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2.xml" ContentType="application/vnd.openxmlformats-officedocument.drawingml.chartshapes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84" r:id="rId3"/>
    <p:sldId id="257" r:id="rId4"/>
    <p:sldId id="273" r:id="rId5"/>
    <p:sldId id="276" r:id="rId6"/>
    <p:sldId id="265" r:id="rId7"/>
    <p:sldId id="286" r:id="rId8"/>
    <p:sldId id="260" r:id="rId9"/>
    <p:sldId id="267" r:id="rId10"/>
    <p:sldId id="270" r:id="rId11"/>
    <p:sldId id="296" r:id="rId12"/>
    <p:sldId id="268" r:id="rId13"/>
    <p:sldId id="295" r:id="rId14"/>
    <p:sldId id="289" r:id="rId15"/>
    <p:sldId id="294" r:id="rId16"/>
    <p:sldId id="269" r:id="rId17"/>
    <p:sldId id="293" r:id="rId18"/>
    <p:sldId id="290" r:id="rId19"/>
    <p:sldId id="292" r:id="rId20"/>
    <p:sldId id="287" r:id="rId21"/>
    <p:sldId id="259" r:id="rId22"/>
    <p:sldId id="2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83EE26-8DDA-368D-ECAC-523475EA217D}" name="Kim-Sun, Geunwon" initials="KSG" userId="S::Geunwon_Kim-Sun@atriushealth.org::b05ad13a-a46d-4f48-b780-4a07dba7cf5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74C819-58CF-44AA-88EB-D57A17DB34D2}" v="6" dt="2022-11-25T17:53:05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1" autoAdjust="0"/>
    <p:restoredTop sz="87836" autoAdjust="0"/>
  </p:normalViewPr>
  <p:slideViewPr>
    <p:cSldViewPr snapToGrid="0">
      <p:cViewPr varScale="1">
        <p:scale>
          <a:sx n="63" d="100"/>
          <a:sy n="63" d="100"/>
        </p:scale>
        <p:origin x="5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Respondents (N=714)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93807187264267"/>
          <c:y val="0.13401514378624385"/>
          <c:w val="0.74123836250861919"/>
          <c:h val="0.834522571655522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Respondents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C2C-410E-A0E4-339EC56402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C2C-410E-A0E4-339EC56402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C2C-410E-A0E4-339EC564026C}"/>
              </c:ext>
            </c:extLst>
          </c:dPt>
          <c:dLbls>
            <c:dLbl>
              <c:idx val="0"/>
              <c:layout>
                <c:manualLayout>
                  <c:x val="0.11969701504411219"/>
                  <c:y val="0.1785750066827870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5F8C88-44D6-40E7-8379-33E6A3DDFD69}" type="CATEGORYNAME">
                      <a:rPr lang="en-US" sz="2400"/>
                      <a:pPr>
                        <a:defRPr/>
                      </a:pPr>
                      <a:t>[CATEGORY NAME]</a:t>
                    </a:fld>
                    <a:r>
                      <a:rPr lang="en-US" sz="2400" baseline="0" dirty="0"/>
                      <a:t>
</a:t>
                    </a:r>
                    <a:fld id="{37128029-D6F9-402B-8CAF-DA3EBC4264B9}" type="PERCENTAGE">
                      <a:rPr lang="en-US" sz="2400" baseline="0" smtClean="0"/>
                      <a:pPr>
                        <a:defRPr/>
                      </a:pPr>
                      <a:t>[PERCENTAGE]</a:t>
                    </a:fld>
                    <a:r>
                      <a:rPr lang="en-US" sz="2400" baseline="0" dirty="0"/>
                      <a:t> (n=151)</a:t>
                    </a:r>
                  </a:p>
                </c:rich>
              </c:tx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4657"/>
                        <a:gd name="adj2" fmla="val -10371"/>
                      </a:avLst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2C-410E-A0E4-339EC564026C}"/>
                </c:ext>
              </c:extLst>
            </c:dLbl>
            <c:dLbl>
              <c:idx val="1"/>
              <c:layout>
                <c:manualLayout>
                  <c:x val="2.0221166773294465E-2"/>
                  <c:y val="-0.15037670793880098"/>
                </c:manualLayout>
              </c:layout>
              <c:tx>
                <c:rich>
                  <a:bodyPr/>
                  <a:lstStyle/>
                  <a:p>
                    <a:fld id="{032913E6-AF04-4623-BAE9-2056F3080D57}" type="CATEGORYNAME">
                      <a:rPr lang="en-US" sz="2400"/>
                      <a:pPr/>
                      <a:t>[CATEGORY NAME]</a:t>
                    </a:fld>
                    <a:r>
                      <a:rPr lang="en-US" sz="2400" baseline="0" dirty="0"/>
                      <a:t>
</a:t>
                    </a:r>
                    <a:fld id="{1539FF09-CB4D-465E-9C81-07688D65420C}" type="PERCENTAGE">
                      <a:rPr lang="en-US" sz="2400" baseline="0" smtClean="0"/>
                      <a:pPr/>
                      <a:t>[PERCENTAGE]</a:t>
                    </a:fld>
                    <a:r>
                      <a:rPr lang="en-US" sz="2400" baseline="0" dirty="0"/>
                      <a:t> (n=424)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C2C-410E-A0E4-339EC564026C}"/>
                </c:ext>
              </c:extLst>
            </c:dLbl>
            <c:dLbl>
              <c:idx val="2"/>
              <c:layout>
                <c:manualLayout>
                  <c:x val="-8.7090314393459073E-2"/>
                  <c:y val="0.1136545188916717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8C9B67A-719A-46B9-B9A4-526C486B07B8}" type="CATEGORYNAME">
                      <a:rPr lang="en-US" sz="2400"/>
                      <a:pPr>
                        <a:defRPr/>
                      </a:pPr>
                      <a:t>[CATEGORY NAME]</a:t>
                    </a:fld>
                    <a:r>
                      <a:rPr lang="en-US" sz="2400" baseline="0" dirty="0"/>
                      <a:t>
</a:t>
                    </a:r>
                    <a:fld id="{8E925394-A94C-422E-ABF6-C89C4F1D9E8E}" type="PERCENTAGE">
                      <a:rPr lang="en-US" sz="2400" baseline="0" smtClean="0"/>
                      <a:pPr>
                        <a:defRPr/>
                      </a:pPr>
                      <a:t>[PERCENTAGE]</a:t>
                    </a:fld>
                    <a:r>
                      <a:rPr lang="en-US" sz="2400" baseline="0" dirty="0"/>
                      <a:t> (n=139)</a:t>
                    </a:r>
                  </a:p>
                </c:rich>
              </c:tx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8760"/>
                        <a:gd name="adj2" fmla="val 31349"/>
                      </a:avLst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C2C-410E-A0E4-339EC564026C}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Would skip imaging</c:v>
                </c:pt>
                <c:pt idx="1">
                  <c:v>Would not skip imaging</c:v>
                </c:pt>
                <c:pt idx="2">
                  <c:v>Undecided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151</c:v>
                </c:pt>
                <c:pt idx="1">
                  <c:v>424</c:v>
                </c:pt>
                <c:pt idx="2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2C-410E-A0E4-339EC564026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Income (N=518)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499236002179496"/>
          <c:y val="0.15422917493277324"/>
          <c:w val="0.54074580908900971"/>
          <c:h val="0.6272914408956562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Income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66-428B-A2BE-F7758BD4DC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66-428B-A2BE-F7758BD4DC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866-428B-A2BE-F7758BD4DCF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&lt;$35,000</c:v>
                </c:pt>
                <c:pt idx="1">
                  <c:v>$35,000-&lt;$80,000</c:v>
                </c:pt>
                <c:pt idx="2">
                  <c:v>≥$80,000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182</c:v>
                </c:pt>
                <c:pt idx="1">
                  <c:v>178</c:v>
                </c:pt>
                <c:pt idx="2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66-428B-A2BE-F7758BD4DCF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121633425812185"/>
          <c:w val="0.95395606799729593"/>
          <c:h val="0.1187836657418781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Insurance Payor (N=672)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412446946777077"/>
          <c:y val="0.1555870376279517"/>
          <c:w val="0.54104781150790482"/>
          <c:h val="0.6279501908851847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Insurance Payor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61B-42CF-8244-50FE5DCCE0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61B-42CF-8244-50FE5DCCE0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61B-42CF-8244-50FE5DCCE0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61B-42CF-8244-50FE5DCCE04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Employer</c:v>
                </c:pt>
                <c:pt idx="1">
                  <c:v>Medicare</c:v>
                </c:pt>
                <c:pt idx="2">
                  <c:v>Marketplace</c:v>
                </c:pt>
                <c:pt idx="3">
                  <c:v>Medicaid/Uninsured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323</c:v>
                </c:pt>
                <c:pt idx="1">
                  <c:v>90</c:v>
                </c:pt>
                <c:pt idx="2">
                  <c:v>45</c:v>
                </c:pt>
                <c:pt idx="3">
                  <c:v>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1B-42CF-8244-50FE5DCCE04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118309974997964"/>
          <c:w val="0.99968192262435651"/>
          <c:h val="0.1387662564646982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Would Skip Initial Screening by Demographic Factors</a:t>
            </a:r>
          </a:p>
        </c:rich>
      </c:tx>
      <c:layout>
        <c:manualLayout>
          <c:xMode val="edge"/>
          <c:yMode val="edge"/>
          <c:x val="0.16860670931758528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b="0" dirty="0"/>
                      <a:t>White, </a:t>
                    </a:r>
                    <a:fld id="{90FB4D3B-A4F8-42A0-9699-01EC70F3A33F}" type="VALUE">
                      <a:rPr lang="en-US" sz="2400" b="0" smtClean="0"/>
                      <a:pPr/>
                      <a:t>[VALUE]</a:t>
                    </a:fld>
                    <a:endParaRPr lang="en-US" sz="2400" b="0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9C17-4D66-9841-EC9F555FBB0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b="0" i="0" u="none" strike="noStrike" baseline="0" dirty="0">
                        <a:effectLst/>
                      </a:rPr>
                      <a:t>≤ High School, </a:t>
                    </a:r>
                    <a:fld id="{28D8DA8E-B4A7-4994-8D26-7F8329F3D046}" type="VALUE">
                      <a:rPr lang="en-US" sz="2400" b="0" smtClean="0"/>
                      <a:pPr/>
                      <a:t>[VALUE]</a:t>
                    </a:fld>
                    <a:endParaRPr lang="en-US" sz="2400" b="0" i="0" u="none" strike="noStrike" baseline="0" dirty="0">
                      <a:effectLst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3101972848838"/>
                      <c:h val="0.108429862933799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C17-4D66-9841-EC9F555FBB0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400" b="0" i="0" u="none" strike="noStrike" baseline="0" dirty="0">
                        <a:effectLst/>
                      </a:rPr>
                      <a:t>&lt;$35,000, </a:t>
                    </a:r>
                    <a:fld id="{44A554A5-BA89-4DA8-84C2-51C2F87AC8A0}" type="VALUE">
                      <a:rPr lang="en-US" sz="2400" b="0" smtClean="0"/>
                      <a:pPr/>
                      <a:t>[VALUE]</a:t>
                    </a:fld>
                    <a:endParaRPr lang="en-US" sz="2400" b="0" i="0" u="none" strike="noStrike" baseline="0" dirty="0">
                      <a:effectLst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C17-4D66-9841-EC9F555FBB0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400" b="0" dirty="0"/>
                      <a:t>Employer,</a:t>
                    </a:r>
                    <a:r>
                      <a:rPr lang="en-US" sz="2400" b="0" baseline="0" dirty="0"/>
                      <a:t> </a:t>
                    </a:r>
                    <a:fld id="{3375F296-BF79-4B02-8A98-138F2D97BB70}" type="VALUE">
                      <a:rPr lang="en-US" sz="2400" b="0" smtClean="0"/>
                      <a:pPr/>
                      <a:t>[VALUE]</a:t>
                    </a:fld>
                    <a:endParaRPr lang="en-US" sz="2400" b="0" baseline="0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C17-4D66-9841-EC9F555FBB0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Race</c:v>
                </c:pt>
                <c:pt idx="1">
                  <c:v>Education</c:v>
                </c:pt>
                <c:pt idx="2">
                  <c:v>Income</c:v>
                </c:pt>
                <c:pt idx="3">
                  <c:v>Insurance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0.125</c:v>
                </c:pt>
                <c:pt idx="1">
                  <c:v>0.27100000000000002</c:v>
                </c:pt>
                <c:pt idx="2">
                  <c:v>0.23599999999999999</c:v>
                </c:pt>
                <c:pt idx="3">
                  <c:v>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17-4D66-9841-EC9F555FBB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b="0" dirty="0"/>
                      <a:t>Black, </a:t>
                    </a:r>
                    <a:fld id="{80A84522-AE17-4A58-BFAA-C57A0017F883}" type="VALUE">
                      <a:rPr lang="en-US" sz="2400" b="0" smtClean="0"/>
                      <a:pPr/>
                      <a:t>[VALUE]</a:t>
                    </a:fld>
                    <a:endParaRPr lang="en-US" sz="2400" b="0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9C17-4D66-9841-EC9F555FBB07}"/>
                </c:ext>
              </c:extLst>
            </c:dLbl>
            <c:dLbl>
              <c:idx val="1"/>
              <c:layout>
                <c:manualLayout>
                  <c:x val="-0.35991919948961576"/>
                  <c:y val="-7.2907553290414299E-8"/>
                </c:manualLayout>
              </c:layout>
              <c:tx>
                <c:rich>
                  <a:bodyPr/>
                  <a:lstStyle/>
                  <a:p>
                    <a:r>
                      <a:rPr lang="en-US" sz="2400" b="0" i="0" u="none" strike="noStrike" baseline="0" dirty="0">
                        <a:effectLst/>
                      </a:rPr>
                      <a:t>Some College/College, </a:t>
                    </a:r>
                    <a:fld id="{56BA869C-8CDC-4512-9459-F4E0A37601E9}" type="VALUE">
                      <a:rPr lang="en-US" sz="2400" b="0" smtClean="0"/>
                      <a:pPr/>
                      <a:t>[VALUE]</a:t>
                    </a:fld>
                    <a:endParaRPr lang="en-US" sz="2400" b="0" i="0" u="none" strike="noStrike" baseline="0" dirty="0">
                      <a:effectLst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232921150920306"/>
                      <c:h val="0.108429862933799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C17-4D66-9841-EC9F555FBB0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400" b="0" i="0" u="none" strike="noStrike" baseline="0" dirty="0">
                        <a:effectLst/>
                      </a:rPr>
                      <a:t>$35,000-&lt;$80,000, </a:t>
                    </a:r>
                    <a:fld id="{849C660A-DA7F-4754-B3D1-83659F246370}" type="VALUE">
                      <a:rPr lang="en-US" sz="2400" b="0" smtClean="0"/>
                      <a:pPr/>
                      <a:t>[VALUE]</a:t>
                    </a:fld>
                    <a:endParaRPr lang="en-US" sz="2400" b="0" i="0" u="none" strike="noStrike" baseline="0" dirty="0">
                      <a:effectLst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30792735305339"/>
                      <c:h val="0.108430008748906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C17-4D66-9841-EC9F555FBB0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400" b="0" dirty="0"/>
                      <a:t>Medicare, </a:t>
                    </a:r>
                    <a:fld id="{87C25434-882D-40ED-9C17-1CFD17A51466}" type="VALUE">
                      <a:rPr lang="en-US" sz="2400" b="0" smtClean="0"/>
                      <a:pPr/>
                      <a:t>[VALUE]</a:t>
                    </a:fld>
                    <a:endParaRPr lang="en-US" sz="2400" b="0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98310379192389"/>
                      <c:h val="5.66574803149606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C17-4D66-9841-EC9F555FBB0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Race</c:v>
                </c:pt>
                <c:pt idx="1">
                  <c:v>Education</c:v>
                </c:pt>
                <c:pt idx="2">
                  <c:v>Income</c:v>
                </c:pt>
                <c:pt idx="3">
                  <c:v>Insurance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0.20100000000000001</c:v>
                </c:pt>
                <c:pt idx="1">
                  <c:v>0.157</c:v>
                </c:pt>
                <c:pt idx="2">
                  <c:v>0.13500000000000001</c:v>
                </c:pt>
                <c:pt idx="3">
                  <c:v>0.189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17-4D66-9841-EC9F555FBB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b="0" dirty="0"/>
                      <a:t>Hispanic, </a:t>
                    </a:r>
                    <a:fld id="{9B61A805-B332-4CDD-8FBC-7BE498D95765}" type="VALUE">
                      <a:rPr lang="en-US" sz="2400" b="0" smtClean="0"/>
                      <a:pPr/>
                      <a:t>[VALUE]</a:t>
                    </a:fld>
                    <a:endParaRPr lang="en-US" sz="2400" b="0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C17-4D66-9841-EC9F555FBB07}"/>
                </c:ext>
              </c:extLst>
            </c:dLbl>
            <c:dLbl>
              <c:idx val="1"/>
              <c:layout>
                <c:manualLayout>
                  <c:x val="-0.24103213112466759"/>
                  <c:y val="-5.5556284631087778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0" i="0" u="none" strike="noStrike" baseline="0">
                        <a:effectLst/>
                      </a:rPr>
                      <a:t>Graduate, </a:t>
                    </a:r>
                    <a:fld id="{DA7257E1-32C6-4AD6-BEAE-45495C0F001E}" type="VALUE">
                      <a:rPr lang="en-US" sz="2400" b="0" smtClean="0"/>
                      <a:pPr/>
                      <a:t>[VALUE]</a:t>
                    </a:fld>
                    <a:endParaRPr lang="en-US" sz="2400" b="0" i="0" u="none" strike="noStrike" baseline="0">
                      <a:effectLst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2261835626322"/>
                      <c:h val="0.108429862933799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C17-4D66-9841-EC9F555FBB07}"/>
                </c:ext>
              </c:extLst>
            </c:dLbl>
            <c:dLbl>
              <c:idx val="2"/>
              <c:layout>
                <c:manualLayout>
                  <c:x val="-0.17120697229402188"/>
                  <c:y val="-3.514727325750948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0" i="0" u="none" strike="noStrike" baseline="0" dirty="0">
                        <a:effectLst/>
                      </a:rPr>
                      <a:t>≥$80,000,</a:t>
                    </a:r>
                    <a:fld id="{BFA228F3-1723-46EB-BA75-C07F427E9FFE}" type="VALUE">
                      <a:rPr lang="en-US" sz="2400" b="0" smtClean="0"/>
                      <a:pPr/>
                      <a:t>[VALUE]</a:t>
                    </a:fld>
                    <a:endParaRPr lang="en-US" sz="2400" b="0" i="0" u="none" strike="noStrike" baseline="0" dirty="0">
                      <a:effectLst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C17-4D66-9841-EC9F555FBB0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400" b="0" dirty="0"/>
                      <a:t>Marketplace, </a:t>
                    </a:r>
                    <a:fld id="{DFB1DAB2-1437-457D-B5FE-7014FBDC2F33}" type="VALUE">
                      <a:rPr lang="en-US" sz="2400" b="0" smtClean="0"/>
                      <a:pPr/>
                      <a:t>[VALUE]</a:t>
                    </a:fld>
                    <a:endParaRPr lang="en-US" sz="2400" b="0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6147864070105"/>
                      <c:h val="7.914158646835811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C17-4D66-9841-EC9F555FBB0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Race</c:v>
                </c:pt>
                <c:pt idx="1">
                  <c:v>Education</c:v>
                </c:pt>
                <c:pt idx="2">
                  <c:v>Income</c:v>
                </c:pt>
                <c:pt idx="3">
                  <c:v>Insurance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0.22700000000000001</c:v>
                </c:pt>
                <c:pt idx="1">
                  <c:v>9.8000000000000004E-2</c:v>
                </c:pt>
                <c:pt idx="2">
                  <c:v>6.3E-2</c:v>
                </c:pt>
                <c:pt idx="3">
                  <c:v>0.17799999999999999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17-4D66-9841-EC9F555FBB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b="0" dirty="0"/>
                      <a:t>Other, </a:t>
                    </a:r>
                    <a:fld id="{2BAC0868-3F0B-4739-BAC7-A2256210BCC4}" type="VALUE">
                      <a:rPr lang="en-US" sz="2400" b="0" smtClean="0"/>
                      <a:pPr/>
                      <a:t>[VALUE]</a:t>
                    </a:fld>
                    <a:endParaRPr lang="en-US" sz="2400" b="0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9C17-4D66-9841-EC9F555FBB0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400" b="0" dirty="0"/>
                      <a:t>Medicaid/Uninsured, </a:t>
                    </a:r>
                    <a:fld id="{A2A20B5B-C545-4EBD-9672-AFF5C70A92CD}" type="VALUE">
                      <a:rPr lang="en-US" sz="2400" b="0" smtClean="0"/>
                      <a:pPr/>
                      <a:t>[VALUE]</a:t>
                    </a:fld>
                    <a:endParaRPr lang="en-US" sz="2400" b="0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45246981818703"/>
                      <c:h val="0.108430008748906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C17-4D66-9841-EC9F555FBB0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Race</c:v>
                </c:pt>
                <c:pt idx="1">
                  <c:v>Education</c:v>
                </c:pt>
                <c:pt idx="2">
                  <c:v>Income</c:v>
                </c:pt>
                <c:pt idx="3">
                  <c:v>Insurance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 formatCode="0.00%">
                  <c:v>0.26400000000000001</c:v>
                </c:pt>
                <c:pt idx="3" formatCode="0.00%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17-4D66-9841-EC9F555FBB0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78036559"/>
        <c:axId val="778033647"/>
      </c:barChart>
      <c:catAx>
        <c:axId val="7780365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033647"/>
        <c:crosses val="autoZero"/>
        <c:auto val="1"/>
        <c:lblAlgn val="ctr"/>
        <c:lblOffset val="0"/>
        <c:noMultiLvlLbl val="0"/>
      </c:catAx>
      <c:valAx>
        <c:axId val="778033647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036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Race (N=691)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D50-4F13-87C7-7C2A678D3F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D50-4F13-87C7-7C2A678D3F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F95-4F94-B1D8-91FE96E325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F95-4F94-B1D8-91FE96E32514}"/>
              </c:ext>
            </c:extLst>
          </c:dPt>
          <c:dLbls>
            <c:dLbl>
              <c:idx val="0"/>
              <c:layout>
                <c:manualLayout>
                  <c:x val="-9.3776269277711849E-2"/>
                  <c:y val="5.95131587783278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1C4E23C-177A-40F8-81EB-69FB40206AD1}" type="VALUE">
                      <a:rPr lang="en-US" sz="2400"/>
                      <a:pPr>
                        <a:defRPr/>
                      </a:pPr>
                      <a:t>[VALUE]</a:t>
                    </a:fld>
                    <a:r>
                      <a:rPr lang="en-US" sz="2400" baseline="0" dirty="0"/>
                      <a:t>, </a:t>
                    </a:r>
                    <a:fld id="{1B1A884D-B8D0-4B72-9F07-29E80415791F}" type="PERCENTAGE">
                      <a:rPr lang="en-US" sz="2400" baseline="0"/>
                      <a:pPr>
                        <a:defRPr/>
                      </a:pPr>
                      <a:t>[PERCENTAGE]</a:t>
                    </a:fld>
                    <a:endParaRPr lang="en-US" sz="2400" baseline="0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9112609775805"/>
                      <c:h val="7.250386129265298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D50-4F13-87C7-7C2A678D3F96}"/>
                </c:ext>
              </c:extLst>
            </c:dLbl>
            <c:dLbl>
              <c:idx val="1"/>
              <c:layout>
                <c:manualLayout>
                  <c:x val="1.5613651864125576E-2"/>
                  <c:y val="-0.127864376655479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75C00DC-3C7C-4BA3-8A50-D12D8AFDB686}" type="VALUE">
                      <a:rPr lang="en-US" sz="2400"/>
                      <a:pPr>
                        <a:defRPr/>
                      </a:pPr>
                      <a:t>[VALUE]</a:t>
                    </a:fld>
                    <a:r>
                      <a:rPr lang="en-US" sz="2400" baseline="0" dirty="0"/>
                      <a:t>, </a:t>
                    </a:r>
                    <a:fld id="{63D5BD5B-7E0F-44B1-A09B-7B954B18811D}" type="PERCENTAGE">
                      <a:rPr lang="en-US" sz="2400" baseline="0"/>
                      <a:pPr>
                        <a:defRPr/>
                      </a:pPr>
                      <a:t>[PERCENTAGE]</a:t>
                    </a:fld>
                    <a:endParaRPr lang="en-US" sz="2400" baseline="0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44624554680515"/>
                      <c:h val="6.57450267653717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D50-4F13-87C7-7C2A678D3F96}"/>
                </c:ext>
              </c:extLst>
            </c:dLbl>
            <c:dLbl>
              <c:idx val="2"/>
              <c:layout>
                <c:manualLayout>
                  <c:x val="6.4809487322052772E-2"/>
                  <c:y val="6.3174637640351E-2"/>
                </c:manualLayout>
              </c:layout>
              <c:tx>
                <c:rich>
                  <a:bodyPr/>
                  <a:lstStyle/>
                  <a:p>
                    <a:fld id="{4AE1EC5F-46B4-49E5-8BC5-0A477F1154CE}" type="VALUE">
                      <a:rPr lang="en-US" sz="2400"/>
                      <a:pPr/>
                      <a:t>[VALUE]</a:t>
                    </a:fld>
                    <a:r>
                      <a:rPr lang="en-US" sz="2400" baseline="0" dirty="0"/>
                      <a:t>, </a:t>
                    </a:r>
                    <a:fld id="{EB52875B-91EC-437C-9CC3-F7A2C50FE79A}" type="PERCENTAGE">
                      <a:rPr lang="en-US" sz="2400" baseline="0"/>
                      <a:pPr/>
                      <a:t>[PERCENTAGE]</a:t>
                    </a:fld>
                    <a:endParaRPr lang="en-US" sz="2400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F95-4F94-B1D8-91FE96E3251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A29D7A9-31C8-4525-ADDA-57440B71A845}" type="VALUE">
                      <a:rPr lang="en-US" sz="2400"/>
                      <a:pPr/>
                      <a:t>[VALUE]</a:t>
                    </a:fld>
                    <a:r>
                      <a:rPr lang="en-US" sz="2400" baseline="0" dirty="0"/>
                      <a:t>, </a:t>
                    </a:r>
                    <a:fld id="{527A1222-0F96-43C6-BA14-55FF85BBE01D}" type="PERCENTAGE">
                      <a:rPr lang="en-US" sz="2400" baseline="0"/>
                      <a:pPr/>
                      <a:t>[PERCENTAGE]</a:t>
                    </a:fld>
                    <a:endParaRPr lang="en-US" sz="2400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F95-4F94-B1D8-91FE96E3251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256</c:v>
                </c:pt>
                <c:pt idx="1">
                  <c:v>270</c:v>
                </c:pt>
                <c:pt idx="2">
                  <c:v>91</c:v>
                </c:pt>
                <c:pt idx="3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95-4F94-B1D8-91FE96E3251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Education (N=667)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408327745879183"/>
          <c:y val="0.17435738349068139"/>
          <c:w val="0.56988118292927814"/>
          <c:h val="0.648068086463522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Education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DAE-4F33-B68D-AB298D7242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DAE-4F33-B68D-AB298D7242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DAE-4F33-B68D-AB298D72426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62A387B-D1FF-46D8-B61B-2EAAA8E866AF}" type="VALUE">
                      <a:rPr lang="en-US" sz="2400"/>
                      <a:pPr/>
                      <a:t>[VALUE]</a:t>
                    </a:fld>
                    <a:r>
                      <a:rPr lang="en-US" sz="2400" baseline="0" dirty="0"/>
                      <a:t>, </a:t>
                    </a:r>
                    <a:fld id="{96F2DFCA-48B9-4F92-A86F-B28E4564455F}" type="PERCENTAGE">
                      <a:rPr lang="en-US" sz="2400" baseline="0"/>
                      <a:pPr/>
                      <a:t>[PERCENTAGE]</a:t>
                    </a:fld>
                    <a:endParaRPr lang="en-US" sz="2400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AE-4F33-B68D-AB298D724265}"/>
                </c:ext>
              </c:extLst>
            </c:dLbl>
            <c:dLbl>
              <c:idx val="1"/>
              <c:layout>
                <c:manualLayout>
                  <c:x val="2.809610194239193E-2"/>
                  <c:y val="-0.246215633969847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15FFC47-A5C7-4F07-B05E-6E73BFEB2C1F}" type="VALUE">
                      <a:rPr lang="en-US" sz="2400"/>
                      <a:pPr>
                        <a:defRPr/>
                      </a:pPr>
                      <a:t>[VALUE]</a:t>
                    </a:fld>
                    <a:r>
                      <a:rPr lang="en-US" sz="2400" baseline="0" dirty="0"/>
                      <a:t>, </a:t>
                    </a:r>
                    <a:fld id="{D97CE4B4-6FDA-4B2B-84AB-8078F3C27042}" type="PERCENTAGE">
                      <a:rPr lang="en-US" sz="2400" baseline="0"/>
                      <a:pPr>
                        <a:defRPr/>
                      </a:pPr>
                      <a:t>[PERCENTAGE]</a:t>
                    </a:fld>
                    <a:endParaRPr lang="en-US" sz="2400" baseline="0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41376998294833"/>
                      <c:h val="9.216590753567813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DAE-4F33-B68D-AB298D72426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60B27E6-CF0B-427D-BB0E-F456C81AF7E1}" type="VALUE">
                      <a:rPr lang="en-US" sz="2400"/>
                      <a:pPr/>
                      <a:t>[VALUE]</a:t>
                    </a:fld>
                    <a:r>
                      <a:rPr lang="en-US" sz="2400" baseline="0" dirty="0"/>
                      <a:t>, </a:t>
                    </a:r>
                    <a:fld id="{D274F0E3-C8E7-41E0-83B9-5A777CC08C28}" type="PERCENTAGE">
                      <a:rPr lang="en-US" sz="2400" baseline="0"/>
                      <a:pPr/>
                      <a:t>[PERCENTAGE]</a:t>
                    </a:fld>
                    <a:endParaRPr lang="en-US" sz="2400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DAE-4F33-B68D-AB298D72426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≤ High School</c:v>
                </c:pt>
                <c:pt idx="1">
                  <c:v>Some College/College</c:v>
                </c:pt>
                <c:pt idx="2">
                  <c:v>Graduate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155</c:v>
                </c:pt>
                <c:pt idx="1">
                  <c:v>369</c:v>
                </c:pt>
                <c:pt idx="2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AE-4F33-B68D-AB298D72426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695660164798698E-2"/>
          <c:y val="0.82519035041816713"/>
          <c:w val="0.98541470254890018"/>
          <c:h val="0.1748096495818328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Income (N=523)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955347769028872"/>
          <c:y val="0.14819929588149505"/>
          <c:w val="0.53683891076115486"/>
          <c:h val="0.6333215412578144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Income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66-428B-A2BE-F7758BD4DC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66-428B-A2BE-F7758BD4DC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866-428B-A2BE-F7758BD4DCF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&lt;$35,000</c:v>
                </c:pt>
                <c:pt idx="1">
                  <c:v>$35,000-&lt;$80,000</c:v>
                </c:pt>
                <c:pt idx="2">
                  <c:v>≥$80,000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185</c:v>
                </c:pt>
                <c:pt idx="1">
                  <c:v>180</c:v>
                </c:pt>
                <c:pt idx="2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66-428B-A2BE-F7758BD4DCF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4731016822672989"/>
          <c:w val="0.98057103018372704"/>
          <c:h val="0.1379432865675616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Insurance Payor (N=679)</a:t>
            </a:r>
          </a:p>
        </c:rich>
      </c:tx>
      <c:layout>
        <c:manualLayout>
          <c:xMode val="edge"/>
          <c:yMode val="edge"/>
          <c:x val="0.1874960134070113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157644356955381"/>
          <c:y val="0.1545122493087315"/>
          <c:w val="0.52089927821522297"/>
          <c:h val="0.6145171803057372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Insurance Payor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61B-42CF-8244-50FE5DCCE0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61B-42CF-8244-50FE5DCCE0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61B-42CF-8244-50FE5DCCE0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61B-42CF-8244-50FE5DCCE04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Employer</c:v>
                </c:pt>
                <c:pt idx="1">
                  <c:v>Medicare</c:v>
                </c:pt>
                <c:pt idx="2">
                  <c:v>Marketplace</c:v>
                </c:pt>
                <c:pt idx="3">
                  <c:v>Medicaid/Uninsured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324</c:v>
                </c:pt>
                <c:pt idx="1">
                  <c:v>94</c:v>
                </c:pt>
                <c:pt idx="2">
                  <c:v>45</c:v>
                </c:pt>
                <c:pt idx="3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1B-42CF-8244-50FE5DCCE04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4703362212306899"/>
          <c:w val="0.99759858923884515"/>
          <c:h val="0.1508561013317697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+mj-lt"/>
              </a:rPr>
              <a:t>Would Skip Additional Imaging</a:t>
            </a:r>
            <a:r>
              <a:rPr lang="en-US" baseline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by Demographic Factors</a:t>
            </a:r>
          </a:p>
        </c:rich>
      </c:tx>
      <c:layout>
        <c:manualLayout>
          <c:xMode val="edge"/>
          <c:yMode val="edge"/>
          <c:x val="0.14313559858687439"/>
          <c:y val="1.11111111111111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44168307086613"/>
          <c:y val="7.9685622630504521E-2"/>
          <c:w val="0.77890734089201108"/>
          <c:h val="0.841067366579177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0" i="0" u="none" strike="noStrike" baseline="0" dirty="0">
                        <a:effectLst/>
                      </a:rPr>
                      <a:t>White, </a:t>
                    </a:r>
                    <a:fld id="{4588BC9D-D7D5-4F17-A769-644E159FC19B}" type="VALUE">
                      <a:rPr lang="en-US" sz="2400" b="0" smtClean="0"/>
                      <a:pPr>
                        <a:defRPr/>
                      </a:pPr>
                      <a:t>[VALUE]</a:t>
                    </a:fld>
                    <a:endParaRPr lang="en-US" sz="2400" b="0" i="0" u="none" strike="noStrike" baseline="0" dirty="0">
                      <a:effectLst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C072-43F2-B9F0-45B14BAC8D12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0" i="0" u="none" strike="noStrike" baseline="0" dirty="0">
                        <a:effectLst/>
                      </a:rPr>
                      <a:t>≤ High School, </a:t>
                    </a:r>
                    <a:fld id="{0BF6856F-DCAD-402A-A287-0F1AFBBEBCF8}" type="VALUE">
                      <a:rPr lang="en-US" sz="2400" b="0" smtClean="0"/>
                      <a:pPr>
                        <a:defRPr/>
                      </a:pPr>
                      <a:t>[VALUE]</a:t>
                    </a:fld>
                    <a:endParaRPr lang="en-US" sz="2400" b="0" i="0" u="none" strike="noStrike" baseline="0" dirty="0">
                      <a:effectLst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79092847769032"/>
                      <c:h val="4.714654418197725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072-43F2-B9F0-45B14BAC8D12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0" i="0" u="none" strike="noStrike" baseline="0" dirty="0">
                        <a:effectLst/>
                      </a:rPr>
                      <a:t>&lt;$35,000, </a:t>
                    </a:r>
                    <a:fld id="{53318934-B095-4B4E-AA54-102FDC3E7481}" type="VALUE">
                      <a:rPr lang="en-US" sz="2400" b="0" smtClean="0"/>
                      <a:pPr>
                        <a:defRPr/>
                      </a:pPr>
                      <a:t>[VALUE]</a:t>
                    </a:fld>
                    <a:endParaRPr lang="en-US" sz="2400" b="0" i="0" u="none" strike="noStrike" baseline="0" dirty="0">
                      <a:effectLst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63016732283466"/>
                      <c:h val="5.66574803149606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072-43F2-B9F0-45B14BAC8D12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0" dirty="0"/>
                      <a:t>Employer, </a:t>
                    </a:r>
                    <a:fld id="{51F0AE3E-D046-40D3-9CF3-1E078C4AC5E1}" type="VALUE">
                      <a:rPr lang="en-US" sz="2400" b="0" smtClean="0"/>
                      <a:pPr>
                        <a:defRPr/>
                      </a:pPr>
                      <a:t>[VALUE]</a:t>
                    </a:fld>
                    <a:endParaRPr lang="en-US" sz="2400" b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36983267716531"/>
                      <c:h val="0.107759259259259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072-43F2-B9F0-45B14BAC8D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Race</c:v>
                </c:pt>
                <c:pt idx="1">
                  <c:v>Education</c:v>
                </c:pt>
                <c:pt idx="2">
                  <c:v>Income</c:v>
                </c:pt>
                <c:pt idx="3">
                  <c:v>Insurance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0.00%">
                  <c:v>0.17199999999999999</c:v>
                </c:pt>
                <c:pt idx="1">
                  <c:v>0.31</c:v>
                </c:pt>
                <c:pt idx="2">
                  <c:v>0.27</c:v>
                </c:pt>
                <c:pt idx="3" formatCode="0.00%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72-43F2-B9F0-45B14BAC8D12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25.50%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0" i="0" u="none" strike="noStrike" baseline="0" dirty="0">
                        <a:effectLst/>
                      </a:rPr>
                      <a:t>Black, </a:t>
                    </a:r>
                    <a:fld id="{67C2DE60-2E4E-4836-B92A-84009BDD059A}" type="VALUE">
                      <a:rPr lang="en-US" sz="2400" b="0" smtClean="0"/>
                      <a:pPr>
                        <a:defRPr/>
                      </a:pPr>
                      <a:t>[VALUE]</a:t>
                    </a:fld>
                    <a:endParaRPr lang="en-US" sz="2400" b="0" i="0" u="none" strike="noStrike" baseline="0" dirty="0">
                      <a:effectLst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C072-43F2-B9F0-45B14BAC8D12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0" i="0" u="none" strike="noStrike" baseline="0" dirty="0">
                        <a:effectLst/>
                      </a:rPr>
                      <a:t>Some College/College, </a:t>
                    </a:r>
                    <a:fld id="{CDC8D2B8-8E60-43BC-A9EC-0433B6682B41}" type="VALUE">
                      <a:rPr lang="en-US" sz="2400" b="0" smtClean="0"/>
                      <a:pPr>
                        <a:defRPr/>
                      </a:pPr>
                      <a:t>[VALUE]</a:t>
                    </a:fld>
                    <a:endParaRPr lang="en-US" sz="2400" b="0" i="0" u="none" strike="noStrike" baseline="0" dirty="0">
                      <a:effectLst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97126804461942"/>
                      <c:h val="0.115326480023330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C072-43F2-B9F0-45B14BAC8D12}"/>
                </c:ext>
              </c:extLst>
            </c:dLbl>
            <c:dLbl>
              <c:idx val="2"/>
              <c:layout>
                <c:manualLayout>
                  <c:x val="-0.30828485892388457"/>
                  <c:y val="7.2907553222513848E-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0" i="0" u="none" strike="noStrike" baseline="0" dirty="0">
                        <a:effectLst/>
                      </a:rPr>
                      <a:t>$35,000-&lt;$80,000, </a:t>
                    </a:r>
                    <a:fld id="{39766DE1-B088-4A43-8FB7-7C4CE8F92E7D}" type="VALUE">
                      <a:rPr lang="en-US" sz="2400" b="0" smtClean="0"/>
                      <a:pPr>
                        <a:defRPr/>
                      </a:pPr>
                      <a:t>[VALUE]</a:t>
                    </a:fld>
                    <a:endParaRPr lang="en-US" sz="2400" b="0" i="0" u="none" strike="noStrike" baseline="0" dirty="0">
                      <a:effectLst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45152559055117"/>
                      <c:h val="9.875211431904343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072-43F2-B9F0-45B14BAC8D12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0" dirty="0"/>
                      <a:t>Medicare, </a:t>
                    </a:r>
                    <a:fld id="{6AF50C19-6CFC-4F0E-95F0-CBEBF142C8DB}" type="VALUE">
                      <a:rPr lang="en-US" sz="2400" b="0" smtClean="0"/>
                      <a:pPr>
                        <a:defRPr/>
                      </a:pPr>
                      <a:t>[VALUE]</a:t>
                    </a:fld>
                    <a:endParaRPr lang="en-US" sz="2400" b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89583333333334"/>
                      <c:h val="0.107759259259259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072-43F2-B9F0-45B14BAC8D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Race</c:v>
                </c:pt>
                <c:pt idx="1">
                  <c:v>Education</c:v>
                </c:pt>
                <c:pt idx="2">
                  <c:v>Income</c:v>
                </c:pt>
                <c:pt idx="3">
                  <c:v>Insurance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0.193</c:v>
                </c:pt>
                <c:pt idx="1">
                  <c:v>0.17899999999999999</c:v>
                </c:pt>
                <c:pt idx="2">
                  <c:v>0.189</c:v>
                </c:pt>
                <c:pt idx="3">
                  <c:v>0.255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72-43F2-B9F0-45B14BAC8D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0" i="0" u="none" strike="noStrike" baseline="0" dirty="0">
                        <a:effectLst/>
                      </a:rPr>
                      <a:t>Hispanic, </a:t>
                    </a:r>
                    <a:fld id="{7F4D5CE4-A1D1-4ABF-8849-D4E6C6CCA6DF}" type="VALUE">
                      <a:rPr lang="en-US" sz="2400" b="0" smtClean="0"/>
                      <a:pPr>
                        <a:defRPr/>
                      </a:pPr>
                      <a:t>[VALUE]</a:t>
                    </a:fld>
                    <a:endParaRPr lang="en-US" sz="2400" b="0" i="0" u="none" strike="noStrike" baseline="0" dirty="0">
                      <a:effectLst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93749999999997"/>
                      <c:h val="5.66574803149606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072-43F2-B9F0-45B14BAC8D12}"/>
                </c:ext>
              </c:extLst>
            </c:dLbl>
            <c:dLbl>
              <c:idx val="1"/>
              <c:layout>
                <c:manualLayout>
                  <c:x val="-0.2545761154855643"/>
                  <c:y val="0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0" i="0" u="none" strike="noStrike" baseline="0" dirty="0">
                        <a:effectLst/>
                      </a:rPr>
                      <a:t>Graduate, </a:t>
                    </a:r>
                    <a:fld id="{4B1993B4-2E41-4D56-9385-33F39C9ED3FB}" type="VALUE">
                      <a:rPr lang="en-US" sz="2400" b="0" smtClean="0"/>
                      <a:pPr>
                        <a:defRPr/>
                      </a:pPr>
                      <a:t>[VALUE]</a:t>
                    </a:fld>
                    <a:endParaRPr lang="en-US" sz="2400" b="0" i="0" u="none" strike="noStrike" baseline="0" dirty="0">
                      <a:effectLst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49278215223097"/>
                      <c:h val="0.109016477107028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072-43F2-B9F0-45B14BAC8D12}"/>
                </c:ext>
              </c:extLst>
            </c:dLbl>
            <c:dLbl>
              <c:idx val="2"/>
              <c:layout>
                <c:manualLayout>
                  <c:x val="-0.20183870570866141"/>
                  <c:y val="-1.8519976669583648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0" i="0" u="none" strike="noStrike" baseline="0" dirty="0">
                        <a:solidFill>
                          <a:schemeClr val="bg1"/>
                        </a:solidFill>
                        <a:effectLst/>
                      </a:rPr>
                      <a:t>≥$80,000, </a:t>
                    </a:r>
                    <a:fld id="{7CCEFABB-80FB-499A-A200-0870C8ADDDF6}" type="VALUE">
                      <a:rPr lang="en-US" sz="2400" b="0" smtClean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 sz="2400" b="0" i="0" u="none" strike="noStrike" baseline="0" dirty="0">
                      <a:solidFill>
                        <a:schemeClr val="bg1"/>
                      </a:solidFill>
                      <a:effectLst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58792650918632"/>
                      <c:h val="5.295377661125692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072-43F2-B9F0-45B14BAC8D12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0" dirty="0"/>
                      <a:t>Marketplace, </a:t>
                    </a:r>
                    <a:fld id="{AFABEBA0-1A50-467D-BA89-3908D8C63B45}" type="VALUE">
                      <a:rPr lang="en-US" sz="2400" b="0" smtClean="0"/>
                      <a:pPr>
                        <a:defRPr/>
                      </a:pPr>
                      <a:t>[VALUE]</a:t>
                    </a:fld>
                    <a:endParaRPr lang="en-US" sz="2400" b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9420931758531"/>
                      <c:h val="6.416768737241176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072-43F2-B9F0-45B14BAC8D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Race</c:v>
                </c:pt>
                <c:pt idx="1">
                  <c:v>Education</c:v>
                </c:pt>
                <c:pt idx="2">
                  <c:v>Income</c:v>
                </c:pt>
                <c:pt idx="3">
                  <c:v>Insurance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 formatCode="0%">
                  <c:v>0.33</c:v>
                </c:pt>
                <c:pt idx="1">
                  <c:v>0.14699999999999999</c:v>
                </c:pt>
                <c:pt idx="2">
                  <c:v>8.2000000000000003E-2</c:v>
                </c:pt>
                <c:pt idx="3">
                  <c:v>0.24399999999999999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72-43F2-B9F0-45B14BAC8D1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0" i="0" u="none" strike="noStrike" baseline="0" dirty="0">
                        <a:effectLst/>
                      </a:rPr>
                      <a:t>Other, </a:t>
                    </a:r>
                    <a:fld id="{C336BE0B-943F-4107-9A75-EB581AA28167}" type="VALUE">
                      <a:rPr lang="en-US" sz="2400" b="0" smtClean="0"/>
                      <a:pPr>
                        <a:defRPr/>
                      </a:pPr>
                      <a:t>[VALUE]</a:t>
                    </a:fld>
                    <a:endParaRPr lang="en-US" sz="2400" b="0" i="0" u="none" strike="noStrike" baseline="0" dirty="0">
                      <a:effectLst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25516732283464"/>
                      <c:h val="5.66574803149606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C072-43F2-B9F0-45B14BAC8D12}"/>
                </c:ext>
              </c:extLst>
            </c:dLbl>
            <c:dLbl>
              <c:idx val="3"/>
              <c:layout>
                <c:manualLayout>
                  <c:x val="-0.13020841535433078"/>
                  <c:y val="1.8518518518518348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0" dirty="0">
                        <a:solidFill>
                          <a:schemeClr val="bg1"/>
                        </a:solidFill>
                      </a:rPr>
                      <a:t>Medicaid/Uninsured, 31.5%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320300196850393"/>
                      <c:h val="4.167556138815981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C072-43F2-B9F0-45B14BAC8D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Race</c:v>
                </c:pt>
                <c:pt idx="1">
                  <c:v>Education</c:v>
                </c:pt>
                <c:pt idx="2">
                  <c:v>Income</c:v>
                </c:pt>
                <c:pt idx="3">
                  <c:v>Insurance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 formatCode="0%">
                  <c:v>0.27</c:v>
                </c:pt>
                <c:pt idx="3" formatCode="0.00%">
                  <c:v>0.315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072-43F2-B9F0-45B14BAC8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971753295"/>
        <c:axId val="971750383"/>
      </c:barChart>
      <c:catAx>
        <c:axId val="971753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750383"/>
        <c:crosses val="autoZero"/>
        <c:auto val="1"/>
        <c:lblAlgn val="ctr"/>
        <c:lblOffset val="100"/>
        <c:noMultiLvlLbl val="0"/>
      </c:catAx>
      <c:valAx>
        <c:axId val="97175038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753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Respondents (N=707)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Respondents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FB9-44E1-B701-FC2ADAB419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FB9-44E1-B701-FC2ADAB419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FB9-44E1-B701-FC2ADAB419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584-4495-8141-5FCDDA055EC3}"/>
              </c:ext>
            </c:extLst>
          </c:dPt>
          <c:dLbls>
            <c:dLbl>
              <c:idx val="0"/>
              <c:layout>
                <c:manualLayout>
                  <c:x val="0.1341086778215223"/>
                  <c:y val="7.275721258421644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FBF680-9259-4FC4-88D6-0F7C48A0576A}" type="CATEGORYNAME">
                      <a:rPr lang="en-US" sz="2400"/>
                      <a:pPr>
                        <a:defRPr/>
                      </a:pPr>
                      <a:t>[CATEGORY NAME]</a:t>
                    </a:fld>
                    <a:r>
                      <a:rPr lang="en-US" sz="2400" baseline="0" dirty="0"/>
                      <a:t>
</a:t>
                    </a:r>
                    <a:fld id="{7CA21C25-7642-486F-87EC-0A4DD933D08A}" type="PERCENTAGE">
                      <a:rPr lang="en-US" sz="2400" baseline="0" smtClean="0"/>
                      <a:pPr>
                        <a:defRPr/>
                      </a:pPr>
                      <a:t>[PERCENTAGE]</a:t>
                    </a:fld>
                    <a:r>
                      <a:rPr lang="en-US" sz="2400" baseline="0" dirty="0"/>
                      <a:t> (n=129)</a:t>
                    </a:r>
                  </a:p>
                </c:rich>
              </c:tx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7827"/>
                        <a:gd name="adj2" fmla="val 26606"/>
                      </a:avLst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FB9-44E1-B701-FC2ADAB419CC}"/>
                </c:ext>
              </c:extLst>
            </c:dLbl>
            <c:dLbl>
              <c:idx val="1"/>
              <c:layout>
                <c:manualLayout>
                  <c:x val="3.6542650918635171E-2"/>
                  <c:y val="-0.1875675782308546"/>
                </c:manualLayout>
              </c:layout>
              <c:tx>
                <c:rich>
                  <a:bodyPr/>
                  <a:lstStyle/>
                  <a:p>
                    <a:fld id="{77094FAB-2663-4D0E-B048-5976A067ECD2}" type="CATEGORYNAME">
                      <a:rPr lang="en-US" sz="2400"/>
                      <a:pPr/>
                      <a:t>[CATEGORY NAME]</a:t>
                    </a:fld>
                    <a:r>
                      <a:rPr lang="en-US" sz="2400" baseline="0" dirty="0"/>
                      <a:t>
</a:t>
                    </a:r>
                    <a:fld id="{F58E8043-5328-425B-A11F-E524032EE11C}" type="PERCENTAGE">
                      <a:rPr lang="en-US" sz="2400" baseline="0" smtClean="0"/>
                      <a:pPr/>
                      <a:t>[PERCENTAGE]</a:t>
                    </a:fld>
                    <a:r>
                      <a:rPr lang="en-US" sz="2400" baseline="0" dirty="0"/>
                      <a:t> (n=465)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44996719160105"/>
                      <c:h val="0.228021591809315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FB9-44E1-B701-FC2ADAB419CC}"/>
                </c:ext>
              </c:extLst>
            </c:dLbl>
            <c:dLbl>
              <c:idx val="2"/>
              <c:layout>
                <c:manualLayout>
                  <c:x val="-0.13493626968503941"/>
                  <c:y val="7.696551810063510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593F17D-A905-4BB1-A3F0-10E8EC37CE17}" type="CATEGORYNAME">
                      <a:rPr lang="en-US" sz="2400"/>
                      <a:pPr>
                        <a:defRPr/>
                      </a:pPr>
                      <a:t>[CATEGORY NAME]</a:t>
                    </a:fld>
                    <a:r>
                      <a:rPr lang="en-US" sz="2400" baseline="0" dirty="0"/>
                      <a:t>
</a:t>
                    </a:r>
                    <a:fld id="{8FDDD4D0-D9F5-4106-A5B2-DA4F64B11E24}" type="PERCENTAGE">
                      <a:rPr lang="en-US" sz="2400" baseline="0" smtClean="0"/>
                      <a:pPr>
                        <a:defRPr/>
                      </a:pPr>
                      <a:t>[PERCENTAGE]</a:t>
                    </a:fld>
                    <a:r>
                      <a:rPr lang="en-US" sz="2400" baseline="0" dirty="0"/>
                      <a:t>  (n=113)</a:t>
                    </a:r>
                  </a:p>
                </c:rich>
              </c:tx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25482"/>
                        <a:gd name="adj2" fmla="val 36078"/>
                      </a:avLst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B9-44E1-B701-FC2ADAB419CC}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3"/>
                <c:pt idx="0">
                  <c:v>Would skip imaging</c:v>
                </c:pt>
                <c:pt idx="1">
                  <c:v>Would not skip imaging</c:v>
                </c:pt>
                <c:pt idx="2">
                  <c:v>Undecided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129</c:v>
                </c:pt>
                <c:pt idx="1">
                  <c:v>465</c:v>
                </c:pt>
                <c:pt idx="2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B9-44E1-B701-FC2ADAB419C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Race (N=685)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552318643118767"/>
          <c:y val="0.15239067282770477"/>
          <c:w val="0.58895346264643622"/>
          <c:h val="0.6929050719029684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81-4A7E-88BB-93645849B2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81-4A7E-88BB-93645849B2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F95-4F94-B1D8-91FE96E325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F95-4F94-B1D8-91FE96E3251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256</c:v>
                </c:pt>
                <c:pt idx="1">
                  <c:v>269</c:v>
                </c:pt>
                <c:pt idx="2">
                  <c:v>88</c:v>
                </c:pt>
                <c:pt idx="3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95-4F94-B1D8-91FE96E3251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Education (N=661)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289422947739984"/>
          <c:y val="0.12765999033927117"/>
          <c:w val="0.55142233455090794"/>
          <c:h val="0.6505258439978077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Education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DAE-4F33-B68D-AB298D7242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DAE-4F33-B68D-AB298D7242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DAE-4F33-B68D-AB298D72426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≤ High School</c:v>
                </c:pt>
                <c:pt idx="1">
                  <c:v>Some College/College</c:v>
                </c:pt>
                <c:pt idx="2">
                  <c:v>Graduate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155</c:v>
                </c:pt>
                <c:pt idx="1">
                  <c:v>363</c:v>
                </c:pt>
                <c:pt idx="2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AE-4F33-B68D-AB298D72426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323950247246533"/>
          <c:w val="0.99572736150383223"/>
          <c:h val="0.1920139523218261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0.03013</cdr:x>
      <cdr:y>0.62233</cdr:y>
    </cdr:from>
    <cdr:to>
      <cdr:x>0.17052</cdr:x>
      <cdr:y>0.6784</cdr:y>
    </cdr:to>
    <cdr:sp macro="" textlink="">
      <cdr:nvSpPr>
        <cdr:cNvPr id="3" name="TextBox 4">
          <a:extLst xmlns:a="http://schemas.openxmlformats.org/drawingml/2006/main">
            <a:ext uri="{FF2B5EF4-FFF2-40B4-BE49-F238E27FC236}">
              <a16:creationId xmlns:a16="http://schemas.microsoft.com/office/drawing/2014/main" id="{A215E2D1-C5B2-B9FA-C89A-03B963CD671F}"/>
            </a:ext>
          </a:extLst>
        </cdr:cNvPr>
        <cdr:cNvSpPr txBox="1"/>
      </cdr:nvSpPr>
      <cdr:spPr>
        <a:xfrm xmlns:a="http://schemas.openxmlformats.org/drawingml/2006/main">
          <a:off x="367288" y="4267961"/>
          <a:ext cx="1711635" cy="3845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p=0.001</a:t>
          </a:r>
        </a:p>
      </cdr:txBody>
    </cdr:sp>
  </cdr:relSizeAnchor>
  <cdr:relSizeAnchor xmlns:cdr="http://schemas.openxmlformats.org/drawingml/2006/chartDrawing">
    <cdr:from>
      <cdr:x>0.05595</cdr:x>
      <cdr:y>0.42246</cdr:y>
    </cdr:from>
    <cdr:to>
      <cdr:x>0.1996</cdr:x>
      <cdr:y>0.47853</cdr:y>
    </cdr:to>
    <cdr:sp macro="" textlink="">
      <cdr:nvSpPr>
        <cdr:cNvPr id="4" name="TextBox 4">
          <a:extLst xmlns:a="http://schemas.openxmlformats.org/drawingml/2006/main">
            <a:ext uri="{FF2B5EF4-FFF2-40B4-BE49-F238E27FC236}">
              <a16:creationId xmlns:a16="http://schemas.microsoft.com/office/drawing/2014/main" id="{A215E2D1-C5B2-B9FA-C89A-03B963CD671F}"/>
            </a:ext>
          </a:extLst>
        </cdr:cNvPr>
        <cdr:cNvSpPr txBox="1"/>
      </cdr:nvSpPr>
      <cdr:spPr>
        <a:xfrm xmlns:a="http://schemas.openxmlformats.org/drawingml/2006/main">
          <a:off x="682172" y="2897230"/>
          <a:ext cx="1751381" cy="3845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p&lt;0.0001</a:t>
          </a:r>
        </a:p>
      </cdr:txBody>
    </cdr:sp>
  </cdr:relSizeAnchor>
  <cdr:relSizeAnchor xmlns:cdr="http://schemas.openxmlformats.org/drawingml/2006/chartDrawing">
    <cdr:from>
      <cdr:x>0.0756</cdr:x>
      <cdr:y>0.84462</cdr:y>
    </cdr:from>
    <cdr:to>
      <cdr:x>0.2094</cdr:x>
      <cdr:y>0.90069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A215E2D1-C5B2-B9FA-C89A-03B963CD671F}"/>
            </a:ext>
          </a:extLst>
        </cdr:cNvPr>
        <cdr:cNvSpPr txBox="1"/>
      </cdr:nvSpPr>
      <cdr:spPr>
        <a:xfrm xmlns:a="http://schemas.openxmlformats.org/drawingml/2006/main">
          <a:off x="921767" y="5792404"/>
          <a:ext cx="1631290" cy="3845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p= 0.003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0.03514</cdr:x>
      <cdr:y>0.21608</cdr:y>
    </cdr:from>
    <cdr:to>
      <cdr:x>0.1979</cdr:x>
      <cdr:y>0.27185</cdr:y>
    </cdr:to>
    <cdr:sp macro="" textlink="">
      <cdr:nvSpPr>
        <cdr:cNvPr id="2" name="TextBox 4">
          <a:extLst xmlns:a="http://schemas.openxmlformats.org/drawingml/2006/main">
            <a:ext uri="{FF2B5EF4-FFF2-40B4-BE49-F238E27FC236}">
              <a16:creationId xmlns:a16="http://schemas.microsoft.com/office/drawing/2014/main" id="{A215E2D1-C5B2-B9FA-C89A-03B963CD671F}"/>
            </a:ext>
          </a:extLst>
        </cdr:cNvPr>
        <cdr:cNvSpPr txBox="1"/>
      </cdr:nvSpPr>
      <cdr:spPr>
        <a:xfrm xmlns:a="http://schemas.openxmlformats.org/drawingml/2006/main">
          <a:off x="431225" y="1481888"/>
          <a:ext cx="1997059" cy="3824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p&lt;0.0001</a:t>
          </a:r>
        </a:p>
      </cdr:txBody>
    </cdr:sp>
  </cdr:relSizeAnchor>
  <cdr:relSizeAnchor xmlns:cdr="http://schemas.openxmlformats.org/drawingml/2006/chartDrawing">
    <cdr:from>
      <cdr:x>0.03395</cdr:x>
      <cdr:y>0.6261</cdr:y>
    </cdr:from>
    <cdr:to>
      <cdr:x>0.19671</cdr:x>
      <cdr:y>0.68187</cdr:y>
    </cdr:to>
    <cdr:sp macro="" textlink="">
      <cdr:nvSpPr>
        <cdr:cNvPr id="3" name="TextBox 4">
          <a:extLst xmlns:a="http://schemas.openxmlformats.org/drawingml/2006/main">
            <a:ext uri="{FF2B5EF4-FFF2-40B4-BE49-F238E27FC236}">
              <a16:creationId xmlns:a16="http://schemas.microsoft.com/office/drawing/2014/main" id="{A215E2D1-C5B2-B9FA-C89A-03B963CD671F}"/>
            </a:ext>
          </a:extLst>
        </cdr:cNvPr>
        <cdr:cNvSpPr txBox="1"/>
      </cdr:nvSpPr>
      <cdr:spPr>
        <a:xfrm xmlns:a="http://schemas.openxmlformats.org/drawingml/2006/main">
          <a:off x="413876" y="4293778"/>
          <a:ext cx="1984370" cy="3824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p=0.0002</a:t>
          </a:r>
        </a:p>
      </cdr:txBody>
    </cdr:sp>
  </cdr:relSizeAnchor>
  <cdr:relSizeAnchor xmlns:cdr="http://schemas.openxmlformats.org/drawingml/2006/chartDrawing">
    <cdr:from>
      <cdr:x>0.08152</cdr:x>
      <cdr:y>0.82967</cdr:y>
    </cdr:from>
    <cdr:to>
      <cdr:x>0.24428</cdr:x>
      <cdr:y>0.88543</cdr:y>
    </cdr:to>
    <cdr:sp macro="" textlink="">
      <cdr:nvSpPr>
        <cdr:cNvPr id="4" name="TextBox 4">
          <a:extLst xmlns:a="http://schemas.openxmlformats.org/drawingml/2006/main">
            <a:ext uri="{FF2B5EF4-FFF2-40B4-BE49-F238E27FC236}">
              <a16:creationId xmlns:a16="http://schemas.microsoft.com/office/drawing/2014/main" id="{A215E2D1-C5B2-B9FA-C89A-03B963CD671F}"/>
            </a:ext>
          </a:extLst>
        </cdr:cNvPr>
        <cdr:cNvSpPr txBox="1"/>
      </cdr:nvSpPr>
      <cdr:spPr>
        <a:xfrm xmlns:a="http://schemas.openxmlformats.org/drawingml/2006/main">
          <a:off x="993948" y="5689881"/>
          <a:ext cx="1984370" cy="3824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p=0.004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F279F-654F-42D9-B45A-409B5B0897B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BBDDC-2E8A-4191-92D6-5D13F2814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5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BBDDC-2E8A-4191-92D6-5D13F2814B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0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BBDDC-2E8A-4191-92D6-5D13F2814B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17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BBDDC-2E8A-4191-92D6-5D13F2814B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50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Slide 14 and 17 should be split into two slides so you can make the pie charts bigger. But do we need both of them?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BBDDC-2E8A-4191-92D6-5D13F2814B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99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BBDDC-2E8A-4191-92D6-5D13F2814B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9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pie charts of people who would say no</a:t>
            </a:r>
          </a:p>
          <a:p>
            <a:r>
              <a:rPr lang="en-US" dirty="0"/>
              <a:t>Bar graph of the percentage of the different races (put p-value somewhere)</a:t>
            </a:r>
          </a:p>
          <a:p>
            <a:r>
              <a:rPr lang="en-US" dirty="0"/>
              <a:t>Education, income, and insurance payor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BBDDC-2E8A-4191-92D6-5D13F2814B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84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BBDDC-2E8A-4191-92D6-5D13F2814B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01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BBDDC-2E8A-4191-92D6-5D13F2814B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1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BBDDC-2E8A-4191-92D6-5D13F2814B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86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BBDDC-2E8A-4191-92D6-5D13F2814B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33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BBDDC-2E8A-4191-92D6-5D13F2814B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33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BBDDC-2E8A-4191-92D6-5D13F2814B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84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BBDDC-2E8A-4191-92D6-5D13F2814B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37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BBDDC-2E8A-4191-92D6-5D13F2814B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56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BBDDC-2E8A-4191-92D6-5D13F2814B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84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BBDDC-2E8A-4191-92D6-5D13F2814B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68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BBDDC-2E8A-4191-92D6-5D13F2814B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9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BBDDC-2E8A-4191-92D6-5D13F2814B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1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E000B-F05F-C749-61BD-05380976D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77866-BB46-8821-71B7-FEE1CF294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982D9-91EA-9C60-80C9-5B722D56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AD0-1118-482D-83EA-39CDF9956BD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5603B-3771-3BA8-D606-A1591CFC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179EB-C4FA-E384-3685-F79D0599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3AB-9A2F-417C-8010-BC34F71C3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2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669D-FCFF-085F-CE5F-5EF774DE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2039-A1AD-046D-3EC1-71C86F033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881FA-6213-6BE0-8F6A-94F5E105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AD0-1118-482D-83EA-39CDF9956BD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65789-B111-4C44-45D7-E6A9A234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97FC7-2BFE-8601-FF37-587D66AD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3AB-9A2F-417C-8010-BC34F71C3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2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CA96AD-92DE-31C7-AE6A-AC65EE870E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13D62-21B5-A94C-851A-7B9477F0B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5EF36-1029-1494-3882-C96AAFC7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AD0-1118-482D-83EA-39CDF9956BD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93A71-D80A-399E-7886-1FB640A9C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80B60-E379-8654-C244-866E5FC5C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3AB-9A2F-417C-8010-BC34F71C3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E4D31-CB10-DECC-6321-BD6B3A2B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33FAC-BEA7-60DD-ECBA-7655B1443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8C11A-8AF2-26BE-E2E4-710CA70B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AD0-1118-482D-83EA-39CDF9956BD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C76CE-4414-3A80-E4E4-8E69CF0FB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453E4-08FA-B363-8D59-0CE7B70A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3AB-9A2F-417C-8010-BC34F71C3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4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00F8E-A51C-863A-27FD-6E818B80E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CBB4F-7B66-E648-2ADA-DF75963DA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A3BA0-A161-B92A-5290-CA895932C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AD0-1118-482D-83EA-39CDF9956BD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A492D-8ED8-D4F3-C3EA-187D9A5DE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D08B4-4478-45E1-335F-23D94768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3AB-9A2F-417C-8010-BC34F71C3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B93F7-62CA-A8BD-FA86-1A172F75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2A34C-06C8-A564-281B-60ECD2DC3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9EA2C-B304-F047-4754-48522D38D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B3993-A8A7-5A60-B135-5B2A58C0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AD0-1118-482D-83EA-39CDF9956BD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3A8FE-F22A-F04C-F4BE-6F1C8475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B99FC-DAB4-B1A4-8430-EDFA78B3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3AB-9A2F-417C-8010-BC34F71C3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2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DCCD-D232-40B6-B424-A04A274B3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E6139-BE17-360C-73A1-5AA240572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CF1A7-9BE1-6673-D803-2DF05F5F8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5BCCF-4A27-DE33-CE1C-CD13A9A77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20488C-0F6D-1467-0BFA-0929D7B5C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951470-EE4F-6941-D46F-A63ECA06C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AD0-1118-482D-83EA-39CDF9956BD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59859-CAD1-329C-D31E-9C878FEE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5170FF-4ED1-0CBE-1D1A-C5212754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3AB-9A2F-417C-8010-BC34F71C3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73679-1597-3D89-D5F7-C6FC269B1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648321-3AFE-BB10-0E93-4BAB94ECE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AD0-1118-482D-83EA-39CDF9956BD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53693-A776-0E9B-0F8D-C8829AED4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35478-5756-E4FE-3C72-15D7F462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3AB-9A2F-417C-8010-BC34F71C3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6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914DA4-E6C0-6553-5B57-E44C69A8D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AD0-1118-482D-83EA-39CDF9956BD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B1BD17-DC0B-FDE0-2E94-3F3B3CCB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24F8-F010-7FD9-5434-1F133621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3AB-9A2F-417C-8010-BC34F71C3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4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4897D-78ED-34B9-9921-8684B0366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18D2A-FB55-4617-2A86-FF79E7A25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27F5B-05BE-1B32-34DA-7568216D7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545FA-35C3-4E7A-60EC-90B29012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AD0-1118-482D-83EA-39CDF9956BD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F67FB-177E-FCA8-2B39-FE6C380B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A7AB3-F35B-D02D-5509-3F20C51F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3AB-9A2F-417C-8010-BC34F71C3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2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6A868-3035-1333-8B3C-F79E7DAFF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5BCC4E-A8FD-9225-ECE9-E76B16327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810E7-0AB4-5303-7AD1-7B0B37943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A9C89-7130-1C00-8B36-7567F2290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AD0-1118-482D-83EA-39CDF9956BD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B97BF-E9FA-7C28-37F9-F52BB6AC6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1E8DF-1F8C-5FB3-EEBE-1F9CCF9E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3AB-9A2F-417C-8010-BC34F71C3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2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B90E94-9D3A-89B4-DEA8-2CF67F88D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C00A4-C50C-2BA9-82BE-6431A8C6A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4DE5E-9B51-5EA4-43F0-0D0DE86BE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DBAD0-1118-482D-83EA-39CDF9956BD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40300-359E-26E8-834B-6CA10306B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3506D-8485-DB8C-5CAE-1D33567A4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F03AB-9A2F-417C-8010-BC34F71C3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1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CF67-1A5A-AD2F-E650-8116703C71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b="1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Effect of a High Deductible Health Plan on Patients Willingness to Undergo Indicated Breast Imaging</a:t>
            </a:r>
            <a:endParaRPr lang="en-US" sz="4400" b="1" dirty="0"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598EB-6C0E-38C9-7176-9F7271E0A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Michael Ngo, MD, BUMC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Geunwon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Kim, M.D., Ph.D., Atrius Health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Muhammad Qureshi, M.B.B.S., M.P.H., BUMC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Priscilla J. Slanetz, M.D., M.P.H., BUMC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FFC8A2-752B-9CC9-FB3F-A356666942D5}"/>
              </a:ext>
            </a:extLst>
          </p:cNvPr>
          <p:cNvSpPr/>
          <p:nvPr/>
        </p:nvSpPr>
        <p:spPr>
          <a:xfrm>
            <a:off x="0" y="5980358"/>
            <a:ext cx="12182038" cy="87764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Boston University Chobanian &amp; Avedisian School of Medicine | Facebook">
            <a:extLst>
              <a:ext uri="{FF2B5EF4-FFF2-40B4-BE49-F238E27FC236}">
                <a16:creationId xmlns:a16="http://schemas.microsoft.com/office/drawing/2014/main" id="{C3FB331D-13C5-C5F8-9BEF-2C111D9AB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" y="5986370"/>
            <a:ext cx="2364938" cy="87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oston medical center Logos">
            <a:extLst>
              <a:ext uri="{FF2B5EF4-FFF2-40B4-BE49-F238E27FC236}">
                <a16:creationId xmlns:a16="http://schemas.microsoft.com/office/drawing/2014/main" id="{4C9530B4-FFEF-2C63-17E3-5FB71251D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" t="10871" r="52003" b="9863"/>
          <a:stretch/>
        </p:blipFill>
        <p:spPr bwMode="auto">
          <a:xfrm>
            <a:off x="10365938" y="5980358"/>
            <a:ext cx="1841500" cy="87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462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18A84-C57F-8C76-24A5-F1B92C0F3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E7F5C-2FBA-7E21-E7E1-5EAB677C2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Chi-square test assessed differences in responses to the scenario questions by demographic factors: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Insurance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 a P-value of &lt;0.05 for statistical significance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17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85890-820B-C412-85DE-91D16269A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142" y="110728"/>
            <a:ext cx="10825715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Demographics of Survey Respondents (N=844)</a:t>
            </a:r>
            <a:endParaRPr lang="en-US" sz="32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9F9A483-80C5-684B-B3A0-531063C6C6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3142" y="1086569"/>
          <a:ext cx="5732604" cy="557499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04692">
                  <a:extLst>
                    <a:ext uri="{9D8B030D-6E8A-4147-A177-3AD203B41FA5}">
                      <a16:colId xmlns:a16="http://schemas.microsoft.com/office/drawing/2014/main" val="1240184913"/>
                    </a:ext>
                  </a:extLst>
                </a:gridCol>
                <a:gridCol w="3449615">
                  <a:extLst>
                    <a:ext uri="{9D8B030D-6E8A-4147-A177-3AD203B41FA5}">
                      <a16:colId xmlns:a16="http://schemas.microsoft.com/office/drawing/2014/main" val="1791990660"/>
                    </a:ext>
                  </a:extLst>
                </a:gridCol>
                <a:gridCol w="2078297">
                  <a:extLst>
                    <a:ext uri="{9D8B030D-6E8A-4147-A177-3AD203B41FA5}">
                      <a16:colId xmlns:a16="http://schemas.microsoft.com/office/drawing/2014/main" val="1150804657"/>
                    </a:ext>
                  </a:extLst>
                </a:gridCol>
              </a:tblGrid>
              <a:tr h="30284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Age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51808941"/>
                  </a:ext>
                </a:extLst>
              </a:tr>
              <a:tr h="288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>
                          <a:effectLst/>
                        </a:rPr>
                        <a:t>&lt;50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35.3% (298)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54484682"/>
                  </a:ext>
                </a:extLst>
              </a:tr>
              <a:tr h="288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</a:rPr>
                        <a:t>≥50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57.2% (483)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63423567"/>
                  </a:ext>
                </a:extLst>
              </a:tr>
              <a:tr h="288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</a:rPr>
                        <a:t>Not disclosed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7.5% (63)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30750114"/>
                  </a:ext>
                </a:extLst>
              </a:tr>
              <a:tr h="30284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Race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02109435"/>
                  </a:ext>
                </a:extLst>
              </a:tr>
              <a:tr h="288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>
                          <a:effectLst/>
                        </a:rPr>
                        <a:t>White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32.2% (272)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04490536"/>
                  </a:ext>
                </a:extLst>
              </a:tr>
              <a:tr h="288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>
                          <a:effectLst/>
                        </a:rPr>
                        <a:t>Black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38.6% (326)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58866355"/>
                  </a:ext>
                </a:extLst>
              </a:tr>
              <a:tr h="288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</a:rPr>
                        <a:t>Hispanic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14.6% (123)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20394655"/>
                  </a:ext>
                </a:extLst>
              </a:tr>
              <a:tr h="288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</a:rPr>
                        <a:t>Other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10.1% (85)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90284071"/>
                  </a:ext>
                </a:extLst>
              </a:tr>
              <a:tr h="288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</a:rPr>
                        <a:t>Not disclosed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4.5% (38)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44506505"/>
                  </a:ext>
                </a:extLst>
              </a:tr>
              <a:tr h="30284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Education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65708974"/>
                  </a:ext>
                </a:extLst>
              </a:tr>
              <a:tr h="288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</a:rPr>
                        <a:t>≤High School</a:t>
                      </a:r>
                      <a:endParaRPr lang="en-US" b="1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23.6% (199)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03416206"/>
                  </a:ext>
                </a:extLst>
              </a:tr>
              <a:tr h="360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Some College/College</a:t>
                      </a:r>
                      <a:endParaRPr lang="en-US" b="1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48.9% (413)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60158972"/>
                  </a:ext>
                </a:extLst>
              </a:tr>
              <a:tr h="288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Graduate</a:t>
                      </a:r>
                      <a:endParaRPr lang="en-US" b="1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18.6% (157)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25547938"/>
                  </a:ext>
                </a:extLst>
              </a:tr>
              <a:tr h="288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</a:rPr>
                        <a:t>Not disclosed</a:t>
                      </a:r>
                      <a:endParaRPr lang="en-US" b="1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8.9% (75)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3857858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C9894D-D4EB-B4E1-AA06-80B4A4C0EC18}"/>
              </a:ext>
            </a:extLst>
          </p:cNvPr>
          <p:cNvGraphicFramePr>
            <a:graphicFrameLocks noGrp="1"/>
          </p:cNvGraphicFramePr>
          <p:nvPr/>
        </p:nvGraphicFramePr>
        <p:xfrm>
          <a:off x="6415746" y="1086569"/>
          <a:ext cx="5301332" cy="5574991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13259">
                  <a:extLst>
                    <a:ext uri="{9D8B030D-6E8A-4147-A177-3AD203B41FA5}">
                      <a16:colId xmlns:a16="http://schemas.microsoft.com/office/drawing/2014/main" val="646651248"/>
                    </a:ext>
                  </a:extLst>
                </a:gridCol>
                <a:gridCol w="3205069">
                  <a:extLst>
                    <a:ext uri="{9D8B030D-6E8A-4147-A177-3AD203B41FA5}">
                      <a16:colId xmlns:a16="http://schemas.microsoft.com/office/drawing/2014/main" val="1709239612"/>
                    </a:ext>
                  </a:extLst>
                </a:gridCol>
                <a:gridCol w="1883004">
                  <a:extLst>
                    <a:ext uri="{9D8B030D-6E8A-4147-A177-3AD203B41FA5}">
                      <a16:colId xmlns:a16="http://schemas.microsoft.com/office/drawing/2014/main" val="1775518793"/>
                    </a:ext>
                  </a:extLst>
                </a:gridCol>
              </a:tblGrid>
              <a:tr h="54068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Income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extLst>
                  <a:ext uri="{0D108BD9-81ED-4DB2-BD59-A6C34878D82A}">
                    <a16:rowId xmlns:a16="http://schemas.microsoft.com/office/drawing/2014/main" val="3776502894"/>
                  </a:ext>
                </a:extLst>
              </a:tr>
              <a:tr h="495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&lt;$35,000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25.8% (218)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extLst>
                  <a:ext uri="{0D108BD9-81ED-4DB2-BD59-A6C34878D82A}">
                    <a16:rowId xmlns:a16="http://schemas.microsoft.com/office/drawing/2014/main" val="2394054102"/>
                  </a:ext>
                </a:extLst>
              </a:tr>
              <a:tr h="540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$35,000-&lt;$80,000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22.5% (190)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extLst>
                  <a:ext uri="{0D108BD9-81ED-4DB2-BD59-A6C34878D82A}">
                    <a16:rowId xmlns:a16="http://schemas.microsoft.com/office/drawing/2014/main" val="2333905750"/>
                  </a:ext>
                </a:extLst>
              </a:tr>
              <a:tr h="495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≥$80,000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19.4% (164)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extLst>
                  <a:ext uri="{0D108BD9-81ED-4DB2-BD59-A6C34878D82A}">
                    <a16:rowId xmlns:a16="http://schemas.microsoft.com/office/drawing/2014/main" val="1538644399"/>
                  </a:ext>
                </a:extLst>
              </a:tr>
              <a:tr h="495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Not disclosed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32.2% (272)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extLst>
                  <a:ext uri="{0D108BD9-81ED-4DB2-BD59-A6C34878D82A}">
                    <a16:rowId xmlns:a16="http://schemas.microsoft.com/office/drawing/2014/main" val="3651576773"/>
                  </a:ext>
                </a:extLst>
              </a:tr>
              <a:tr h="54068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Insurance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extLst>
                  <a:ext uri="{0D108BD9-81ED-4DB2-BD59-A6C34878D82A}">
                    <a16:rowId xmlns:a16="http://schemas.microsoft.com/office/drawing/2014/main" val="526429706"/>
                  </a:ext>
                </a:extLst>
              </a:tr>
              <a:tr h="495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Employer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40.9% (345)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extLst>
                  <a:ext uri="{0D108BD9-81ED-4DB2-BD59-A6C34878D82A}">
                    <a16:rowId xmlns:a16="http://schemas.microsoft.com/office/drawing/2014/main" val="1407661369"/>
                  </a:ext>
                </a:extLst>
              </a:tr>
              <a:tr h="495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Medicare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13.0% (110)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extLst>
                  <a:ext uri="{0D108BD9-81ED-4DB2-BD59-A6C34878D82A}">
                    <a16:rowId xmlns:a16="http://schemas.microsoft.com/office/drawing/2014/main" val="2224813350"/>
                  </a:ext>
                </a:extLst>
              </a:tr>
              <a:tr h="495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Marketplace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5.7% (48)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extLst>
                  <a:ext uri="{0D108BD9-81ED-4DB2-BD59-A6C34878D82A}">
                    <a16:rowId xmlns:a16="http://schemas.microsoft.com/office/drawing/2014/main" val="2224783284"/>
                  </a:ext>
                </a:extLst>
              </a:tr>
              <a:tr h="481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Medicaid /Uninsured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31.3% (264)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extLst>
                  <a:ext uri="{0D108BD9-81ED-4DB2-BD59-A6C34878D82A}">
                    <a16:rowId xmlns:a16="http://schemas.microsoft.com/office/drawing/2014/main" val="932088540"/>
                  </a:ext>
                </a:extLst>
              </a:tr>
              <a:tr h="495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Not disclosed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9.1% (77)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0" marR="68310" marT="0" marB="0" anchor="b"/>
                </a:tc>
                <a:extLst>
                  <a:ext uri="{0D108BD9-81ED-4DB2-BD59-A6C34878D82A}">
                    <a16:rowId xmlns:a16="http://schemas.microsoft.com/office/drawing/2014/main" val="1752224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340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6C8EE-CFCE-BAE3-BC94-970E6F388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391"/>
            <a:ext cx="10515600" cy="1548735"/>
          </a:xfrm>
        </p:spPr>
        <p:txBody>
          <a:bodyPr>
            <a:noAutofit/>
          </a:bodyPr>
          <a:lstStyle/>
          <a:p>
            <a:r>
              <a:rPr lang="en-US" sz="3600" b="1" dirty="0"/>
              <a:t>Question 1: If I knew that I had to pay a deductible for the additional imaging, I would skip this additional imaging.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52E011A-61BF-B851-E353-588835E3D3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287015"/>
              </p:ext>
            </p:extLst>
          </p:nvPr>
        </p:nvGraphicFramePr>
        <p:xfrm>
          <a:off x="0" y="2052638"/>
          <a:ext cx="12191999" cy="4805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0684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FC248-BB87-DEFB-C11C-1CB210F5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1288" cy="1325563"/>
          </a:xfrm>
        </p:spPr>
        <p:txBody>
          <a:bodyPr/>
          <a:lstStyle/>
          <a:p>
            <a:r>
              <a:rPr lang="en-US" b="1" dirty="0"/>
              <a:t>Demographics of the Respondents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05956F9-DB93-44DD-8541-6FEDE8FF58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690688"/>
          <a:ext cx="6390168" cy="516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0">
            <a:extLst>
              <a:ext uri="{FF2B5EF4-FFF2-40B4-BE49-F238E27FC236}">
                <a16:creationId xmlns:a16="http://schemas.microsoft.com/office/drawing/2014/main" id="{9CABA315-8E19-E7A5-10EF-D9E079C9439D}"/>
              </a:ext>
            </a:extLst>
          </p:cNvPr>
          <p:cNvGraphicFramePr>
            <a:graphicFrameLocks/>
          </p:cNvGraphicFramePr>
          <p:nvPr/>
        </p:nvGraphicFramePr>
        <p:xfrm>
          <a:off x="6315740" y="1690687"/>
          <a:ext cx="5876260" cy="51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2857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FC248-BB87-DEFB-C11C-1CB210F5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8247" cy="1325563"/>
          </a:xfrm>
        </p:spPr>
        <p:txBody>
          <a:bodyPr/>
          <a:lstStyle/>
          <a:p>
            <a:r>
              <a:rPr lang="en-US" b="1" dirty="0"/>
              <a:t>Demographics of the Respondents</a:t>
            </a:r>
          </a:p>
        </p:txBody>
      </p:sp>
      <p:graphicFrame>
        <p:nvGraphicFramePr>
          <p:cNvPr id="13" name="Content Placeholder 10">
            <a:extLst>
              <a:ext uri="{FF2B5EF4-FFF2-40B4-BE49-F238E27FC236}">
                <a16:creationId xmlns:a16="http://schemas.microsoft.com/office/drawing/2014/main" id="{84C0BA3D-C9B0-C685-F354-398240619E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316029"/>
              </p:ext>
            </p:extLst>
          </p:nvPr>
        </p:nvGraphicFramePr>
        <p:xfrm>
          <a:off x="0" y="1690688"/>
          <a:ext cx="6096000" cy="51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0">
            <a:extLst>
              <a:ext uri="{FF2B5EF4-FFF2-40B4-BE49-F238E27FC236}">
                <a16:creationId xmlns:a16="http://schemas.microsoft.com/office/drawing/2014/main" id="{FA71BE50-DAF0-71DB-EE38-539838AE32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494261"/>
              </p:ext>
            </p:extLst>
          </p:nvPr>
        </p:nvGraphicFramePr>
        <p:xfrm>
          <a:off x="6093009" y="1690688"/>
          <a:ext cx="6096000" cy="51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12364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83ED5-B338-8D5D-558A-81D76CCC3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7ADDA-78C8-2458-0E44-7D7740BCB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8A01013-452A-C436-A9C3-9761626A1777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215E2D1-C5B2-B9FA-C89A-03B963CD671F}"/>
              </a:ext>
            </a:extLst>
          </p:cNvPr>
          <p:cNvSpPr txBox="1"/>
          <p:nvPr/>
        </p:nvSpPr>
        <p:spPr>
          <a:xfrm>
            <a:off x="682172" y="1398806"/>
            <a:ext cx="1849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p&lt;0.0001</a:t>
            </a:r>
          </a:p>
        </p:txBody>
      </p:sp>
    </p:spTree>
    <p:extLst>
      <p:ext uri="{BB962C8B-B14F-4D97-AF65-F5344CB8AC3E}">
        <p14:creationId xmlns:p14="http://schemas.microsoft.com/office/powerpoint/2010/main" val="76245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397C-B56F-A4E4-7F38-CB3E10291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2" y="365125"/>
            <a:ext cx="10664456" cy="1506205"/>
          </a:xfrm>
        </p:spPr>
        <p:txBody>
          <a:bodyPr>
            <a:noAutofit/>
          </a:bodyPr>
          <a:lstStyle/>
          <a:p>
            <a:r>
              <a:rPr lang="en-US" sz="2800" b="1" dirty="0"/>
              <a:t>Question 2: If I knew that I had to pay a deductible for follow up tests, such as imaging or biopsy, after screening mammogram, I would not undergo screening for breast cancer.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56649AE-E6E2-DB26-872C-056545CF10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83310"/>
              </p:ext>
            </p:extLst>
          </p:nvPr>
        </p:nvGraphicFramePr>
        <p:xfrm>
          <a:off x="0" y="2042285"/>
          <a:ext cx="12192000" cy="4815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0456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FC248-BB87-DEFB-C11C-1CB210F5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1921" cy="1325563"/>
          </a:xfrm>
        </p:spPr>
        <p:txBody>
          <a:bodyPr/>
          <a:lstStyle/>
          <a:p>
            <a:r>
              <a:rPr lang="en-US" b="1" dirty="0"/>
              <a:t>Demographics of the Respondents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05956F9-DB93-44DD-8541-6FEDE8FF58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647" y="1690688"/>
          <a:ext cx="6079353" cy="516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0">
            <a:extLst>
              <a:ext uri="{FF2B5EF4-FFF2-40B4-BE49-F238E27FC236}">
                <a16:creationId xmlns:a16="http://schemas.microsoft.com/office/drawing/2014/main" id="{9CABA315-8E19-E7A5-10EF-D9E079C9439D}"/>
              </a:ext>
            </a:extLst>
          </p:cNvPr>
          <p:cNvGraphicFramePr>
            <a:graphicFrameLocks/>
          </p:cNvGraphicFramePr>
          <p:nvPr/>
        </p:nvGraphicFramePr>
        <p:xfrm>
          <a:off x="6096000" y="1690688"/>
          <a:ext cx="6095999" cy="51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4207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FC248-BB87-DEFB-C11C-1CB210F5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1921" cy="1325563"/>
          </a:xfrm>
        </p:spPr>
        <p:txBody>
          <a:bodyPr/>
          <a:lstStyle/>
          <a:p>
            <a:r>
              <a:rPr lang="en-US" b="1" dirty="0"/>
              <a:t>Demographics of the Respondents</a:t>
            </a:r>
          </a:p>
        </p:txBody>
      </p:sp>
      <p:graphicFrame>
        <p:nvGraphicFramePr>
          <p:cNvPr id="13" name="Content Placeholder 10">
            <a:extLst>
              <a:ext uri="{FF2B5EF4-FFF2-40B4-BE49-F238E27FC236}">
                <a16:creationId xmlns:a16="http://schemas.microsoft.com/office/drawing/2014/main" id="{84C0BA3D-C9B0-C685-F354-398240619E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676013"/>
              </p:ext>
            </p:extLst>
          </p:nvPr>
        </p:nvGraphicFramePr>
        <p:xfrm>
          <a:off x="0" y="1541830"/>
          <a:ext cx="6093007" cy="5252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0">
            <a:extLst>
              <a:ext uri="{FF2B5EF4-FFF2-40B4-BE49-F238E27FC236}">
                <a16:creationId xmlns:a16="http://schemas.microsoft.com/office/drawing/2014/main" id="{FA71BE50-DAF0-71DB-EE38-539838AE32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521916"/>
              </p:ext>
            </p:extLst>
          </p:nvPr>
        </p:nvGraphicFramePr>
        <p:xfrm>
          <a:off x="6093007" y="1552463"/>
          <a:ext cx="6096001" cy="5252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51345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E28E-6103-079D-906A-5E161ADF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867" y="365125"/>
            <a:ext cx="10969868" cy="1424806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E1C01C1-EF11-1136-371A-D8791CAFBC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26997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19AA243-D65D-2EFC-6747-48C931A2DC30}"/>
              </a:ext>
            </a:extLst>
          </p:cNvPr>
          <p:cNvSpPr txBox="1"/>
          <p:nvPr/>
        </p:nvSpPr>
        <p:spPr>
          <a:xfrm>
            <a:off x="810897" y="2866193"/>
            <a:ext cx="1929569" cy="346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p&lt;0.0001</a:t>
            </a:r>
          </a:p>
        </p:txBody>
      </p:sp>
    </p:spTree>
    <p:extLst>
      <p:ext uri="{BB962C8B-B14F-4D97-AF65-F5344CB8AC3E}">
        <p14:creationId xmlns:p14="http://schemas.microsoft.com/office/powerpoint/2010/main" val="33857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58AAF-4B5C-45BB-BE48-D84D5A94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EB2DD-52AD-DD53-98FE-0E1C18741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None of the authors have any relevant disclosures related to this work.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4E65F1-01F1-D298-E5BE-A8384D66C3D1}"/>
              </a:ext>
            </a:extLst>
          </p:cNvPr>
          <p:cNvSpPr/>
          <p:nvPr/>
        </p:nvSpPr>
        <p:spPr>
          <a:xfrm>
            <a:off x="0" y="5980358"/>
            <a:ext cx="12182038" cy="87764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oston University Chobanian &amp; Avedisian School of Medicine | Facebook">
            <a:extLst>
              <a:ext uri="{FF2B5EF4-FFF2-40B4-BE49-F238E27FC236}">
                <a16:creationId xmlns:a16="http://schemas.microsoft.com/office/drawing/2014/main" id="{836F775B-229A-CC6F-BC1C-D4EAF02DE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" y="5986370"/>
            <a:ext cx="2364938" cy="87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oston medical center Logos">
            <a:extLst>
              <a:ext uri="{FF2B5EF4-FFF2-40B4-BE49-F238E27FC236}">
                <a16:creationId xmlns:a16="http://schemas.microsoft.com/office/drawing/2014/main" id="{C6700BF1-A3D2-9F66-B93F-A1E11D505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" t="10871" r="52003" b="9863"/>
          <a:stretch/>
        </p:blipFill>
        <p:spPr bwMode="auto">
          <a:xfrm>
            <a:off x="10365938" y="5980358"/>
            <a:ext cx="1841500" cy="87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957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3905-5154-EE23-1B21-08FBF36F8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Arial" panose="020B0604020202020204" pitchFamily="34" charset="0"/>
              </a:rPr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0E66B-079F-EBD6-5375-B0FE35AD9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Missing response rates to individual survey questions ranged from 4.5% to 32.2%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 major differences between imputed and non-imputed analysis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Study did not capture individuals who either missed their appointment or chose not to undergo screening or diagnostic imaging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Possible underestimation of patients with financial barriers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Assessed theoretical patient’s behavior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82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303FD-EB64-0EE9-7369-F1282366E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92897-FCFC-40B6-D4C7-F2A74B8D2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4" y="1561514"/>
            <a:ext cx="11338560" cy="51065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Having a deductible for diagnostic imaging discourages: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u="sng" dirty="0"/>
              <a:t>21% </a:t>
            </a:r>
            <a:r>
              <a:rPr lang="en-US" sz="2800" dirty="0"/>
              <a:t>of women from returning for indicated diagnostic work 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u="sng" dirty="0"/>
              <a:t>18%</a:t>
            </a:r>
            <a:r>
              <a:rPr lang="en-US" sz="2800" dirty="0"/>
              <a:t> of women from receiving the initial screening mammogram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Disproportionally affects populations already at risk for adverse health outcomes from lower adherence to recommended preventative services. This includes: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Racial minorities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Lower income bracket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Less educated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Medicaid/uninsured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148848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45F2B-B793-5DAC-B068-397BDEFF1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0F334-7B59-E9FE-3EB5-59A49359D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Financial barriers to indicated diagnostic imaging must be addressed through legislative mandates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Increase access to indicated care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Mitigate existing healthcare disparities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Improve overall outcomes for all women, but especially those in vulnerable groups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Seven states (NY, CT, IL, GA, TX, LA, CO) have already passed bills covering diagnostic imaging at first dollar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F50B2A-2140-8643-E849-FDB76DE8DD02}"/>
              </a:ext>
            </a:extLst>
          </p:cNvPr>
          <p:cNvSpPr txBox="1"/>
          <p:nvPr/>
        </p:nvSpPr>
        <p:spPr>
          <a:xfrm>
            <a:off x="6246055" y="6581001"/>
            <a:ext cx="594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https://</a:t>
            </a:r>
            <a:r>
              <a:rPr lang="en-US" sz="1200" dirty="0" err="1"/>
              <a:t>densebreast-info.org</a:t>
            </a:r>
            <a:r>
              <a:rPr lang="en-US" sz="1200" dirty="0"/>
              <a:t>/legislative-information/state-legislation-map/</a:t>
            </a:r>
          </a:p>
        </p:txBody>
      </p:sp>
    </p:spTree>
    <p:extLst>
      <p:ext uri="{BB962C8B-B14F-4D97-AF65-F5344CB8AC3E}">
        <p14:creationId xmlns:p14="http://schemas.microsoft.com/office/powerpoint/2010/main" val="310980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C289-080E-3350-6960-CB82607C9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432923"/>
            <a:ext cx="5127171" cy="1450757"/>
          </a:xfrm>
        </p:spPr>
        <p:txBody>
          <a:bodyPr>
            <a:normAutofit/>
          </a:bodyPr>
          <a:lstStyle/>
          <a:p>
            <a:r>
              <a:rPr lang="en-US" b="1" dirty="0"/>
              <a:t>Breast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70048-24AA-DF81-C2AE-80B9D14D8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1614113"/>
            <a:ext cx="5127172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Most common cancer in women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Ranks 2</a:t>
            </a:r>
            <a:r>
              <a:rPr lang="en-US" baseline="30000" dirty="0"/>
              <a:t>nd</a:t>
            </a:r>
            <a:r>
              <a:rPr lang="en-US" dirty="0"/>
              <a:t> for cancer mortality</a:t>
            </a:r>
          </a:p>
        </p:txBody>
      </p:sp>
      <p:pic>
        <p:nvPicPr>
          <p:cNvPr id="4098" name="Picture 2" descr="Chart: The Most Common Types of Cancer in the U.S. | Statista">
            <a:extLst>
              <a:ext uri="{FF2B5EF4-FFF2-40B4-BE49-F238E27FC236}">
                <a16:creationId xmlns:a16="http://schemas.microsoft.com/office/drawing/2014/main" id="{1959EFF0-31B6-722B-D2EE-9CECB62F8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49" y="221037"/>
            <a:ext cx="6314234" cy="631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reast Cancer Facts &amp; Statistics for 2022">
            <a:extLst>
              <a:ext uri="{FF2B5EF4-FFF2-40B4-BE49-F238E27FC236}">
                <a16:creationId xmlns:a16="http://schemas.microsoft.com/office/drawing/2014/main" id="{0B51D5A2-2C53-BAEF-297C-087096710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 r="1932" b="-8"/>
          <a:stretch/>
        </p:blipFill>
        <p:spPr bwMode="auto">
          <a:xfrm>
            <a:off x="6737158" y="3019668"/>
            <a:ext cx="5035184" cy="31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D67361-121A-4F0E-4C38-8BB68A022974}"/>
              </a:ext>
            </a:extLst>
          </p:cNvPr>
          <p:cNvSpPr txBox="1"/>
          <p:nvPr/>
        </p:nvSpPr>
        <p:spPr>
          <a:xfrm>
            <a:off x="6737158" y="6420281"/>
            <a:ext cx="609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Breast cancer facts and Statistics. </a:t>
            </a:r>
            <a:r>
              <a:rPr lang="en-US" sz="1600" i="1" dirty="0"/>
              <a:t>www.Breastcare.org.uk</a:t>
            </a:r>
          </a:p>
        </p:txBody>
      </p:sp>
    </p:spTree>
    <p:extLst>
      <p:ext uri="{BB962C8B-B14F-4D97-AF65-F5344CB8AC3E}">
        <p14:creationId xmlns:p14="http://schemas.microsoft.com/office/powerpoint/2010/main" val="377833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64E1-B1E8-7047-AF9A-38D008F15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Screening Mammography Decreases </a:t>
            </a:r>
            <a:br>
              <a:rPr lang="en-US" b="1" dirty="0"/>
            </a:br>
            <a:r>
              <a:rPr lang="en-US" b="1" dirty="0"/>
              <a:t>Mortality Rates from Breast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8ACED-D903-0B9D-BF14-91E6DDCCD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3037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600" dirty="0"/>
              <a:t>Early detection decreases breast cancer death for women ages 40 to 75 by 30-40%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Longer duration of screening correlates with greater mortality reduction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FBB7F-64AE-B281-BD68-344EBDDBB509}"/>
              </a:ext>
            </a:extLst>
          </p:cNvPr>
          <p:cNvSpPr txBox="1"/>
          <p:nvPr/>
        </p:nvSpPr>
        <p:spPr>
          <a:xfrm>
            <a:off x="6376250" y="6446725"/>
            <a:ext cx="6786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Monticciolo</a:t>
            </a:r>
            <a:r>
              <a:rPr lang="en-US" sz="1600" dirty="0"/>
              <a:t> DL, et al. </a:t>
            </a:r>
            <a:r>
              <a:rPr lang="en-US" sz="1600" i="1" dirty="0">
                <a:effectLst/>
                <a:ea typeface="Calibri" panose="020F0502020204030204" pitchFamily="34" charset="0"/>
              </a:rPr>
              <a:t>J Am Coll </a:t>
            </a:r>
            <a:r>
              <a:rPr lang="en-US" sz="1600" i="1" dirty="0" err="1">
                <a:effectLst/>
                <a:ea typeface="Calibri" panose="020F0502020204030204" pitchFamily="34" charset="0"/>
              </a:rPr>
              <a:t>Radiol</a:t>
            </a:r>
            <a:r>
              <a:rPr lang="en-US" sz="1600" dirty="0">
                <a:effectLst/>
                <a:ea typeface="Calibri" panose="020F0502020204030204" pitchFamily="34" charset="0"/>
              </a:rPr>
              <a:t>. 2017;14(9):1137-1143. </a:t>
            </a:r>
            <a:r>
              <a:rPr lang="en-US" sz="1600" dirty="0"/>
              <a:t>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53194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E9C777-CDD7-D241-CEBD-0BD9515C490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6" y="1915776"/>
            <a:ext cx="11993526" cy="38840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8F7AAD-70E6-A221-7D84-7CF40123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Breast Cancer Detection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D6C8E-BA97-25C9-5276-95D5CE019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53884"/>
            <a:ext cx="2884581" cy="11966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Covered by most insurance plans under the Affordable Care Act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165D14-5722-C7BF-764F-3DD71E6B20AF}"/>
              </a:ext>
            </a:extLst>
          </p:cNvPr>
          <p:cNvSpPr/>
          <p:nvPr/>
        </p:nvSpPr>
        <p:spPr>
          <a:xfrm>
            <a:off x="5183322" y="2727268"/>
            <a:ext cx="1881963" cy="1382233"/>
          </a:xfrm>
          <a:prstGeom prst="ellipse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E7C698-85F8-DD9F-F9F8-88CD0FE20F55}"/>
              </a:ext>
            </a:extLst>
          </p:cNvPr>
          <p:cNvSpPr/>
          <p:nvPr/>
        </p:nvSpPr>
        <p:spPr>
          <a:xfrm>
            <a:off x="10004032" y="1545505"/>
            <a:ext cx="2184991" cy="1325558"/>
          </a:xfrm>
          <a:prstGeom prst="ellipse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8635B0-4233-DB29-F872-022B117A2982}"/>
              </a:ext>
            </a:extLst>
          </p:cNvPr>
          <p:cNvSpPr txBox="1">
            <a:spLocks/>
          </p:cNvSpPr>
          <p:nvPr/>
        </p:nvSpPr>
        <p:spPr>
          <a:xfrm>
            <a:off x="6755709" y="1436545"/>
            <a:ext cx="2455527" cy="10242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0070C0"/>
                </a:solidFill>
              </a:rPr>
              <a:t>Usually requires copayment or deductible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C155A0-7A55-EBBB-B36A-D699872B74C7}"/>
              </a:ext>
            </a:extLst>
          </p:cNvPr>
          <p:cNvCxnSpPr/>
          <p:nvPr/>
        </p:nvCxnSpPr>
        <p:spPr>
          <a:xfrm flipH="1">
            <a:off x="6594921" y="2266565"/>
            <a:ext cx="470364" cy="3657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CBB328-CDEB-719D-25EA-1A5C4A519403}"/>
              </a:ext>
            </a:extLst>
          </p:cNvPr>
          <p:cNvCxnSpPr>
            <a:cxnSpLocks/>
          </p:cNvCxnSpPr>
          <p:nvPr/>
        </p:nvCxnSpPr>
        <p:spPr>
          <a:xfrm>
            <a:off x="9015094" y="1915776"/>
            <a:ext cx="72027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F8A15F-CFF2-0A90-9A7C-D1A3F7BBBF37}"/>
              </a:ext>
            </a:extLst>
          </p:cNvPr>
          <p:cNvCxnSpPr>
            <a:cxnSpLocks/>
          </p:cNvCxnSpPr>
          <p:nvPr/>
        </p:nvCxnSpPr>
        <p:spPr>
          <a:xfrm flipV="1">
            <a:off x="1255149" y="4711594"/>
            <a:ext cx="0" cy="5037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47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34B24-C110-D699-43C1-D40BCFDCC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Gaps in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807B0-3795-B289-FCDE-5597B6284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17" y="1690687"/>
            <a:ext cx="11422965" cy="496333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Well-established that nominal copayment deters some patients from attending screening mammography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Affordable Care Act has been widely successful in reducing out-of-pocket (OOP) costs for screening mammography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But, OOP costs still exist for diagnostic imaging (mammography </a:t>
            </a:r>
            <a:r>
              <a:rPr lang="en-US" b="1" u="sng" dirty="0"/>
              <a:t>+</a:t>
            </a:r>
            <a:r>
              <a:rPr lang="en-US" b="1" dirty="0"/>
              <a:t> ultrasound) and biopsy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&gt; 60% people who had follow-up testing for abnormal screening had OOP payments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Lower rate of subsequent screening than women without any OOP payment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OOP costs for additional diagnostic breast imaging are becoming more common and more expensive as high deductible health plan become more prevalent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3D860D-54FE-3BD6-3BA7-BB97D508FE40}"/>
              </a:ext>
            </a:extLst>
          </p:cNvPr>
          <p:cNvSpPr txBox="1"/>
          <p:nvPr/>
        </p:nvSpPr>
        <p:spPr>
          <a:xfrm>
            <a:off x="8013895" y="6066592"/>
            <a:ext cx="4178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Trivedi AN et al., N </a:t>
            </a:r>
            <a:r>
              <a:rPr lang="en-US" sz="1200" dirty="0" err="1"/>
              <a:t>Engl</a:t>
            </a:r>
            <a:r>
              <a:rPr lang="en-US" sz="1200" dirty="0"/>
              <a:t> J Med. 2008;358:375-383.</a:t>
            </a:r>
          </a:p>
          <a:p>
            <a:pPr algn="r"/>
            <a:r>
              <a:rPr lang="en-US" sz="1200" dirty="0">
                <a:effectLst/>
                <a:ea typeface="Calibri" panose="020F0502020204030204" pitchFamily="34" charset="0"/>
              </a:rPr>
              <a:t>Pan IW, et al. </a:t>
            </a:r>
            <a:r>
              <a:rPr lang="en-US" sz="1200" i="1" dirty="0">
                <a:effectLst/>
                <a:ea typeface="Calibri" panose="020F0502020204030204" pitchFamily="34" charset="0"/>
              </a:rPr>
              <a:t>J Natl Cancer Inst</a:t>
            </a:r>
            <a:r>
              <a:rPr lang="en-US" sz="1200" dirty="0">
                <a:effectLst/>
                <a:ea typeface="Calibri" panose="020F0502020204030204" pitchFamily="34" charset="0"/>
              </a:rPr>
              <a:t>. 2022;114(2):254-262. </a:t>
            </a:r>
            <a:endParaRPr lang="en-US" sz="1200" dirty="0">
              <a:ea typeface="Calibri" panose="020F0502020204030204" pitchFamily="34" charset="0"/>
            </a:endParaRPr>
          </a:p>
          <a:p>
            <a:pPr algn="r"/>
            <a:r>
              <a:rPr lang="en-US" sz="1200" dirty="0">
                <a:effectLst/>
                <a:ea typeface="Calibri" panose="020F0502020204030204" pitchFamily="34" charset="0"/>
              </a:rPr>
              <a:t>Lowry KP, et al. </a:t>
            </a:r>
            <a:r>
              <a:rPr lang="en-US" sz="1200" i="1" dirty="0">
                <a:effectLst/>
                <a:ea typeface="Calibri" panose="020F0502020204030204" pitchFamily="34" charset="0"/>
              </a:rPr>
              <a:t>JAMA </a:t>
            </a:r>
            <a:r>
              <a:rPr lang="en-US" sz="1200" i="1" dirty="0" err="1">
                <a:effectLst/>
                <a:ea typeface="Calibri" panose="020F0502020204030204" pitchFamily="34" charset="0"/>
              </a:rPr>
              <a:t>Netw</a:t>
            </a:r>
            <a:r>
              <a:rPr lang="en-US" sz="1200" i="1" dirty="0">
                <a:effectLst/>
                <a:ea typeface="Calibri" panose="020F0502020204030204" pitchFamily="34" charset="0"/>
              </a:rPr>
              <a:t> Open</a:t>
            </a:r>
            <a:r>
              <a:rPr lang="en-US" sz="1200" dirty="0">
                <a:effectLst/>
                <a:ea typeface="Calibri" panose="020F0502020204030204" pitchFamily="34" charset="0"/>
              </a:rPr>
              <a:t>. 2021;60(8):8-11. </a:t>
            </a:r>
          </a:p>
          <a:p>
            <a:pPr algn="r"/>
            <a:r>
              <a:rPr lang="en-US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Tran L, et al. </a:t>
            </a:r>
            <a:r>
              <a:rPr lang="en-US" sz="12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 Am Coll </a:t>
            </a:r>
            <a:r>
              <a:rPr lang="en-US" sz="12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Radiol</a:t>
            </a:r>
            <a:r>
              <a:rPr lang="en-US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2022;19(1):24-34.</a:t>
            </a:r>
          </a:p>
        </p:txBody>
      </p:sp>
    </p:spTree>
    <p:extLst>
      <p:ext uri="{BB962C8B-B14F-4D97-AF65-F5344CB8AC3E}">
        <p14:creationId xmlns:p14="http://schemas.microsoft.com/office/powerpoint/2010/main" val="2597446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08E62-8233-71F0-99C8-ED5BFAF6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01E68-6D19-2A4C-7738-7BD305E21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613064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OOP payments will discourage patients from completing important indicated diagnostic imaging for abnormal findings seen on screening mammography.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894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44B8F-DA72-687E-E5EA-BE20D2584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Methodology-Cross Sectional Study</a:t>
            </a:r>
          </a:p>
        </p:txBody>
      </p:sp>
      <p:pic>
        <p:nvPicPr>
          <p:cNvPr id="2052" name="Picture 4" descr="Boston Medical Center (BMC) | 领英">
            <a:extLst>
              <a:ext uri="{FF2B5EF4-FFF2-40B4-BE49-F238E27FC236}">
                <a16:creationId xmlns:a16="http://schemas.microsoft.com/office/drawing/2014/main" id="{3D932A48-85E2-B8CD-61C7-D7F003494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19" y="1027906"/>
            <a:ext cx="6166881" cy="411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4BED4A-3892-8595-8411-24779B98B85D}"/>
              </a:ext>
            </a:extLst>
          </p:cNvPr>
          <p:cNvSpPr txBox="1"/>
          <p:nvPr/>
        </p:nvSpPr>
        <p:spPr>
          <a:xfrm>
            <a:off x="6025119" y="5229929"/>
            <a:ext cx="6166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Survey consisted of sociodemographic questions, hypothetical scenarios, and general breast health knowledge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E9A74-B7EE-6CBA-1525-9EE62418D74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16420" y="1883998"/>
            <a:ext cx="53149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2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447D-7BB7-7354-9886-E8CF3F49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Hypothetical Questions Asked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CBF94-2BD0-BC36-F587-65C6E16F0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665" y="1690688"/>
            <a:ext cx="10220015" cy="4786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“Screening mammograms are covered 100% under the Affordable Care Act.  However, on average, about 10% of women are called back for additional pictures to make sure the screening mammogram is normal.  </a:t>
            </a:r>
            <a:r>
              <a:rPr lang="en-US" sz="2400" b="1" dirty="0">
                <a:solidFill>
                  <a:schemeClr val="tx1"/>
                </a:solidFill>
              </a:rPr>
              <a:t>This additional testing is not covered by insurance until women pay their deductible</a:t>
            </a:r>
            <a:r>
              <a:rPr lang="en-US" sz="2400" dirty="0">
                <a:solidFill>
                  <a:schemeClr val="tx1"/>
                </a:solidFill>
              </a:rPr>
              <a:t>. Assume that the radiologist needs additional pictures to make sure your screening mammogram is normal.  Please answer the following questions/statements:”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Question 1</a:t>
            </a:r>
            <a:r>
              <a:rPr lang="en-US" sz="2400" dirty="0"/>
              <a:t>: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/>
              <a:t>If I knew that I had to pay a deductible for the additional imaging, I </a:t>
            </a:r>
            <a:r>
              <a:rPr lang="en-US" sz="2400" b="1" dirty="0"/>
              <a:t>would skip this additional imaging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Question 2</a:t>
            </a:r>
            <a:r>
              <a:rPr lang="en-US" sz="2400" dirty="0"/>
              <a:t>: If I knew that I had to pay a deductible for follow up tests, such as imaging or biopsy, after screening mammogram, I would </a:t>
            </a:r>
            <a:r>
              <a:rPr lang="en-US" sz="2400" b="1" dirty="0"/>
              <a:t>not undergo screening for breast cancer</a:t>
            </a:r>
            <a:r>
              <a:rPr lang="en-US" sz="2400" dirty="0"/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8003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09F093C-E9AB-412B-B1D6-C7A1DECB64AE}">
  <we:reference id="wa200000113" version="1.0.0.0" store="en-US" storeType="OMEX"/>
  <we:alternateReferences>
    <we:reference id="wa200000113" version="1.0.0.0" store="wa20000011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6680</TotalTime>
  <Words>1320</Words>
  <Application>Microsoft Office PowerPoint</Application>
  <PresentationFormat>Widescreen</PresentationFormat>
  <Paragraphs>205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Wingdings</vt:lpstr>
      <vt:lpstr>Office Theme</vt:lpstr>
      <vt:lpstr>Effect of a High Deductible Health Plan on Patients Willingness to Undergo Indicated Breast Imaging</vt:lpstr>
      <vt:lpstr>Disclosure</vt:lpstr>
      <vt:lpstr>Breast Cancer</vt:lpstr>
      <vt:lpstr>Screening Mammography Decreases  Mortality Rates from Breast Cancer</vt:lpstr>
      <vt:lpstr>Breast Cancer Detection Process</vt:lpstr>
      <vt:lpstr>Gaps in Coverage</vt:lpstr>
      <vt:lpstr>Our Hypothesis</vt:lpstr>
      <vt:lpstr>Methodology-Cross Sectional Study</vt:lpstr>
      <vt:lpstr>Hypothetical Questions Asked</vt:lpstr>
      <vt:lpstr>Analysis</vt:lpstr>
      <vt:lpstr>Demographics of Survey Respondents (N=844)</vt:lpstr>
      <vt:lpstr>Question 1: If I knew that I had to pay a deductible for the additional imaging, I would skip this additional imaging.</vt:lpstr>
      <vt:lpstr>Demographics of the Respondents</vt:lpstr>
      <vt:lpstr>Demographics of the Respondents</vt:lpstr>
      <vt:lpstr>PowerPoint Presentation</vt:lpstr>
      <vt:lpstr>Question 2: If I knew that I had to pay a deductible for follow up tests, such as imaging or biopsy, after screening mammogram, I would not undergo screening for breast cancer.</vt:lpstr>
      <vt:lpstr>Demographics of the Respondents</vt:lpstr>
      <vt:lpstr>Demographics of the Respondents</vt:lpstr>
      <vt:lpstr>PowerPoint Presentation</vt:lpstr>
      <vt:lpstr>Limitations</vt:lpstr>
      <vt:lpstr>Conclusions</vt:lpstr>
      <vt:lpstr>Implications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Deductible Health Plans and Breast Cancer Screening </dc:title>
  <dc:creator>Michael Ngo</dc:creator>
  <cp:lastModifiedBy>James Georgi</cp:lastModifiedBy>
  <cp:revision>16</cp:revision>
  <dcterms:created xsi:type="dcterms:W3CDTF">2022-10-07T01:58:30Z</dcterms:created>
  <dcterms:modified xsi:type="dcterms:W3CDTF">2022-11-26T21:40:07Z</dcterms:modified>
</cp:coreProperties>
</file>