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2" r:id="rId4"/>
    <p:sldId id="257" r:id="rId5"/>
    <p:sldId id="260" r:id="rId6"/>
    <p:sldId id="259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Respondents (N=714)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93807187264267"/>
          <c:y val="0.13401514378624385"/>
          <c:w val="0.74123836250861919"/>
          <c:h val="0.8345225716555220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Respondents</c:v>
                </c:pt>
              </c:strCache>
            </c:strRef>
          </c:tx>
          <c:dPt>
            <c:idx val="0"/>
            <c:bubble3D val="0"/>
            <c:spPr>
              <a:solidFill>
                <a:schemeClr val="accent5">
                  <a:shade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FCC-4A15-98F5-6036F1885868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FCC-4A15-98F5-6036F1885868}"/>
              </c:ext>
            </c:extLst>
          </c:dPt>
          <c:dPt>
            <c:idx val="2"/>
            <c:bubble3D val="0"/>
            <c:spPr>
              <a:solidFill>
                <a:schemeClr val="accent5">
                  <a:tint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FCC-4A15-98F5-6036F1885868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3F5F8C88-44D6-40E7-8379-33E6A3DDFD69}" type="CATEGORYNAME">
                      <a:rPr lang="en-US"/>
                      <a:pPr/>
                      <a:t>[CATEGORY NAME]</a:t>
                    </a:fld>
                    <a:r>
                      <a:rPr lang="en-US" baseline="0"/>
                      <a:t>
</a:t>
                    </a:r>
                    <a:fld id="{37128029-D6F9-402B-8CAF-DA3EBC4264B9}" type="PERCENTAGE">
                      <a:rPr lang="en-US" baseline="0" smtClean="0"/>
                      <a:pPr/>
                      <a:t>[PERCENTAGE]</a:t>
                    </a:fld>
                    <a:r>
                      <a:rPr lang="en-US" baseline="0"/>
                      <a:t> (n=151)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FCC-4A15-98F5-6036F188586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032913E6-AF04-4623-BAE9-2056F3080D57}" type="CATEGORYNAME">
                      <a:rPr lang="en-US"/>
                      <a:pPr/>
                      <a:t>[CATEGORY NAME]</a:t>
                    </a:fld>
                    <a:r>
                      <a:rPr lang="en-US" baseline="0"/>
                      <a:t>
</a:t>
                    </a:r>
                    <a:fld id="{1539FF09-CB4D-465E-9C81-07688D65420C}" type="PERCENTAGE">
                      <a:rPr lang="en-US" baseline="0" smtClean="0"/>
                      <a:pPr/>
                      <a:t>[PERCENTAGE]</a:t>
                    </a:fld>
                    <a:r>
                      <a:rPr lang="en-US" baseline="0"/>
                      <a:t> (n=424)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FCC-4A15-98F5-6036F188586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38C9B67A-719A-46B9-B9A4-526C486B07B8}" type="CATEGORYNAME">
                      <a:rPr lang="en-US"/>
                      <a:pPr/>
                      <a:t>[CATEGORY NAME]</a:t>
                    </a:fld>
                    <a:r>
                      <a:rPr lang="en-US" baseline="0"/>
                      <a:t>
</a:t>
                    </a:r>
                    <a:fld id="{8E925394-A94C-422E-ABF6-C89C4F1D9E8E}" type="PERCENTAGE">
                      <a:rPr lang="en-US" baseline="0" smtClean="0"/>
                      <a:pPr/>
                      <a:t>[PERCENTAGE]</a:t>
                    </a:fld>
                    <a:r>
                      <a:rPr lang="en-US" baseline="0"/>
                      <a:t> (n=139)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5FCC-4A15-98F5-6036F1885868}"/>
                </c:ext>
              </c:extLst>
            </c:dLbl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Sheet1!$A$2:$A$4</c:f>
              <c:strCache>
                <c:ptCount val="3"/>
                <c:pt idx="0">
                  <c:v>Would skip imaging</c:v>
                </c:pt>
                <c:pt idx="1">
                  <c:v>Would not skip imaging</c:v>
                </c:pt>
                <c:pt idx="2">
                  <c:v>Undecided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151</c:v>
                </c:pt>
                <c:pt idx="1">
                  <c:v>424</c:v>
                </c:pt>
                <c:pt idx="2">
                  <c:v>139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FCC-4A15-98F5-6036F1885868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>
                <a:solidFill>
                  <a:schemeClr val="tx1"/>
                </a:solidFill>
              </a:rPr>
              <a:t>Percentage of Wome</a:t>
            </a:r>
            <a:r>
              <a:rPr lang="en-US" sz="2000" b="1" baseline="0" dirty="0">
                <a:solidFill>
                  <a:schemeClr val="tx1"/>
                </a:solidFill>
              </a:rPr>
              <a:t>n Who </a:t>
            </a:r>
            <a:r>
              <a:rPr lang="en-US" sz="2000" b="1" dirty="0">
                <a:solidFill>
                  <a:schemeClr val="tx1"/>
                </a:solidFill>
              </a:rPr>
              <a:t>Would Skip Additional Imaging By Demographic Categories</a:t>
            </a:r>
          </a:p>
        </c:rich>
      </c:tx>
      <c:layout>
        <c:manualLayout>
          <c:xMode val="edge"/>
          <c:yMode val="edge"/>
          <c:x val="0.14775996994559876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260131122979384"/>
          <c:y val="0.10906909873106947"/>
          <c:w val="0.84404587083402494"/>
          <c:h val="0.8410673537818329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4588BC9D-D7D5-4F17-A769-644E159FC19B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(44/256)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CA02-4EB8-804C-80ACF97D14A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0BF6856F-DCAD-402A-A287-0F1AFBBEBCF8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(48/155)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A02-4EB8-804C-80ACF97D14A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53318934-B095-4B4E-AA54-102FDC3E7481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(50/185)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CA02-4EB8-804C-80ACF97D14A1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51F0AE3E-D046-40D3-9CF3-1E078C4AC5E1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(35/324)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CA02-4EB8-804C-80ACF97D14A1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Race</c:v>
                </c:pt>
                <c:pt idx="1">
                  <c:v>Education</c:v>
                </c:pt>
                <c:pt idx="2">
                  <c:v>Income</c:v>
                </c:pt>
                <c:pt idx="3">
                  <c:v>Insurance Payor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 formatCode="0.00%">
                  <c:v>0.17199999999999999</c:v>
                </c:pt>
                <c:pt idx="1">
                  <c:v>0.31</c:v>
                </c:pt>
                <c:pt idx="2">
                  <c:v>0.27</c:v>
                </c:pt>
                <c:pt idx="3" formatCode="0.00%">
                  <c:v>0.108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A02-4EB8-804C-80ACF97D14A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67C2DE60-2E4E-4836-B92A-84009BDD059A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(52/270)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CA02-4EB8-804C-80ACF97D14A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CDC8D2B8-8E60-43BC-A9EC-0433B6682B41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(66/369)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CA02-4EB8-804C-80ACF97D14A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39766DE1-B088-4A43-8FB7-7C4CE8F92E7D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(34/180)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CA02-4EB8-804C-80ACF97D14A1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6AF50C19-6CFC-4F0E-95F0-CBEBF142C8DB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(24/94)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CA02-4EB8-804C-80ACF97D14A1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Race</c:v>
                </c:pt>
                <c:pt idx="1">
                  <c:v>Education</c:v>
                </c:pt>
                <c:pt idx="2">
                  <c:v>Income</c:v>
                </c:pt>
                <c:pt idx="3">
                  <c:v>Insurance Payor</c:v>
                </c:pt>
              </c:strCache>
            </c:strRef>
          </c:cat>
          <c:val>
            <c:numRef>
              <c:f>Sheet1!$C$2:$C$5</c:f>
              <c:numCache>
                <c:formatCode>0.00%</c:formatCode>
                <c:ptCount val="4"/>
                <c:pt idx="0">
                  <c:v>0.193</c:v>
                </c:pt>
                <c:pt idx="1">
                  <c:v>0.17899999999999999</c:v>
                </c:pt>
                <c:pt idx="2">
                  <c:v>0.189</c:v>
                </c:pt>
                <c:pt idx="3">
                  <c:v>0.255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CA02-4EB8-804C-80ACF97D14A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7F4D5CE4-A1D1-4ABF-8849-D4E6C6CCA6DF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(30/91)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CA02-4EB8-804C-80ACF97D14A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4B1993B4-2E41-4D56-9385-33F39C9ED3FB}" type="VALUE">
                      <a:rPr lang="en-US" smtClean="0"/>
                      <a:pPr/>
                      <a:t>[VALUE]</a:t>
                    </a:fld>
                    <a:r>
                      <a:rPr lang="en-US" baseline="0" dirty="0"/>
                      <a:t> (21/143)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CA02-4EB8-804C-80ACF97D14A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7CCEFABB-80FB-499A-A200-0870C8ADDDF6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(13/158)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CA02-4EB8-804C-80ACF97D14A1}"/>
                </c:ext>
              </c:extLst>
            </c:dLbl>
            <c:dLbl>
              <c:idx val="3"/>
              <c:layout>
                <c:manualLayout>
                  <c:x val="-8.8219510744216301E-2"/>
                  <c:y val="0"/>
                </c:manualLayout>
              </c:layout>
              <c:tx>
                <c:rich>
                  <a:bodyPr/>
                  <a:lstStyle/>
                  <a:p>
                    <a:fld id="{AFABEBA0-1A50-467D-BA89-3908D8C63B45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(11/45)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CA02-4EB8-804C-80ACF97D14A1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Race</c:v>
                </c:pt>
                <c:pt idx="1">
                  <c:v>Education</c:v>
                </c:pt>
                <c:pt idx="2">
                  <c:v>Income</c:v>
                </c:pt>
                <c:pt idx="3">
                  <c:v>Insurance Payor</c:v>
                </c:pt>
              </c:strCache>
            </c:strRef>
          </c:cat>
          <c:val>
            <c:numRef>
              <c:f>Sheet1!$D$2:$D$5</c:f>
              <c:numCache>
                <c:formatCode>0.00%</c:formatCode>
                <c:ptCount val="4"/>
                <c:pt idx="0" formatCode="0%">
                  <c:v>0.33</c:v>
                </c:pt>
                <c:pt idx="1">
                  <c:v>0.14699999999999999</c:v>
                </c:pt>
                <c:pt idx="2">
                  <c:v>8.2000000000000003E-2</c:v>
                </c:pt>
                <c:pt idx="3">
                  <c:v>0.24399999999999999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CA02-4EB8-804C-80ACF97D14A1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C336BE0B-943F-4107-9A75-EB581AA28167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(20/74)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CA02-4EB8-804C-80ACF97D14A1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A5D471F9-B58D-40C5-8CF1-90937F355D93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(68/216)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0-CA02-4EB8-804C-80ACF97D14A1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Race</c:v>
                </c:pt>
                <c:pt idx="1">
                  <c:v>Education</c:v>
                </c:pt>
                <c:pt idx="2">
                  <c:v>Income</c:v>
                </c:pt>
                <c:pt idx="3">
                  <c:v>Insurance Payor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 formatCode="0%">
                  <c:v>0.27</c:v>
                </c:pt>
                <c:pt idx="3" formatCode="0.00%">
                  <c:v>0.315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CA02-4EB8-804C-80ACF97D14A1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971753295"/>
        <c:axId val="971750383"/>
      </c:barChart>
      <c:catAx>
        <c:axId val="97175329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71750383"/>
        <c:crosses val="autoZero"/>
        <c:auto val="1"/>
        <c:lblAlgn val="ctr"/>
        <c:lblOffset val="100"/>
        <c:noMultiLvlLbl val="0"/>
      </c:catAx>
      <c:valAx>
        <c:axId val="97175038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7175329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Respondents (N=707)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Respondents</c:v>
                </c:pt>
              </c:strCache>
            </c:strRef>
          </c:tx>
          <c:dPt>
            <c:idx val="0"/>
            <c:bubble3D val="0"/>
            <c:spPr>
              <a:solidFill>
                <a:schemeClr val="accent5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9B4-484C-90E2-C5E86D670836}"/>
              </c:ext>
            </c:extLst>
          </c:dPt>
          <c:dPt>
            <c:idx val="1"/>
            <c:bubble3D val="0"/>
            <c:spPr>
              <a:solidFill>
                <a:schemeClr val="accent5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9B4-484C-90E2-C5E86D670836}"/>
              </c:ext>
            </c:extLst>
          </c:dPt>
          <c:dPt>
            <c:idx val="2"/>
            <c:bubble3D val="0"/>
            <c:spPr>
              <a:solidFill>
                <a:schemeClr val="accent5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9B4-484C-90E2-C5E86D670836}"/>
              </c:ext>
            </c:extLst>
          </c:dPt>
          <c:dPt>
            <c:idx val="3"/>
            <c:bubble3D val="0"/>
            <c:spPr>
              <a:solidFill>
                <a:schemeClr val="accent5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9B4-484C-90E2-C5E86D670836}"/>
              </c:ext>
            </c:extLst>
          </c:dPt>
          <c:dLbls>
            <c:dLbl>
              <c:idx val="0"/>
              <c:layout>
                <c:manualLayout>
                  <c:x val="-0.16276634879877863"/>
                  <c:y val="0.21252871980897103"/>
                </c:manualLayout>
              </c:layout>
              <c:tx>
                <c:rich>
                  <a:bodyPr/>
                  <a:lstStyle/>
                  <a:p>
                    <a:fld id="{53FBF680-9259-4FC4-88D6-0F7C48A0576A}" type="CATEGORYNAME">
                      <a:rPr lang="en-US"/>
                      <a:pPr/>
                      <a:t>[CATEGORY NAME]</a:t>
                    </a:fld>
                    <a:r>
                      <a:rPr lang="en-US" baseline="0"/>
                      <a:t>
</a:t>
                    </a:r>
                    <a:fld id="{7CA21C25-7642-486F-87EC-0A4DD933D08A}" type="PERCENTAGE">
                      <a:rPr lang="en-US" baseline="0" smtClean="0"/>
                      <a:pPr/>
                      <a:t>[PERCENTAGE]</a:t>
                    </a:fld>
                    <a:r>
                      <a:rPr lang="en-US" baseline="0"/>
                      <a:t> (n=129)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9B4-484C-90E2-C5E86D670836}"/>
                </c:ext>
              </c:extLst>
            </c:dLbl>
            <c:dLbl>
              <c:idx val="1"/>
              <c:layout>
                <c:manualLayout>
                  <c:x val="-3.9499007508846204E-2"/>
                  <c:y val="-0.13482360069320551"/>
                </c:manualLayout>
              </c:layout>
              <c:tx>
                <c:rich>
                  <a:bodyPr/>
                  <a:lstStyle/>
                  <a:p>
                    <a:fld id="{77094FAB-2663-4D0E-B048-5976A067ECD2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
</a:t>
                    </a:r>
                    <a:fld id="{F58E8043-5328-425B-A11F-E524032EE11C}" type="PERCENTAGE">
                      <a:rPr lang="en-US" baseline="0" smtClean="0"/>
                      <a:pPr/>
                      <a:t>[PERCENTAGE]</a:t>
                    </a:fld>
                    <a:r>
                      <a:rPr lang="en-US" baseline="0" dirty="0"/>
                      <a:t> (n=465)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9B4-484C-90E2-C5E86D670836}"/>
                </c:ext>
              </c:extLst>
            </c:dLbl>
            <c:dLbl>
              <c:idx val="2"/>
              <c:layout>
                <c:manualLayout>
                  <c:x val="0.15673038627239608"/>
                  <c:y val="0.17454188101021864"/>
                </c:manualLayout>
              </c:layout>
              <c:tx>
                <c:rich>
                  <a:bodyPr/>
                  <a:lstStyle/>
                  <a:p>
                    <a:fld id="{B593F17D-A905-4BB1-A3F0-10E8EC37CE17}" type="CATEGORYNAME">
                      <a:rPr lang="en-US"/>
                      <a:pPr/>
                      <a:t>[CATEGORY NAME]</a:t>
                    </a:fld>
                    <a:r>
                      <a:rPr lang="en-US" baseline="0"/>
                      <a:t>
</a:t>
                    </a:r>
                    <a:fld id="{8FDDD4D0-D9F5-4106-A5B2-DA4F64B11E24}" type="PERCENTAGE">
                      <a:rPr lang="en-US" baseline="0" smtClean="0"/>
                      <a:pPr/>
                      <a:t>[PERCENTAGE]</a:t>
                    </a:fld>
                    <a:r>
                      <a:rPr lang="en-US" baseline="0"/>
                      <a:t>  (n=113)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9B4-484C-90E2-C5E86D670836}"/>
                </c:ext>
              </c:extLst>
            </c:dLbl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Sheet1!$A$2:$A$5</c:f>
              <c:strCache>
                <c:ptCount val="3"/>
                <c:pt idx="0">
                  <c:v>Would skip imaging</c:v>
                </c:pt>
                <c:pt idx="1">
                  <c:v>Would not skip imaging</c:v>
                </c:pt>
                <c:pt idx="2">
                  <c:v>Undecided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129</c:v>
                </c:pt>
                <c:pt idx="1">
                  <c:v>465</c:v>
                </c:pt>
                <c:pt idx="2">
                  <c:v>113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9B4-484C-90E2-C5E86D670836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i="0" baseline="0" dirty="0">
                <a:solidFill>
                  <a:schemeClr val="tx1"/>
                </a:solidFill>
                <a:effectLst/>
              </a:rPr>
              <a:t>Percentage of Women Who Would Skip Initial Screening By Demographic Categories</a:t>
            </a:r>
            <a:endParaRPr lang="en-US" sz="2000" dirty="0">
              <a:solidFill>
                <a:schemeClr val="tx1"/>
              </a:solidFill>
              <a:effectLst/>
            </a:endParaRPr>
          </a:p>
        </c:rich>
      </c:tx>
      <c:layout>
        <c:manualLayout>
          <c:xMode val="edge"/>
          <c:yMode val="edge"/>
          <c:x val="0.14535850730139369"/>
          <c:y val="2.596776350932854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90FB4D3B-A4F8-42A0-9699-01EC70F3A33F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(32/256)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4790-4704-A4D6-21F615BFD174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28D8DA8E-B4A7-4994-8D26-7F8329F3D046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(42/155)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790-4704-A4D6-21F615BFD174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44A554A5-BA89-4DA8-84C2-51C2F87AC8A0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(43/182)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4790-4704-A4D6-21F615BFD174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3375F296-BF79-4B02-8A98-138F2D97BB70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(32/323)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790-4704-A4D6-21F615BFD174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Race</c:v>
                </c:pt>
                <c:pt idx="1">
                  <c:v>Education</c:v>
                </c:pt>
                <c:pt idx="2">
                  <c:v>Income</c:v>
                </c:pt>
                <c:pt idx="3">
                  <c:v>Insurance Payor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0.125</c:v>
                </c:pt>
                <c:pt idx="1">
                  <c:v>0.27100000000000002</c:v>
                </c:pt>
                <c:pt idx="2">
                  <c:v>0.23599999999999999</c:v>
                </c:pt>
                <c:pt idx="3">
                  <c:v>9.9000000000000005E-2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790-4704-A4D6-21F615BFD17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80A84522-AE17-4A58-BFAA-C57A0017F883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(54/269)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4790-4704-A4D6-21F615BFD174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56BA869C-8CDC-4512-9459-F4E0A37601E9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(57/363)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4790-4704-A4D6-21F615BFD174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849C660A-DA7F-4754-B3D1-83659F246370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(24/178)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4790-4704-A4D6-21F615BFD174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87C25434-882D-40ED-9C17-1CFD17A51466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(17/90)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4790-4704-A4D6-21F615BFD174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Race</c:v>
                </c:pt>
                <c:pt idx="1">
                  <c:v>Education</c:v>
                </c:pt>
                <c:pt idx="2">
                  <c:v>Income</c:v>
                </c:pt>
                <c:pt idx="3">
                  <c:v>Insurance Payor</c:v>
                </c:pt>
              </c:strCache>
            </c:strRef>
          </c:cat>
          <c:val>
            <c:numRef>
              <c:f>Sheet1!$C$2:$C$5</c:f>
              <c:numCache>
                <c:formatCode>0.00%</c:formatCode>
                <c:ptCount val="4"/>
                <c:pt idx="0">
                  <c:v>0.20100000000000001</c:v>
                </c:pt>
                <c:pt idx="1">
                  <c:v>0.157</c:v>
                </c:pt>
                <c:pt idx="2">
                  <c:v>0.13500000000000001</c:v>
                </c:pt>
                <c:pt idx="3">
                  <c:v>0.189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4790-4704-A4D6-21F615BFD17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9B61A805-B332-4CDD-8FBC-7BE498D95765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(20/88)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4790-4704-A4D6-21F615BFD174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DA7257E1-32C6-4AD6-BEAE-45495C0F001E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(14/143)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4790-4704-A4D6-21F615BFD174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BFA228F3-1723-46EB-BA75-C07F427E9FFE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(10/158)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4790-4704-A4D6-21F615BFD174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DFB1DAB2-1437-457D-B5FE-7014FBDC2F33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(8/45)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4790-4704-A4D6-21F615BFD174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Race</c:v>
                </c:pt>
                <c:pt idx="1">
                  <c:v>Education</c:v>
                </c:pt>
                <c:pt idx="2">
                  <c:v>Income</c:v>
                </c:pt>
                <c:pt idx="3">
                  <c:v>Insurance Payor</c:v>
                </c:pt>
              </c:strCache>
            </c:strRef>
          </c:cat>
          <c:val>
            <c:numRef>
              <c:f>Sheet1!$D$2:$D$5</c:f>
              <c:numCache>
                <c:formatCode>0.00%</c:formatCode>
                <c:ptCount val="4"/>
                <c:pt idx="0">
                  <c:v>0.22700000000000001</c:v>
                </c:pt>
                <c:pt idx="1">
                  <c:v>9.8000000000000004E-2</c:v>
                </c:pt>
                <c:pt idx="2">
                  <c:v>6.3E-2</c:v>
                </c:pt>
                <c:pt idx="3">
                  <c:v>0.17799999999999999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4790-4704-A4D6-21F615BFD174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2BAC0868-3F0B-4739-BAC7-A2256210BCC4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(19/72)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4790-4704-A4D6-21F615BFD174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A2A20B5B-C545-4EBD-9672-AFF5C70A92CD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(60/214)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0-4790-4704-A4D6-21F615BFD174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Race</c:v>
                </c:pt>
                <c:pt idx="1">
                  <c:v>Education</c:v>
                </c:pt>
                <c:pt idx="2">
                  <c:v>Income</c:v>
                </c:pt>
                <c:pt idx="3">
                  <c:v>Insurance Payor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 formatCode="0.00%">
                  <c:v>0.26400000000000001</c:v>
                </c:pt>
                <c:pt idx="3" formatCode="0.00%">
                  <c:v>0.28000000000000003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4790-4704-A4D6-21F615BFD17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778036559"/>
        <c:axId val="778033647"/>
      </c:barChart>
      <c:catAx>
        <c:axId val="77803655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78033647"/>
        <c:crosses val="autoZero"/>
        <c:auto val="1"/>
        <c:lblAlgn val="ctr"/>
        <c:lblOffset val="100"/>
        <c:noMultiLvlLbl val="0"/>
      </c:catAx>
      <c:valAx>
        <c:axId val="77803364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7803655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0.11715</cdr:x>
      <cdr:y>0.13083</cdr:y>
    </cdr:from>
    <cdr:to>
      <cdr:x>0.25328</cdr:x>
      <cdr:y>0.17478</cdr:y>
    </cdr:to>
    <cdr:sp macro="" textlink="">
      <cdr:nvSpPr>
        <cdr:cNvPr id="7" name="TextBox 6">
          <a:extLst xmlns:a="http://schemas.openxmlformats.org/drawingml/2006/main">
            <a:ext uri="{FF2B5EF4-FFF2-40B4-BE49-F238E27FC236}">
              <a16:creationId xmlns:a16="http://schemas.microsoft.com/office/drawing/2014/main" id="{4B588D84-55B4-4BF0-A4A0-6B285D38A0BC}"/>
            </a:ext>
          </a:extLst>
        </cdr:cNvPr>
        <cdr:cNvSpPr txBox="1"/>
      </cdr:nvSpPr>
      <cdr:spPr>
        <a:xfrm xmlns:a="http://schemas.openxmlformats.org/drawingml/2006/main">
          <a:off x="1311598" y="740120"/>
          <a:ext cx="1524001" cy="2486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1" dirty="0"/>
            <a:t>Medicaid/Uninsured</a:t>
          </a:r>
        </a:p>
      </cdr:txBody>
    </cdr:sp>
  </cdr:relSizeAnchor>
  <cdr:relSizeAnchor xmlns:cdr="http://schemas.openxmlformats.org/drawingml/2006/chartDrawing">
    <cdr:from>
      <cdr:x>0.11658</cdr:x>
      <cdr:y>0.16675</cdr:y>
    </cdr:from>
    <cdr:to>
      <cdr:x>0.25271</cdr:x>
      <cdr:y>0.2107</cdr:y>
    </cdr:to>
    <cdr:sp macro="" textlink="">
      <cdr:nvSpPr>
        <cdr:cNvPr id="8" name="TextBox 1">
          <a:extLst xmlns:a="http://schemas.openxmlformats.org/drawingml/2006/main">
            <a:ext uri="{FF2B5EF4-FFF2-40B4-BE49-F238E27FC236}">
              <a16:creationId xmlns:a16="http://schemas.microsoft.com/office/drawing/2014/main" id="{ECAE41A4-C931-5B42-49A3-586CF2D761B9}"/>
            </a:ext>
          </a:extLst>
        </cdr:cNvPr>
        <cdr:cNvSpPr txBox="1"/>
      </cdr:nvSpPr>
      <cdr:spPr>
        <a:xfrm xmlns:a="http://schemas.openxmlformats.org/drawingml/2006/main">
          <a:off x="1305248" y="943320"/>
          <a:ext cx="1524001" cy="2486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b="1" dirty="0"/>
            <a:t>Marketplace</a:t>
          </a:r>
        </a:p>
      </cdr:txBody>
    </cdr:sp>
  </cdr:relSizeAnchor>
  <cdr:relSizeAnchor xmlns:cdr="http://schemas.openxmlformats.org/drawingml/2006/chartDrawing">
    <cdr:from>
      <cdr:x>0.11744</cdr:x>
      <cdr:y>0.2038</cdr:y>
    </cdr:from>
    <cdr:to>
      <cdr:x>0.25356</cdr:x>
      <cdr:y>0.24775</cdr:y>
    </cdr:to>
    <cdr:sp macro="" textlink="">
      <cdr:nvSpPr>
        <cdr:cNvPr id="9" name="TextBox 1">
          <a:extLst xmlns:a="http://schemas.openxmlformats.org/drawingml/2006/main">
            <a:ext uri="{FF2B5EF4-FFF2-40B4-BE49-F238E27FC236}">
              <a16:creationId xmlns:a16="http://schemas.microsoft.com/office/drawing/2014/main" id="{ECAE41A4-C931-5B42-49A3-586CF2D761B9}"/>
            </a:ext>
          </a:extLst>
        </cdr:cNvPr>
        <cdr:cNvSpPr txBox="1"/>
      </cdr:nvSpPr>
      <cdr:spPr>
        <a:xfrm xmlns:a="http://schemas.openxmlformats.org/drawingml/2006/main">
          <a:off x="1314773" y="1152870"/>
          <a:ext cx="1524001" cy="2486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b="1" dirty="0"/>
            <a:t>Medicare</a:t>
          </a:r>
        </a:p>
      </cdr:txBody>
    </cdr:sp>
  </cdr:relSizeAnchor>
  <cdr:relSizeAnchor xmlns:cdr="http://schemas.openxmlformats.org/drawingml/2006/chartDrawing">
    <cdr:from>
      <cdr:x>0.11744</cdr:x>
      <cdr:y>0.23747</cdr:y>
    </cdr:from>
    <cdr:to>
      <cdr:x>0.25356</cdr:x>
      <cdr:y>0.28142</cdr:y>
    </cdr:to>
    <cdr:sp macro="" textlink="">
      <cdr:nvSpPr>
        <cdr:cNvPr id="10" name="TextBox 1">
          <a:extLst xmlns:a="http://schemas.openxmlformats.org/drawingml/2006/main">
            <a:ext uri="{FF2B5EF4-FFF2-40B4-BE49-F238E27FC236}">
              <a16:creationId xmlns:a16="http://schemas.microsoft.com/office/drawing/2014/main" id="{ECAE41A4-C931-5B42-49A3-586CF2D761B9}"/>
            </a:ext>
          </a:extLst>
        </cdr:cNvPr>
        <cdr:cNvSpPr txBox="1"/>
      </cdr:nvSpPr>
      <cdr:spPr>
        <a:xfrm xmlns:a="http://schemas.openxmlformats.org/drawingml/2006/main">
          <a:off x="1314773" y="1343370"/>
          <a:ext cx="1524001" cy="2486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b="1" dirty="0"/>
            <a:t>Employer</a:t>
          </a:r>
        </a:p>
      </cdr:txBody>
    </cdr:sp>
  </cdr:relSizeAnchor>
  <cdr:relSizeAnchor xmlns:cdr="http://schemas.openxmlformats.org/drawingml/2006/chartDrawing">
    <cdr:from>
      <cdr:x>0.11679</cdr:x>
      <cdr:y>0.37474</cdr:y>
    </cdr:from>
    <cdr:to>
      <cdr:x>0.23116</cdr:x>
      <cdr:y>0.41869</cdr:y>
    </cdr:to>
    <cdr:sp macro="" textlink="">
      <cdr:nvSpPr>
        <cdr:cNvPr id="11" name="TextBox 1">
          <a:extLst xmlns:a="http://schemas.openxmlformats.org/drawingml/2006/main">
            <a:ext uri="{FF2B5EF4-FFF2-40B4-BE49-F238E27FC236}">
              <a16:creationId xmlns:a16="http://schemas.microsoft.com/office/drawing/2014/main" id="{0C025B4D-BC00-FA2D-EBCD-8595D2575B7D}"/>
            </a:ext>
          </a:extLst>
        </cdr:cNvPr>
        <cdr:cNvSpPr txBox="1"/>
      </cdr:nvSpPr>
      <cdr:spPr>
        <a:xfrm xmlns:a="http://schemas.openxmlformats.org/drawingml/2006/main">
          <a:off x="1307516" y="2119884"/>
          <a:ext cx="1280433" cy="2486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b="1" dirty="0"/>
            <a:t>≥$80,000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0.11707</cdr:x>
      <cdr:y>0.41571</cdr:y>
    </cdr:from>
    <cdr:to>
      <cdr:x>0.24562</cdr:x>
      <cdr:y>0.45966</cdr:y>
    </cdr:to>
    <cdr:sp macro="" textlink="">
      <cdr:nvSpPr>
        <cdr:cNvPr id="12" name="TextBox 1">
          <a:extLst xmlns:a="http://schemas.openxmlformats.org/drawingml/2006/main">
            <a:ext uri="{FF2B5EF4-FFF2-40B4-BE49-F238E27FC236}">
              <a16:creationId xmlns:a16="http://schemas.microsoft.com/office/drawing/2014/main" id="{088ED76B-7BD2-384B-DA2F-8BD32927660A}"/>
            </a:ext>
          </a:extLst>
        </cdr:cNvPr>
        <cdr:cNvSpPr txBox="1"/>
      </cdr:nvSpPr>
      <cdr:spPr>
        <a:xfrm xmlns:a="http://schemas.openxmlformats.org/drawingml/2006/main">
          <a:off x="1310691" y="2351659"/>
          <a:ext cx="1439183" cy="2486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b="1" dirty="0"/>
            <a:t>$35,000-&lt;$80,000</a:t>
          </a:r>
          <a:endParaRPr lang="en-US" sz="1600" b="1" dirty="0"/>
        </a:p>
      </cdr:txBody>
    </cdr:sp>
  </cdr:relSizeAnchor>
  <cdr:relSizeAnchor xmlns:cdr="http://schemas.openxmlformats.org/drawingml/2006/chartDrawing">
    <cdr:from>
      <cdr:x>0.11537</cdr:x>
      <cdr:y>0.45429</cdr:y>
    </cdr:from>
    <cdr:to>
      <cdr:x>0.24392</cdr:x>
      <cdr:y>0.5</cdr:y>
    </cdr:to>
    <cdr:sp macro="" textlink="">
      <cdr:nvSpPr>
        <cdr:cNvPr id="15" name="TextBox 1">
          <a:extLst xmlns:a="http://schemas.openxmlformats.org/drawingml/2006/main">
            <a:ext uri="{FF2B5EF4-FFF2-40B4-BE49-F238E27FC236}">
              <a16:creationId xmlns:a16="http://schemas.microsoft.com/office/drawing/2014/main" id="{A52EBEE4-B75E-CC38-0940-9E31C77D58E3}"/>
            </a:ext>
          </a:extLst>
        </cdr:cNvPr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1291641" y="2569893"/>
          <a:ext cx="1439183" cy="258589"/>
        </a:xfrm>
        <a:custGeom xmlns:a="http://schemas.openxmlformats.org/drawingml/2006/main">
          <a:avLst/>
          <a:gdLst>
            <a:gd name="connsiteX0" fmla="*/ 0 w 1439183"/>
            <a:gd name="connsiteY0" fmla="*/ 0 h 248623"/>
            <a:gd name="connsiteX1" fmla="*/ 1439183 w 1439183"/>
            <a:gd name="connsiteY1" fmla="*/ 0 h 248623"/>
            <a:gd name="connsiteX2" fmla="*/ 1439183 w 1439183"/>
            <a:gd name="connsiteY2" fmla="*/ 248623 h 248623"/>
            <a:gd name="connsiteX3" fmla="*/ 0 w 1439183"/>
            <a:gd name="connsiteY3" fmla="*/ 248623 h 248623"/>
            <a:gd name="connsiteX4" fmla="*/ 0 w 1439183"/>
            <a:gd name="connsiteY4" fmla="*/ 0 h 248623"/>
            <a:gd name="connsiteX0" fmla="*/ 0 w 1439183"/>
            <a:gd name="connsiteY0" fmla="*/ 9966 h 258589"/>
            <a:gd name="connsiteX1" fmla="*/ 1277258 w 1439183"/>
            <a:gd name="connsiteY1" fmla="*/ 0 h 258589"/>
            <a:gd name="connsiteX2" fmla="*/ 1439183 w 1439183"/>
            <a:gd name="connsiteY2" fmla="*/ 9966 h 258589"/>
            <a:gd name="connsiteX3" fmla="*/ 1439183 w 1439183"/>
            <a:gd name="connsiteY3" fmla="*/ 258589 h 258589"/>
            <a:gd name="connsiteX4" fmla="*/ 0 w 1439183"/>
            <a:gd name="connsiteY4" fmla="*/ 258589 h 258589"/>
            <a:gd name="connsiteX5" fmla="*/ 0 w 1439183"/>
            <a:gd name="connsiteY5" fmla="*/ 9966 h 258589"/>
          </a:gdLst>
          <a:ahLst/>
          <a:cxnLst>
            <a:cxn ang="0">
              <a:pos x="connsiteX0" y="connsiteY0"/>
            </a:cxn>
            <a:cxn ang="0">
              <a:pos x="connsiteX1" y="connsiteY1"/>
            </a:cxn>
            <a:cxn ang="0">
              <a:pos x="connsiteX2" y="connsiteY2"/>
            </a:cxn>
            <a:cxn ang="0">
              <a:pos x="connsiteX3" y="connsiteY3"/>
            </a:cxn>
            <a:cxn ang="0">
              <a:pos x="connsiteX4" y="connsiteY4"/>
            </a:cxn>
            <a:cxn ang="0">
              <a:pos x="connsiteX5" y="connsiteY5"/>
            </a:cxn>
          </a:cxnLst>
          <a:rect l="l" t="t" r="r" b="b"/>
          <a:pathLst>
            <a:path w="1439183" h="258589">
              <a:moveTo>
                <a:pt x="0" y="9966"/>
              </a:moveTo>
              <a:lnTo>
                <a:pt x="1277258" y="0"/>
              </a:lnTo>
              <a:lnTo>
                <a:pt x="1439183" y="9966"/>
              </a:lnTo>
              <a:lnTo>
                <a:pt x="1439183" y="258589"/>
              </a:lnTo>
              <a:lnTo>
                <a:pt x="0" y="258589"/>
              </a:lnTo>
              <a:lnTo>
                <a:pt x="0" y="9966"/>
              </a:lnTo>
              <a:close/>
            </a:path>
          </a:pathLst>
        </a:cu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b="1" dirty="0"/>
            <a:t>&lt;$35,000</a:t>
          </a:r>
          <a:endParaRPr lang="en-US" sz="1600" b="1" dirty="0"/>
        </a:p>
      </cdr:txBody>
    </cdr:sp>
  </cdr:relSizeAnchor>
  <cdr:relSizeAnchor xmlns:cdr="http://schemas.openxmlformats.org/drawingml/2006/chartDrawing">
    <cdr:from>
      <cdr:x>0.11622</cdr:x>
      <cdr:y>0.58745</cdr:y>
    </cdr:from>
    <cdr:to>
      <cdr:x>0.23059</cdr:x>
      <cdr:y>0.6314</cdr:y>
    </cdr:to>
    <cdr:sp macro="" textlink="">
      <cdr:nvSpPr>
        <cdr:cNvPr id="16" name="TextBox 1">
          <a:extLst xmlns:a="http://schemas.openxmlformats.org/drawingml/2006/main">
            <a:ext uri="{FF2B5EF4-FFF2-40B4-BE49-F238E27FC236}">
              <a16:creationId xmlns:a16="http://schemas.microsoft.com/office/drawing/2014/main" id="{1D8AD839-DD0E-4993-F734-5AAFBFAF9AD4}"/>
            </a:ext>
          </a:extLst>
        </cdr:cNvPr>
        <cdr:cNvSpPr txBox="1"/>
      </cdr:nvSpPr>
      <cdr:spPr>
        <a:xfrm xmlns:a="http://schemas.openxmlformats.org/drawingml/2006/main">
          <a:off x="1301166" y="3323209"/>
          <a:ext cx="1280433" cy="2486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b="1" dirty="0"/>
            <a:t>College Graduate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0.11622</cdr:x>
      <cdr:y>0.6245</cdr:y>
    </cdr:from>
    <cdr:to>
      <cdr:x>0.23059</cdr:x>
      <cdr:y>0.66845</cdr:y>
    </cdr:to>
    <cdr:sp macro="" textlink="">
      <cdr:nvSpPr>
        <cdr:cNvPr id="17" name="TextBox 1">
          <a:extLst xmlns:a="http://schemas.openxmlformats.org/drawingml/2006/main">
            <a:ext uri="{FF2B5EF4-FFF2-40B4-BE49-F238E27FC236}">
              <a16:creationId xmlns:a16="http://schemas.microsoft.com/office/drawing/2014/main" id="{1D8AD839-DD0E-4993-F734-5AAFBFAF9AD4}"/>
            </a:ext>
          </a:extLst>
        </cdr:cNvPr>
        <cdr:cNvSpPr txBox="1"/>
      </cdr:nvSpPr>
      <cdr:spPr>
        <a:xfrm xmlns:a="http://schemas.openxmlformats.org/drawingml/2006/main">
          <a:off x="1301166" y="3532759"/>
          <a:ext cx="1280433" cy="2486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b="1" dirty="0"/>
            <a:t>Some</a:t>
          </a:r>
          <a:r>
            <a:rPr lang="en-US" sz="1400" b="1" dirty="0"/>
            <a:t> </a:t>
          </a:r>
          <a:r>
            <a:rPr lang="en-US" sz="1200" b="1" dirty="0"/>
            <a:t>College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0.11707</cdr:x>
      <cdr:y>0.65986</cdr:y>
    </cdr:from>
    <cdr:to>
      <cdr:x>0.23144</cdr:x>
      <cdr:y>0.70381</cdr:y>
    </cdr:to>
    <cdr:sp macro="" textlink="">
      <cdr:nvSpPr>
        <cdr:cNvPr id="18" name="TextBox 1">
          <a:extLst xmlns:a="http://schemas.openxmlformats.org/drawingml/2006/main">
            <a:ext uri="{FF2B5EF4-FFF2-40B4-BE49-F238E27FC236}">
              <a16:creationId xmlns:a16="http://schemas.microsoft.com/office/drawing/2014/main" id="{1D8AD839-DD0E-4993-F734-5AAFBFAF9AD4}"/>
            </a:ext>
          </a:extLst>
        </cdr:cNvPr>
        <cdr:cNvSpPr txBox="1"/>
      </cdr:nvSpPr>
      <cdr:spPr>
        <a:xfrm xmlns:a="http://schemas.openxmlformats.org/drawingml/2006/main">
          <a:off x="1310691" y="3732784"/>
          <a:ext cx="1280433" cy="2486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b="1" dirty="0"/>
            <a:t>≤ High School</a:t>
          </a:r>
          <a:endParaRPr lang="en-US" sz="1600" b="1" dirty="0"/>
        </a:p>
      </cdr:txBody>
    </cdr:sp>
  </cdr:relSizeAnchor>
  <cdr:relSizeAnchor xmlns:cdr="http://schemas.openxmlformats.org/drawingml/2006/chartDrawing">
    <cdr:from>
      <cdr:x>0.1165</cdr:x>
      <cdr:y>0.75976</cdr:y>
    </cdr:from>
    <cdr:to>
      <cdr:x>0.23087</cdr:x>
      <cdr:y>0.80371</cdr:y>
    </cdr:to>
    <cdr:sp macro="" textlink="">
      <cdr:nvSpPr>
        <cdr:cNvPr id="20" name="TextBox 1">
          <a:extLst xmlns:a="http://schemas.openxmlformats.org/drawingml/2006/main">
            <a:ext uri="{FF2B5EF4-FFF2-40B4-BE49-F238E27FC236}">
              <a16:creationId xmlns:a16="http://schemas.microsoft.com/office/drawing/2014/main" id="{D12AC204-24EA-426A-A2C4-050CD41A6B12}"/>
            </a:ext>
          </a:extLst>
        </cdr:cNvPr>
        <cdr:cNvSpPr txBox="1"/>
      </cdr:nvSpPr>
      <cdr:spPr>
        <a:xfrm xmlns:a="http://schemas.openxmlformats.org/drawingml/2006/main">
          <a:off x="1304341" y="4297934"/>
          <a:ext cx="1280433" cy="2486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b="1" dirty="0"/>
            <a:t>Other</a:t>
          </a:r>
        </a:p>
      </cdr:txBody>
    </cdr:sp>
  </cdr:relSizeAnchor>
  <cdr:relSizeAnchor xmlns:cdr="http://schemas.openxmlformats.org/drawingml/2006/chartDrawing">
    <cdr:from>
      <cdr:x>0.1165</cdr:x>
      <cdr:y>0.80017</cdr:y>
    </cdr:from>
    <cdr:to>
      <cdr:x>0.23087</cdr:x>
      <cdr:y>0.84412</cdr:y>
    </cdr:to>
    <cdr:sp macro="" textlink="">
      <cdr:nvSpPr>
        <cdr:cNvPr id="21" name="TextBox 1">
          <a:extLst xmlns:a="http://schemas.openxmlformats.org/drawingml/2006/main">
            <a:ext uri="{FF2B5EF4-FFF2-40B4-BE49-F238E27FC236}">
              <a16:creationId xmlns:a16="http://schemas.microsoft.com/office/drawing/2014/main" id="{D12AC204-24EA-426A-A2C4-050CD41A6B12}"/>
            </a:ext>
          </a:extLst>
        </cdr:cNvPr>
        <cdr:cNvSpPr txBox="1"/>
      </cdr:nvSpPr>
      <cdr:spPr>
        <a:xfrm xmlns:a="http://schemas.openxmlformats.org/drawingml/2006/main">
          <a:off x="1304341" y="4526534"/>
          <a:ext cx="1280433" cy="2486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b="1" dirty="0"/>
            <a:t>Hispanic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0.11735</cdr:x>
      <cdr:y>0.83385</cdr:y>
    </cdr:from>
    <cdr:to>
      <cdr:x>0.23172</cdr:x>
      <cdr:y>0.8778</cdr:y>
    </cdr:to>
    <cdr:sp macro="" textlink="">
      <cdr:nvSpPr>
        <cdr:cNvPr id="22" name="TextBox 1">
          <a:extLst xmlns:a="http://schemas.openxmlformats.org/drawingml/2006/main">
            <a:ext uri="{FF2B5EF4-FFF2-40B4-BE49-F238E27FC236}">
              <a16:creationId xmlns:a16="http://schemas.microsoft.com/office/drawing/2014/main" id="{1754DD59-A540-C252-9D48-4E6BAFA5C306}"/>
            </a:ext>
          </a:extLst>
        </cdr:cNvPr>
        <cdr:cNvSpPr txBox="1"/>
      </cdr:nvSpPr>
      <cdr:spPr>
        <a:xfrm xmlns:a="http://schemas.openxmlformats.org/drawingml/2006/main">
          <a:off x="1313866" y="4717034"/>
          <a:ext cx="1280433" cy="2486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b="1" dirty="0"/>
            <a:t>Black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0.1165</cdr:x>
      <cdr:y>0.8692</cdr:y>
    </cdr:from>
    <cdr:to>
      <cdr:x>0.23087</cdr:x>
      <cdr:y>0.91315</cdr:y>
    </cdr:to>
    <cdr:sp macro="" textlink="">
      <cdr:nvSpPr>
        <cdr:cNvPr id="23" name="TextBox 1">
          <a:extLst xmlns:a="http://schemas.openxmlformats.org/drawingml/2006/main">
            <a:ext uri="{FF2B5EF4-FFF2-40B4-BE49-F238E27FC236}">
              <a16:creationId xmlns:a16="http://schemas.microsoft.com/office/drawing/2014/main" id="{314673A1-1F51-F427-CE1E-D9059A2C76D3}"/>
            </a:ext>
          </a:extLst>
        </cdr:cNvPr>
        <cdr:cNvSpPr txBox="1"/>
      </cdr:nvSpPr>
      <cdr:spPr>
        <a:xfrm xmlns:a="http://schemas.openxmlformats.org/drawingml/2006/main">
          <a:off x="1304341" y="4917059"/>
          <a:ext cx="1280433" cy="2486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b="1" dirty="0"/>
            <a:t>White</a:t>
          </a:r>
          <a:endParaRPr lang="en-US" sz="1400" b="1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4952E-AB1A-0736-D72F-7013DCF9C3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CECB03-577C-8D66-6112-B0F20DA117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0C8255-F9D6-5010-58B1-BCC3BF519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E06A9-FA20-4985-9614-75F47F346061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71146B-8D18-8DEA-21C9-72DE0210D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E94136-0E47-20AD-38C1-A387E9DBC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EA091-993F-4523-93C7-31E046622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896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5C25F-3A5A-D774-989F-1F56D8B0E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246F72-A5EA-879A-2E7B-E5C7701354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9A1C5B-068F-A551-5CCA-72B124D5E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E06A9-FA20-4985-9614-75F47F346061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711527-937F-EC80-B304-51D776384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54C657-20C3-3E05-25B6-FAC8B023B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EA091-993F-4523-93C7-31E046622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512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F4AC3B-BEFB-FD1F-5364-2AC6A7A920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DDD2E8-6BF0-B18D-D88E-0F03CBA444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7BAE3E-00BF-237B-9CF3-4DAD6E49F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E06A9-FA20-4985-9614-75F47F346061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E609FC-D7EC-2547-9EAC-940B72821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401C11-F89E-BC84-6872-76D33820F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EA091-993F-4523-93C7-31E046622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718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72213-C65C-2D93-F6EA-83DC83B22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CC5C52-3F45-AE73-FB6B-6F33C731D6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7023CA-A083-9630-5B1C-D82164E5B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E06A9-FA20-4985-9614-75F47F346061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9AA436-85A2-1763-FD1B-C620DAD14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AD3088-E7C5-2FD3-FFBE-B38C09762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EA091-993F-4523-93C7-31E046622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635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2DFD0-13D8-0B0E-A9DF-23B90B023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AE3518-7D30-DB63-9382-E6CA5E28AB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E6F349-6AF8-5332-A778-4A7BCC8C4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E06A9-FA20-4985-9614-75F47F346061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B97592-EAE3-8B1F-5741-5137A8F36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C4974E-D00F-B842-4D3F-8C31D56FE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EA091-993F-4523-93C7-31E046622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0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EF672-C669-D5EE-624C-A93812343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A14443-7E36-62E5-F308-A258B4D251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07F193-223C-A0F4-E878-EDBC1D2AEE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4D8791-9C5D-5083-B203-59DB67EDA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E06A9-FA20-4985-9614-75F47F346061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571A58-12CE-C493-02F6-01787F0EE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7E799D-0788-18B8-64A6-CCBC6894F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EA091-993F-4523-93C7-31E046622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934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DEB28-7F45-873E-B78F-3CA0339B4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C0F671-4F34-4DDE-68CE-2ED88569A3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A15267-D584-3E62-4228-1131448DDB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398A9F-6FDF-E30D-F3A8-EFE4F9F867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A61639-178D-E039-6FF2-13AAEC1706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2C7E7C-1885-9316-E161-492E6344F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E06A9-FA20-4985-9614-75F47F346061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814C28-D65A-CE9C-146E-58F599492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729E21-8D8C-CC6B-5C82-921232224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EA091-993F-4523-93C7-31E046622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627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C6E78-8B0C-7F62-D5C2-5B8FEFAE9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0BC81B-0C25-A94B-E663-862A6F2E2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E06A9-FA20-4985-9614-75F47F346061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DA9AAD-2A6C-A47E-3EFE-F7676720D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56CE5C-4036-D3C8-951B-825585A63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EA091-993F-4523-93C7-31E046622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633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C9CC53-5C4D-CFA5-701B-76A71DFA7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E06A9-FA20-4985-9614-75F47F346061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D4A7B8-DA7E-09D0-47D7-1A456C629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8F2FDD-BA4D-016E-E4FD-295FDC237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EA091-993F-4523-93C7-31E046622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612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7560C-EE58-5E79-004D-8A18B6146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0E2936-B4CB-3666-8BF3-D51A16987A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6F23B5-B813-F1C0-DE45-B0555970BD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5A27A0-DA21-4C3E-7BEC-0A3336A5B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E06A9-FA20-4985-9614-75F47F346061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46D2A0-A5F6-5A1C-89EE-20955016E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BD64A2-0C31-88E5-8B87-414FFCA8D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EA091-993F-4523-93C7-31E046622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503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D3512-B298-E276-C412-319BC9A8A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BB12F8-5D70-6A33-E91D-A9A861D08E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C39547-8BC4-8410-6E90-630C50F8EC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DD17EC-816A-A52C-56C4-AA08AB14D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E06A9-FA20-4985-9614-75F47F346061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5BE68F-24BB-04E6-549D-0E997D556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288A8F-9108-2E2C-7CED-B97AC1DF0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EA091-993F-4523-93C7-31E046622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416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39159B-0E71-90F7-F4F9-2C438586F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594D1-C306-D385-7AA0-D3ED97FD94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FCDD73-767D-1177-9ADB-4E81BDB65A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1E06A9-FA20-4985-9614-75F47F346061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50C171-129B-3F86-438B-ABDB390DC9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AE28D3-8F37-1AA7-1875-7328EA4CCB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FEA091-993F-4523-93C7-31E046622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255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527B36B-30C2-D2CA-E011-DFEFD66F5A13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250551"/>
            <a:ext cx="10058400" cy="3127315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3F02FA5-CDA1-3A94-72EE-7EEC60ED4077}"/>
              </a:ext>
            </a:extLst>
          </p:cNvPr>
          <p:cNvSpPr txBox="1">
            <a:spLocks/>
          </p:cNvSpPr>
          <p:nvPr/>
        </p:nvSpPr>
        <p:spPr>
          <a:xfrm>
            <a:off x="952500" y="4377866"/>
            <a:ext cx="1677641" cy="11966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Covered by most insurance plans under the Affordable Care Act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966395C-015A-8467-556B-70D15ED01A6D}"/>
              </a:ext>
            </a:extLst>
          </p:cNvPr>
          <p:cNvSpPr txBox="1">
            <a:spLocks/>
          </p:cNvSpPr>
          <p:nvPr/>
        </p:nvSpPr>
        <p:spPr>
          <a:xfrm>
            <a:off x="7381426" y="1069960"/>
            <a:ext cx="1496508" cy="75047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dirty="0"/>
              <a:t>May require copayment or deductible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FA2C869-1A3F-B8D8-0A5D-AF1BE61B2BEB}"/>
              </a:ext>
            </a:extLst>
          </p:cNvPr>
          <p:cNvCxnSpPr>
            <a:cxnSpLocks/>
          </p:cNvCxnSpPr>
          <p:nvPr/>
        </p:nvCxnSpPr>
        <p:spPr>
          <a:xfrm flipH="1">
            <a:off x="6661148" y="1520890"/>
            <a:ext cx="720278" cy="72778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E66F2AD-7267-388E-ABDC-1E27DE1CFABB}"/>
              </a:ext>
            </a:extLst>
          </p:cNvPr>
          <p:cNvCxnSpPr>
            <a:cxnSpLocks/>
          </p:cNvCxnSpPr>
          <p:nvPr/>
        </p:nvCxnSpPr>
        <p:spPr>
          <a:xfrm>
            <a:off x="8877934" y="1363079"/>
            <a:ext cx="863225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D1E5364-37A3-08B1-741D-177EB57E0547}"/>
              </a:ext>
            </a:extLst>
          </p:cNvPr>
          <p:cNvCxnSpPr>
            <a:cxnSpLocks/>
          </p:cNvCxnSpPr>
          <p:nvPr/>
        </p:nvCxnSpPr>
        <p:spPr>
          <a:xfrm flipV="1">
            <a:off x="1886520" y="3703991"/>
            <a:ext cx="0" cy="67387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9175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FC037B9E-784F-AE88-3141-AC534E9ACA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1">
            <a:extLst>
              <a:ext uri="{FF2B5EF4-FFF2-40B4-BE49-F238E27FC236}">
                <a16:creationId xmlns:a16="http://schemas.microsoft.com/office/drawing/2014/main" id="{D42CC70C-582B-3900-5429-18F5E2F9D1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3502" y="905069"/>
            <a:ext cx="3704253" cy="4565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>
            <a:extLst>
              <a:ext uri="{FF2B5EF4-FFF2-40B4-BE49-F238E27FC236}">
                <a16:creationId xmlns:a16="http://schemas.microsoft.com/office/drawing/2014/main" id="{09CF32FA-FD66-9145-21F7-DB4E52B5E5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3502" y="5579564"/>
            <a:ext cx="418944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Flowchart of eligible patients for the study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53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BDBA3AA-9003-09E3-E3FA-7B234B6836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8983397"/>
              </p:ext>
            </p:extLst>
          </p:nvPr>
        </p:nvGraphicFramePr>
        <p:xfrm>
          <a:off x="2509935" y="457200"/>
          <a:ext cx="5952930" cy="5971595"/>
        </p:xfrm>
        <a:graphic>
          <a:graphicData uri="http://schemas.openxmlformats.org/drawingml/2006/table">
            <a:tbl>
              <a:tblPr firstRow="1" firstCol="1" bandRow="1">
                <a:tableStyleId>{5202B0CA-FC54-4496-8BCA-5EF66A818D29}</a:tableStyleId>
              </a:tblPr>
              <a:tblGrid>
                <a:gridCol w="577663">
                  <a:extLst>
                    <a:ext uri="{9D8B030D-6E8A-4147-A177-3AD203B41FA5}">
                      <a16:colId xmlns:a16="http://schemas.microsoft.com/office/drawing/2014/main" val="2563995668"/>
                    </a:ext>
                  </a:extLst>
                </a:gridCol>
                <a:gridCol w="2941204">
                  <a:extLst>
                    <a:ext uri="{9D8B030D-6E8A-4147-A177-3AD203B41FA5}">
                      <a16:colId xmlns:a16="http://schemas.microsoft.com/office/drawing/2014/main" val="1735000206"/>
                    </a:ext>
                  </a:extLst>
                </a:gridCol>
                <a:gridCol w="2434063">
                  <a:extLst>
                    <a:ext uri="{9D8B030D-6E8A-4147-A177-3AD203B41FA5}">
                      <a16:colId xmlns:a16="http://schemas.microsoft.com/office/drawing/2014/main" val="1018793350"/>
                    </a:ext>
                  </a:extLst>
                </a:gridCol>
              </a:tblGrid>
              <a:tr h="259740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Demographics of Survey Respondents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871614"/>
                  </a:ext>
                </a:extLst>
              </a:tr>
              <a:tr h="218183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Characteristics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Patients (N=844)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extLst>
                  <a:ext uri="{0D108BD9-81ED-4DB2-BD59-A6C34878D82A}">
                    <a16:rowId xmlns:a16="http://schemas.microsoft.com/office/drawing/2014/main" val="2064501989"/>
                  </a:ext>
                </a:extLst>
              </a:tr>
              <a:tr h="20536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Age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extLst>
                  <a:ext uri="{0D108BD9-81ED-4DB2-BD59-A6C34878D82A}">
                    <a16:rowId xmlns:a16="http://schemas.microsoft.com/office/drawing/2014/main" val="3957419246"/>
                  </a:ext>
                </a:extLst>
              </a:tr>
              <a:tr h="2077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&lt;50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35.3% (298)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extLst>
                  <a:ext uri="{0D108BD9-81ED-4DB2-BD59-A6C34878D82A}">
                    <a16:rowId xmlns:a16="http://schemas.microsoft.com/office/drawing/2014/main" val="2447494341"/>
                  </a:ext>
                </a:extLst>
              </a:tr>
              <a:tr h="2077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≥50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57.2% (483)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extLst>
                  <a:ext uri="{0D108BD9-81ED-4DB2-BD59-A6C34878D82A}">
                    <a16:rowId xmlns:a16="http://schemas.microsoft.com/office/drawing/2014/main" val="48358793"/>
                  </a:ext>
                </a:extLst>
              </a:tr>
              <a:tr h="2077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Not disclosed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7.5% (63)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extLst>
                  <a:ext uri="{0D108BD9-81ED-4DB2-BD59-A6C34878D82A}">
                    <a16:rowId xmlns:a16="http://schemas.microsoft.com/office/drawing/2014/main" val="4187550200"/>
                  </a:ext>
                </a:extLst>
              </a:tr>
              <a:tr h="218183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Race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extLst>
                  <a:ext uri="{0D108BD9-81ED-4DB2-BD59-A6C34878D82A}">
                    <a16:rowId xmlns:a16="http://schemas.microsoft.com/office/drawing/2014/main" val="4161660645"/>
                  </a:ext>
                </a:extLst>
              </a:tr>
              <a:tr h="2077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White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32.2% (272)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extLst>
                  <a:ext uri="{0D108BD9-81ED-4DB2-BD59-A6C34878D82A}">
                    <a16:rowId xmlns:a16="http://schemas.microsoft.com/office/drawing/2014/main" val="3062654757"/>
                  </a:ext>
                </a:extLst>
              </a:tr>
              <a:tr h="2077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Black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38.6% (326)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extLst>
                  <a:ext uri="{0D108BD9-81ED-4DB2-BD59-A6C34878D82A}">
                    <a16:rowId xmlns:a16="http://schemas.microsoft.com/office/drawing/2014/main" val="2376368292"/>
                  </a:ext>
                </a:extLst>
              </a:tr>
              <a:tr h="2077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Hispanic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14.6% (123)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extLst>
                  <a:ext uri="{0D108BD9-81ED-4DB2-BD59-A6C34878D82A}">
                    <a16:rowId xmlns:a16="http://schemas.microsoft.com/office/drawing/2014/main" val="3941698528"/>
                  </a:ext>
                </a:extLst>
              </a:tr>
              <a:tr h="2077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Other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10.1% (85)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extLst>
                  <a:ext uri="{0D108BD9-81ED-4DB2-BD59-A6C34878D82A}">
                    <a16:rowId xmlns:a16="http://schemas.microsoft.com/office/drawing/2014/main" val="4043730804"/>
                  </a:ext>
                </a:extLst>
              </a:tr>
              <a:tr h="2077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Not disclosed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4.5% (38)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extLst>
                  <a:ext uri="{0D108BD9-81ED-4DB2-BD59-A6C34878D82A}">
                    <a16:rowId xmlns:a16="http://schemas.microsoft.com/office/drawing/2014/main" val="1140172470"/>
                  </a:ext>
                </a:extLst>
              </a:tr>
              <a:tr h="218183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Education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extLst>
                  <a:ext uri="{0D108BD9-81ED-4DB2-BD59-A6C34878D82A}">
                    <a16:rowId xmlns:a16="http://schemas.microsoft.com/office/drawing/2014/main" val="2178974992"/>
                  </a:ext>
                </a:extLst>
              </a:tr>
              <a:tr h="2077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≤High School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23.6% (199)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extLst>
                  <a:ext uri="{0D108BD9-81ED-4DB2-BD59-A6C34878D82A}">
                    <a16:rowId xmlns:a16="http://schemas.microsoft.com/office/drawing/2014/main" val="3023485684"/>
                  </a:ext>
                </a:extLst>
              </a:tr>
              <a:tr h="2597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Some College/College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48.9% (413)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extLst>
                  <a:ext uri="{0D108BD9-81ED-4DB2-BD59-A6C34878D82A}">
                    <a16:rowId xmlns:a16="http://schemas.microsoft.com/office/drawing/2014/main" val="3642869260"/>
                  </a:ext>
                </a:extLst>
              </a:tr>
              <a:tr h="2077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Graduate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18.6% (157)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extLst>
                  <a:ext uri="{0D108BD9-81ED-4DB2-BD59-A6C34878D82A}">
                    <a16:rowId xmlns:a16="http://schemas.microsoft.com/office/drawing/2014/main" val="3496159186"/>
                  </a:ext>
                </a:extLst>
              </a:tr>
              <a:tr h="2077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Not disclosed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8.9% (75)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extLst>
                  <a:ext uri="{0D108BD9-81ED-4DB2-BD59-A6C34878D82A}">
                    <a16:rowId xmlns:a16="http://schemas.microsoft.com/office/drawing/2014/main" val="2033207948"/>
                  </a:ext>
                </a:extLst>
              </a:tr>
              <a:tr h="218183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Income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extLst>
                  <a:ext uri="{0D108BD9-81ED-4DB2-BD59-A6C34878D82A}">
                    <a16:rowId xmlns:a16="http://schemas.microsoft.com/office/drawing/2014/main" val="3028607434"/>
                  </a:ext>
                </a:extLst>
              </a:tr>
              <a:tr h="2077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&lt;$35,000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25.8% (218)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extLst>
                  <a:ext uri="{0D108BD9-81ED-4DB2-BD59-A6C34878D82A}">
                    <a16:rowId xmlns:a16="http://schemas.microsoft.com/office/drawing/2014/main" val="1889176940"/>
                  </a:ext>
                </a:extLst>
              </a:tr>
              <a:tr h="2077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$35,000-&lt;$80,000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22.5% (190)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extLst>
                  <a:ext uri="{0D108BD9-81ED-4DB2-BD59-A6C34878D82A}">
                    <a16:rowId xmlns:a16="http://schemas.microsoft.com/office/drawing/2014/main" val="4129067187"/>
                  </a:ext>
                </a:extLst>
              </a:tr>
              <a:tr h="2077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≥$80,000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19.4% (164)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extLst>
                  <a:ext uri="{0D108BD9-81ED-4DB2-BD59-A6C34878D82A}">
                    <a16:rowId xmlns:a16="http://schemas.microsoft.com/office/drawing/2014/main" val="2540875423"/>
                  </a:ext>
                </a:extLst>
              </a:tr>
              <a:tr h="2077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Not disclosed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32.2% (272)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extLst>
                  <a:ext uri="{0D108BD9-81ED-4DB2-BD59-A6C34878D82A}">
                    <a16:rowId xmlns:a16="http://schemas.microsoft.com/office/drawing/2014/main" val="2674190527"/>
                  </a:ext>
                </a:extLst>
              </a:tr>
              <a:tr h="218183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Insurance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extLst>
                  <a:ext uri="{0D108BD9-81ED-4DB2-BD59-A6C34878D82A}">
                    <a16:rowId xmlns:a16="http://schemas.microsoft.com/office/drawing/2014/main" val="2325172017"/>
                  </a:ext>
                </a:extLst>
              </a:tr>
              <a:tr h="2077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Employer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40.9% (345)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extLst>
                  <a:ext uri="{0D108BD9-81ED-4DB2-BD59-A6C34878D82A}">
                    <a16:rowId xmlns:a16="http://schemas.microsoft.com/office/drawing/2014/main" val="3059885128"/>
                  </a:ext>
                </a:extLst>
              </a:tr>
              <a:tr h="2077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Medicare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13.0% (110)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extLst>
                  <a:ext uri="{0D108BD9-81ED-4DB2-BD59-A6C34878D82A}">
                    <a16:rowId xmlns:a16="http://schemas.microsoft.com/office/drawing/2014/main" val="1660006269"/>
                  </a:ext>
                </a:extLst>
              </a:tr>
              <a:tr h="2077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Marketplace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5.7% (48)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extLst>
                  <a:ext uri="{0D108BD9-81ED-4DB2-BD59-A6C34878D82A}">
                    <a16:rowId xmlns:a16="http://schemas.microsoft.com/office/drawing/2014/main" val="2054476479"/>
                  </a:ext>
                </a:extLst>
              </a:tr>
              <a:tr h="2077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Medicaid /Uninsured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31.3% (264)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extLst>
                  <a:ext uri="{0D108BD9-81ED-4DB2-BD59-A6C34878D82A}">
                    <a16:rowId xmlns:a16="http://schemas.microsoft.com/office/drawing/2014/main" val="2682758322"/>
                  </a:ext>
                </a:extLst>
              </a:tr>
              <a:tr h="2077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Not disclosed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9.1% (77)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16" marR="50516" marT="0" marB="0" anchor="b"/>
                </a:tc>
                <a:extLst>
                  <a:ext uri="{0D108BD9-81ED-4DB2-BD59-A6C34878D82A}">
                    <a16:rowId xmlns:a16="http://schemas.microsoft.com/office/drawing/2014/main" val="22942649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9748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CBA459-8467-947D-12B5-463402C5D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5851" y="5337109"/>
            <a:ext cx="4999037" cy="9424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/>
              <a:t>Responses to the question: “If I knew that I had to pay a deductible for the additional imaging, I would skip this additional imaging.” </a:t>
            </a:r>
          </a:p>
        </p:txBody>
      </p:sp>
      <p:graphicFrame>
        <p:nvGraphicFramePr>
          <p:cNvPr id="4" name="Content Placeholder 7">
            <a:extLst>
              <a:ext uri="{FF2B5EF4-FFF2-40B4-BE49-F238E27FC236}">
                <a16:creationId xmlns:a16="http://schemas.microsoft.com/office/drawing/2014/main" id="{EFFC0453-0380-182C-2C28-C3FC6FEC36D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841673"/>
              </p:ext>
            </p:extLst>
          </p:nvPr>
        </p:nvGraphicFramePr>
        <p:xfrm>
          <a:off x="3465852" y="794236"/>
          <a:ext cx="4999037" cy="44402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52795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DE36C102-8770-8EEF-FBB1-731D132B4D8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268909"/>
              </p:ext>
            </p:extLst>
          </p:nvPr>
        </p:nvGraphicFramePr>
        <p:xfrm>
          <a:off x="498151" y="239982"/>
          <a:ext cx="11195698" cy="56569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58967BF8-1016-51E2-FCA3-EF16B723AFE4}"/>
              </a:ext>
            </a:extLst>
          </p:cNvPr>
          <p:cNvSpPr txBox="1">
            <a:spLocks/>
          </p:cNvSpPr>
          <p:nvPr/>
        </p:nvSpPr>
        <p:spPr>
          <a:xfrm>
            <a:off x="498151" y="5896947"/>
            <a:ext cx="1119569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Percentage of women who would agree to the fo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llowing statement:</a:t>
            </a:r>
            <a:r>
              <a:rPr lang="en-US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"If I knew that I had to pay a deductible for the additional imaging, I would skip this additional imaging" by insuran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ce payor (p&lt;0.0001), income (p&lt;0.0001), education (p=0.001), and race (p=0.003).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192947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5">
            <a:extLst>
              <a:ext uri="{FF2B5EF4-FFF2-40B4-BE49-F238E27FC236}">
                <a16:creationId xmlns:a16="http://schemas.microsoft.com/office/drawing/2014/main" id="{499898E1-F997-57E6-EE63-5B5452320DD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8236057"/>
              </p:ext>
            </p:extLst>
          </p:nvPr>
        </p:nvGraphicFramePr>
        <p:xfrm>
          <a:off x="3337347" y="689998"/>
          <a:ext cx="4999037" cy="44529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EEAD1C8-CDF6-246E-F8FF-095AFF581A7A}"/>
              </a:ext>
            </a:extLst>
          </p:cNvPr>
          <p:cNvSpPr txBox="1">
            <a:spLocks/>
          </p:cNvSpPr>
          <p:nvPr/>
        </p:nvSpPr>
        <p:spPr>
          <a:xfrm>
            <a:off x="3337347" y="5225512"/>
            <a:ext cx="4999037" cy="94249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600" dirty="0"/>
              <a:t>Responses to the question: “If I knew that I had to pay a deductible for follow up tests, such as imaging or biopsy, after screening mammogram, I would not undergo screening for breast cancer.”</a:t>
            </a:r>
          </a:p>
        </p:txBody>
      </p:sp>
    </p:spTree>
    <p:extLst>
      <p:ext uri="{BB962C8B-B14F-4D97-AF65-F5344CB8AC3E}">
        <p14:creationId xmlns:p14="http://schemas.microsoft.com/office/powerpoint/2010/main" val="106282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5">
            <a:extLst>
              <a:ext uri="{FF2B5EF4-FFF2-40B4-BE49-F238E27FC236}">
                <a16:creationId xmlns:a16="http://schemas.microsoft.com/office/drawing/2014/main" id="{FA524C84-0FC2-6E3A-99C5-B680D161874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6982239"/>
              </p:ext>
            </p:extLst>
          </p:nvPr>
        </p:nvGraphicFramePr>
        <p:xfrm>
          <a:off x="659345" y="130056"/>
          <a:ext cx="11120959" cy="58688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8D16C44-32E8-706E-345E-2D0D331AB1B2}"/>
              </a:ext>
            </a:extLst>
          </p:cNvPr>
          <p:cNvSpPr txBox="1"/>
          <p:nvPr/>
        </p:nvSpPr>
        <p:spPr>
          <a:xfrm>
            <a:off x="498150" y="5896947"/>
            <a:ext cx="1128215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Percentage of women who would agree to the fo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llowing statement:</a:t>
            </a:r>
            <a:r>
              <a:rPr lang="en-US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/>
              <a:t>“If I knew that I had to pay a deductible for follow up tests, such as imaging or biopsy, after screening mammogram, I would not undergo screening for breast cancer.”</a:t>
            </a:r>
            <a:r>
              <a:rPr lang="en-US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by insuran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ce payor (p&lt;0.0001), income (p&lt;0.0001), education (p=0.0002), and race (p=0.004). </a:t>
            </a:r>
            <a:endParaRPr lang="en-US" sz="1600" dirty="0"/>
          </a:p>
        </p:txBody>
      </p:sp>
      <p:sp>
        <p:nvSpPr>
          <p:cNvPr id="8" name="TextBox 1">
            <a:extLst>
              <a:ext uri="{FF2B5EF4-FFF2-40B4-BE49-F238E27FC236}">
                <a16:creationId xmlns:a16="http://schemas.microsoft.com/office/drawing/2014/main" id="{87678C93-EC0E-B92B-B9E6-1BAB69C2252C}"/>
              </a:ext>
            </a:extLst>
          </p:cNvPr>
          <p:cNvSpPr txBox="1"/>
          <p:nvPr/>
        </p:nvSpPr>
        <p:spPr>
          <a:xfrm>
            <a:off x="1838324" y="1132988"/>
            <a:ext cx="1524001" cy="248623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/>
              <a:t>Medicaid/Uninsured</a:t>
            </a:r>
          </a:p>
        </p:txBody>
      </p:sp>
      <p:sp>
        <p:nvSpPr>
          <p:cNvPr id="13" name="TextBox 1">
            <a:extLst>
              <a:ext uri="{FF2B5EF4-FFF2-40B4-BE49-F238E27FC236}">
                <a16:creationId xmlns:a16="http://schemas.microsoft.com/office/drawing/2014/main" id="{C4A8DDBB-9376-F717-CE56-45DFD552E278}"/>
              </a:ext>
            </a:extLst>
          </p:cNvPr>
          <p:cNvSpPr txBox="1"/>
          <p:nvPr/>
        </p:nvSpPr>
        <p:spPr>
          <a:xfrm>
            <a:off x="1838324" y="1344637"/>
            <a:ext cx="1524001" cy="248623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/>
              <a:t>Marketplace</a:t>
            </a:r>
          </a:p>
        </p:txBody>
      </p:sp>
      <p:sp>
        <p:nvSpPr>
          <p:cNvPr id="14" name="TextBox 1">
            <a:extLst>
              <a:ext uri="{FF2B5EF4-FFF2-40B4-BE49-F238E27FC236}">
                <a16:creationId xmlns:a16="http://schemas.microsoft.com/office/drawing/2014/main" id="{B3407412-90C8-39A7-A727-25ED09830360}"/>
              </a:ext>
            </a:extLst>
          </p:cNvPr>
          <p:cNvSpPr txBox="1"/>
          <p:nvPr/>
        </p:nvSpPr>
        <p:spPr>
          <a:xfrm>
            <a:off x="1838324" y="1556286"/>
            <a:ext cx="1524001" cy="248623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/>
              <a:t>Medicare</a:t>
            </a:r>
          </a:p>
        </p:txBody>
      </p:sp>
      <p:sp>
        <p:nvSpPr>
          <p:cNvPr id="15" name="TextBox 1">
            <a:extLst>
              <a:ext uri="{FF2B5EF4-FFF2-40B4-BE49-F238E27FC236}">
                <a16:creationId xmlns:a16="http://schemas.microsoft.com/office/drawing/2014/main" id="{6C297CE6-49B1-6665-08EA-341E0C505E94}"/>
              </a:ext>
            </a:extLst>
          </p:cNvPr>
          <p:cNvSpPr txBox="1"/>
          <p:nvPr/>
        </p:nvSpPr>
        <p:spPr>
          <a:xfrm>
            <a:off x="1838324" y="1730961"/>
            <a:ext cx="1524001" cy="248623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/>
              <a:t>Employer</a:t>
            </a:r>
          </a:p>
        </p:txBody>
      </p:sp>
      <p:sp>
        <p:nvSpPr>
          <p:cNvPr id="16" name="TextBox 1">
            <a:extLst>
              <a:ext uri="{FF2B5EF4-FFF2-40B4-BE49-F238E27FC236}">
                <a16:creationId xmlns:a16="http://schemas.microsoft.com/office/drawing/2014/main" id="{C75E3F59-EE35-4F9E-5B58-9EEE2D48BB3D}"/>
              </a:ext>
            </a:extLst>
          </p:cNvPr>
          <p:cNvSpPr txBox="1"/>
          <p:nvPr/>
        </p:nvSpPr>
        <p:spPr>
          <a:xfrm>
            <a:off x="1838323" y="2504588"/>
            <a:ext cx="1524001" cy="248623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/>
              <a:t>≥$80,000</a:t>
            </a:r>
            <a:endParaRPr lang="en-US" sz="1400" b="1" dirty="0"/>
          </a:p>
        </p:txBody>
      </p:sp>
      <p:sp>
        <p:nvSpPr>
          <p:cNvPr id="17" name="TextBox 1">
            <a:extLst>
              <a:ext uri="{FF2B5EF4-FFF2-40B4-BE49-F238E27FC236}">
                <a16:creationId xmlns:a16="http://schemas.microsoft.com/office/drawing/2014/main" id="{BC466439-18A8-9FA7-1094-D63DD66048EB}"/>
              </a:ext>
            </a:extLst>
          </p:cNvPr>
          <p:cNvSpPr txBox="1"/>
          <p:nvPr/>
        </p:nvSpPr>
        <p:spPr>
          <a:xfrm>
            <a:off x="1838323" y="2716237"/>
            <a:ext cx="1524001" cy="248623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/>
              <a:t>$35,000-&lt;$80,000</a:t>
            </a:r>
            <a:endParaRPr lang="en-US" sz="1600" b="1" dirty="0"/>
          </a:p>
        </p:txBody>
      </p:sp>
      <p:sp>
        <p:nvSpPr>
          <p:cNvPr id="18" name="TextBox 1">
            <a:extLst>
              <a:ext uri="{FF2B5EF4-FFF2-40B4-BE49-F238E27FC236}">
                <a16:creationId xmlns:a16="http://schemas.microsoft.com/office/drawing/2014/main" id="{2BE8924D-851A-59E6-4AA3-A6D5361D57A7}"/>
              </a:ext>
            </a:extLst>
          </p:cNvPr>
          <p:cNvSpPr txBox="1"/>
          <p:nvPr/>
        </p:nvSpPr>
        <p:spPr>
          <a:xfrm>
            <a:off x="1838323" y="2888003"/>
            <a:ext cx="1524001" cy="248623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/>
              <a:t>&lt;$35,000</a:t>
            </a:r>
            <a:endParaRPr lang="en-US" sz="1600" b="1" dirty="0"/>
          </a:p>
        </p:txBody>
      </p:sp>
      <p:sp>
        <p:nvSpPr>
          <p:cNvPr id="19" name="TextBox 1">
            <a:extLst>
              <a:ext uri="{FF2B5EF4-FFF2-40B4-BE49-F238E27FC236}">
                <a16:creationId xmlns:a16="http://schemas.microsoft.com/office/drawing/2014/main" id="{94500D65-99B3-1A08-D970-89E7FCCE92B8}"/>
              </a:ext>
            </a:extLst>
          </p:cNvPr>
          <p:cNvSpPr txBox="1"/>
          <p:nvPr/>
        </p:nvSpPr>
        <p:spPr>
          <a:xfrm>
            <a:off x="1838323" y="3639279"/>
            <a:ext cx="1524001" cy="248623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/>
              <a:t>College Graduate</a:t>
            </a:r>
            <a:endParaRPr lang="en-US" sz="1400" b="1" dirty="0"/>
          </a:p>
        </p:txBody>
      </p:sp>
      <p:sp>
        <p:nvSpPr>
          <p:cNvPr id="20" name="TextBox 1">
            <a:extLst>
              <a:ext uri="{FF2B5EF4-FFF2-40B4-BE49-F238E27FC236}">
                <a16:creationId xmlns:a16="http://schemas.microsoft.com/office/drawing/2014/main" id="{1F750603-78E2-1EAC-B577-6EC075AE49F2}"/>
              </a:ext>
            </a:extLst>
          </p:cNvPr>
          <p:cNvSpPr txBox="1"/>
          <p:nvPr/>
        </p:nvSpPr>
        <p:spPr>
          <a:xfrm>
            <a:off x="1828797" y="3845071"/>
            <a:ext cx="1524001" cy="248623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/>
              <a:t>Some</a:t>
            </a:r>
            <a:r>
              <a:rPr lang="en-US" sz="1400" b="1" dirty="0"/>
              <a:t> </a:t>
            </a:r>
            <a:r>
              <a:rPr lang="en-US" sz="1200" b="1" dirty="0"/>
              <a:t>College</a:t>
            </a:r>
            <a:endParaRPr lang="en-US" sz="1400" b="1" dirty="0"/>
          </a:p>
        </p:txBody>
      </p:sp>
      <p:sp>
        <p:nvSpPr>
          <p:cNvPr id="21" name="TextBox 1">
            <a:extLst>
              <a:ext uri="{FF2B5EF4-FFF2-40B4-BE49-F238E27FC236}">
                <a16:creationId xmlns:a16="http://schemas.microsoft.com/office/drawing/2014/main" id="{D4813F55-6DB9-E163-1DE9-6D7DA69C6B07}"/>
              </a:ext>
            </a:extLst>
          </p:cNvPr>
          <p:cNvSpPr txBox="1"/>
          <p:nvPr/>
        </p:nvSpPr>
        <p:spPr>
          <a:xfrm>
            <a:off x="1828797" y="4050677"/>
            <a:ext cx="1524001" cy="248623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/>
              <a:t>≤ High School</a:t>
            </a:r>
            <a:endParaRPr lang="en-US" sz="1600" b="1" dirty="0"/>
          </a:p>
        </p:txBody>
      </p:sp>
      <p:sp>
        <p:nvSpPr>
          <p:cNvPr id="22" name="TextBox 1">
            <a:extLst>
              <a:ext uri="{FF2B5EF4-FFF2-40B4-BE49-F238E27FC236}">
                <a16:creationId xmlns:a16="http://schemas.microsoft.com/office/drawing/2014/main" id="{F87CBA4F-0BB4-7AAC-CABD-92A0F48440F3}"/>
              </a:ext>
            </a:extLst>
          </p:cNvPr>
          <p:cNvSpPr txBox="1"/>
          <p:nvPr/>
        </p:nvSpPr>
        <p:spPr>
          <a:xfrm>
            <a:off x="1838323" y="4609961"/>
            <a:ext cx="1524001" cy="248623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/>
              <a:t>Other</a:t>
            </a:r>
          </a:p>
        </p:txBody>
      </p:sp>
      <p:sp>
        <p:nvSpPr>
          <p:cNvPr id="24" name="TextBox 1">
            <a:extLst>
              <a:ext uri="{FF2B5EF4-FFF2-40B4-BE49-F238E27FC236}">
                <a16:creationId xmlns:a16="http://schemas.microsoft.com/office/drawing/2014/main" id="{6B771FB3-3705-2EB6-DC1A-1C7C6DE45973}"/>
              </a:ext>
            </a:extLst>
          </p:cNvPr>
          <p:cNvSpPr txBox="1"/>
          <p:nvPr/>
        </p:nvSpPr>
        <p:spPr>
          <a:xfrm>
            <a:off x="1828796" y="4830347"/>
            <a:ext cx="1524001" cy="248623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/>
              <a:t>Hispanic</a:t>
            </a:r>
            <a:endParaRPr lang="en-US" sz="1400" b="1" dirty="0"/>
          </a:p>
        </p:txBody>
      </p:sp>
      <p:sp>
        <p:nvSpPr>
          <p:cNvPr id="25" name="TextBox 1">
            <a:extLst>
              <a:ext uri="{FF2B5EF4-FFF2-40B4-BE49-F238E27FC236}">
                <a16:creationId xmlns:a16="http://schemas.microsoft.com/office/drawing/2014/main" id="{6F6E5B9B-0ED7-8172-00A6-BE5BF900EFFF}"/>
              </a:ext>
            </a:extLst>
          </p:cNvPr>
          <p:cNvSpPr txBox="1"/>
          <p:nvPr/>
        </p:nvSpPr>
        <p:spPr>
          <a:xfrm>
            <a:off x="1838323" y="5018949"/>
            <a:ext cx="1524001" cy="248623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/>
              <a:t>Black</a:t>
            </a:r>
          </a:p>
        </p:txBody>
      </p:sp>
      <p:sp>
        <p:nvSpPr>
          <p:cNvPr id="26" name="TextBox 1">
            <a:extLst>
              <a:ext uri="{FF2B5EF4-FFF2-40B4-BE49-F238E27FC236}">
                <a16:creationId xmlns:a16="http://schemas.microsoft.com/office/drawing/2014/main" id="{BCDE4114-4631-83D5-254C-BE0F0375F95B}"/>
              </a:ext>
            </a:extLst>
          </p:cNvPr>
          <p:cNvSpPr txBox="1"/>
          <p:nvPr/>
        </p:nvSpPr>
        <p:spPr>
          <a:xfrm>
            <a:off x="1838323" y="5209325"/>
            <a:ext cx="1524001" cy="248623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/>
              <a:t>White</a:t>
            </a:r>
          </a:p>
        </p:txBody>
      </p:sp>
    </p:spTree>
    <p:extLst>
      <p:ext uri="{BB962C8B-B14F-4D97-AF65-F5344CB8AC3E}">
        <p14:creationId xmlns:p14="http://schemas.microsoft.com/office/powerpoint/2010/main" val="3761695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666</Words>
  <Application>Microsoft Office PowerPoint</Application>
  <PresentationFormat>Widescreen</PresentationFormat>
  <Paragraphs>123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Ngo</dc:creator>
  <cp:lastModifiedBy>Michael Ngo</cp:lastModifiedBy>
  <cp:revision>12</cp:revision>
  <dcterms:created xsi:type="dcterms:W3CDTF">2022-10-19T07:27:53Z</dcterms:created>
  <dcterms:modified xsi:type="dcterms:W3CDTF">2022-10-20T14:20:28Z</dcterms:modified>
</cp:coreProperties>
</file>