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8"/>
  </p:notesMasterIdLst>
  <p:sldIdLst>
    <p:sldId id="257" r:id="rId2"/>
    <p:sldId id="266" r:id="rId3"/>
    <p:sldId id="315" r:id="rId4"/>
    <p:sldId id="272" r:id="rId5"/>
    <p:sldId id="261" r:id="rId6"/>
    <p:sldId id="308" r:id="rId7"/>
    <p:sldId id="336" r:id="rId8"/>
    <p:sldId id="263" r:id="rId9"/>
    <p:sldId id="271" r:id="rId10"/>
    <p:sldId id="338" r:id="rId11"/>
    <p:sldId id="314" r:id="rId12"/>
    <p:sldId id="332" r:id="rId13"/>
    <p:sldId id="333" r:id="rId14"/>
    <p:sldId id="334" r:id="rId15"/>
    <p:sldId id="306" r:id="rId16"/>
    <p:sldId id="33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24"/>
  </p:normalViewPr>
  <p:slideViewPr>
    <p:cSldViewPr snapToGrid="0" snapToObjects="1">
      <p:cViewPr varScale="1">
        <p:scale>
          <a:sx n="113" d="100"/>
          <a:sy n="113" d="100"/>
        </p:scale>
        <p:origin x="52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3894D5-C8ED-4F40-BC0F-A2A467C94D26}"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0A631249-E3B6-472E-AB98-A1171488831F}">
      <dgm:prSet phldrT="[Text]" custT="1"/>
      <dgm:spPr>
        <a:solidFill>
          <a:schemeClr val="accent2"/>
        </a:solidFill>
      </dgm:spPr>
      <dgm:t>
        <a:bodyPr/>
        <a:lstStyle/>
        <a:p>
          <a:endParaRPr lang="en-US" sz="1800" dirty="0"/>
        </a:p>
      </dgm:t>
    </dgm:pt>
    <dgm:pt modelId="{8E1C2C55-4856-4469-B9F7-95DAF897BAC9}" type="parTrans" cxnId="{E1408267-6D40-40F6-8998-DE5333720D18}">
      <dgm:prSet/>
      <dgm:spPr/>
      <dgm:t>
        <a:bodyPr/>
        <a:lstStyle/>
        <a:p>
          <a:endParaRPr lang="en-US"/>
        </a:p>
      </dgm:t>
    </dgm:pt>
    <dgm:pt modelId="{3758553C-91DC-41C6-8F69-078FA238DBF2}" type="sibTrans" cxnId="{E1408267-6D40-40F6-8998-DE5333720D18}">
      <dgm:prSet phldrT="1"/>
      <dgm:spPr/>
      <dgm:t>
        <a:bodyPr/>
        <a:lstStyle/>
        <a:p>
          <a:r>
            <a:rPr lang="en-US" dirty="0"/>
            <a:t>1</a:t>
          </a:r>
        </a:p>
      </dgm:t>
    </dgm:pt>
    <dgm:pt modelId="{466FDB29-A24D-4278-BF7D-0BC1508F3A45}">
      <dgm:prSet phldrT="[Text]" custT="1"/>
      <dgm:spPr>
        <a:solidFill>
          <a:schemeClr val="accent2"/>
        </a:solidFill>
      </dgm:spPr>
      <dgm:t>
        <a:bodyPr/>
        <a:lstStyle/>
        <a:p>
          <a:r>
            <a:rPr lang="en-US" sz="2000" b="1" dirty="0"/>
            <a:t>US guided hydrodissection with Normal saline</a:t>
          </a:r>
        </a:p>
      </dgm:t>
    </dgm:pt>
    <dgm:pt modelId="{7E81B648-9073-428A-B7E1-4296FA9E8BEB}" type="parTrans" cxnId="{87551DA5-6D06-4CB7-B0FE-EBC841871C9C}">
      <dgm:prSet/>
      <dgm:spPr/>
      <dgm:t>
        <a:bodyPr/>
        <a:lstStyle/>
        <a:p>
          <a:endParaRPr lang="en-US"/>
        </a:p>
      </dgm:t>
    </dgm:pt>
    <dgm:pt modelId="{31C1B38E-CD2E-4724-9B16-A4C329F338D1}" type="sibTrans" cxnId="{87551DA5-6D06-4CB7-B0FE-EBC841871C9C}">
      <dgm:prSet/>
      <dgm:spPr/>
      <dgm:t>
        <a:bodyPr/>
        <a:lstStyle/>
        <a:p>
          <a:endParaRPr lang="en-US"/>
        </a:p>
      </dgm:t>
    </dgm:pt>
    <dgm:pt modelId="{42BCD506-7770-475E-87DB-EE41E1D9C837}">
      <dgm:prSet phldrT="[Text]" custT="1"/>
      <dgm:spPr>
        <a:solidFill>
          <a:schemeClr val="accent2">
            <a:alpha val="90000"/>
          </a:schemeClr>
        </a:solidFill>
      </dgm:spPr>
      <dgm:t>
        <a:bodyPr/>
        <a:lstStyle/>
        <a:p>
          <a:endParaRPr lang="en-US" sz="1800" dirty="0"/>
        </a:p>
      </dgm:t>
    </dgm:pt>
    <dgm:pt modelId="{598E4410-567B-4C1C-BF2B-D7AF2DA61FF7}" type="parTrans" cxnId="{29FA1420-A15C-49F9-A52C-ACD368A761C3}">
      <dgm:prSet/>
      <dgm:spPr/>
      <dgm:t>
        <a:bodyPr/>
        <a:lstStyle/>
        <a:p>
          <a:endParaRPr lang="en-US"/>
        </a:p>
      </dgm:t>
    </dgm:pt>
    <dgm:pt modelId="{887C34AF-F078-41F3-89B3-3C92DC18A530}" type="sibTrans" cxnId="{29FA1420-A15C-49F9-A52C-ACD368A761C3}">
      <dgm:prSet phldrT="2"/>
      <dgm:spPr/>
      <dgm:t>
        <a:bodyPr/>
        <a:lstStyle/>
        <a:p>
          <a:r>
            <a:rPr lang="en-US" dirty="0"/>
            <a:t>2</a:t>
          </a:r>
        </a:p>
      </dgm:t>
    </dgm:pt>
    <dgm:pt modelId="{44CF1A4C-DD35-44CF-B998-8D4AB257B156}">
      <dgm:prSet phldrT="[Text]" custT="1"/>
      <dgm:spPr/>
      <dgm:t>
        <a:bodyPr/>
        <a:lstStyle/>
        <a:p>
          <a:r>
            <a:rPr lang="en-US" sz="2000" b="1" dirty="0"/>
            <a:t>US guided corticosteroid inj. (No Hydrodissection) </a:t>
          </a:r>
        </a:p>
      </dgm:t>
    </dgm:pt>
    <dgm:pt modelId="{048A1E77-EC9D-44F2-B100-7522623F92A2}" type="parTrans" cxnId="{A844A9C4-B102-48B9-8B20-DA067AB6FCCB}">
      <dgm:prSet/>
      <dgm:spPr/>
      <dgm:t>
        <a:bodyPr/>
        <a:lstStyle/>
        <a:p>
          <a:endParaRPr lang="en-US"/>
        </a:p>
      </dgm:t>
    </dgm:pt>
    <dgm:pt modelId="{42541301-20F0-4193-B219-8A0E41A457E0}" type="sibTrans" cxnId="{A844A9C4-B102-48B9-8B20-DA067AB6FCCB}">
      <dgm:prSet/>
      <dgm:spPr/>
      <dgm:t>
        <a:bodyPr/>
        <a:lstStyle/>
        <a:p>
          <a:endParaRPr lang="en-US"/>
        </a:p>
      </dgm:t>
    </dgm:pt>
    <dgm:pt modelId="{D40798F5-850C-494C-B922-0C33A075FD90}">
      <dgm:prSet phldrT="[Text]" custT="1"/>
      <dgm:spPr/>
      <dgm:t>
        <a:bodyPr/>
        <a:lstStyle/>
        <a:p>
          <a:r>
            <a:rPr lang="en-US" sz="2000" dirty="0"/>
            <a:t>Injectate: 2ml (1ml of 40% triamcinolone +1ml of 1% lignocaine)</a:t>
          </a:r>
        </a:p>
      </dgm:t>
    </dgm:pt>
    <dgm:pt modelId="{B0EA8349-2393-4E6D-9885-F603B738E4B2}" type="parTrans" cxnId="{6CFFB3D8-B86B-41EA-BB82-5C3E7B7C76B5}">
      <dgm:prSet/>
      <dgm:spPr/>
      <dgm:t>
        <a:bodyPr/>
        <a:lstStyle/>
        <a:p>
          <a:endParaRPr lang="en-US"/>
        </a:p>
      </dgm:t>
    </dgm:pt>
    <dgm:pt modelId="{99EA73D6-5B9C-4D99-86C8-0A40EC47A411}" type="sibTrans" cxnId="{6CFFB3D8-B86B-41EA-BB82-5C3E7B7C76B5}">
      <dgm:prSet/>
      <dgm:spPr/>
      <dgm:t>
        <a:bodyPr/>
        <a:lstStyle/>
        <a:p>
          <a:endParaRPr lang="en-US"/>
        </a:p>
      </dgm:t>
    </dgm:pt>
    <dgm:pt modelId="{5502AAAC-7863-4879-AA71-DAD8ABC58FAB}">
      <dgm:prSet phldrT="[Text]" custT="1"/>
      <dgm:spPr>
        <a:solidFill>
          <a:schemeClr val="accent2">
            <a:alpha val="90000"/>
          </a:schemeClr>
        </a:solidFill>
      </dgm:spPr>
      <dgm:t>
        <a:bodyPr/>
        <a:lstStyle/>
        <a:p>
          <a:endParaRPr lang="en-US" sz="1600" dirty="0"/>
        </a:p>
      </dgm:t>
    </dgm:pt>
    <dgm:pt modelId="{119B4E4C-CC85-4B56-BBF4-DFF4434A1D29}" type="parTrans" cxnId="{2AAC6A44-CB67-4AB3-B788-DC65A85814FF}">
      <dgm:prSet/>
      <dgm:spPr/>
      <dgm:t>
        <a:bodyPr/>
        <a:lstStyle/>
        <a:p>
          <a:endParaRPr lang="en-US"/>
        </a:p>
      </dgm:t>
    </dgm:pt>
    <dgm:pt modelId="{00ECD29A-D591-4135-98C1-B52893A90683}" type="sibTrans" cxnId="{2AAC6A44-CB67-4AB3-B788-DC65A85814FF}">
      <dgm:prSet phldrT="3"/>
      <dgm:spPr/>
      <dgm:t>
        <a:bodyPr/>
        <a:lstStyle/>
        <a:p>
          <a:r>
            <a:rPr lang="en-US"/>
            <a:t>3</a:t>
          </a:r>
        </a:p>
      </dgm:t>
    </dgm:pt>
    <dgm:pt modelId="{6154AB76-5A8D-4CDD-832A-662D848AEBC2}">
      <dgm:prSet phldrT="[Text]" custT="1"/>
      <dgm:spPr/>
      <dgm:t>
        <a:bodyPr/>
        <a:lstStyle/>
        <a:p>
          <a:r>
            <a:rPr lang="en-US" sz="2000" b="1" dirty="0"/>
            <a:t>US guided hydrodissection with NS + steroid</a:t>
          </a:r>
        </a:p>
      </dgm:t>
    </dgm:pt>
    <dgm:pt modelId="{D616A1D2-DC2D-4162-92EB-DE02F49B5086}" type="parTrans" cxnId="{9AA422D6-4F49-49E2-A441-BD6D940692B2}">
      <dgm:prSet/>
      <dgm:spPr/>
      <dgm:t>
        <a:bodyPr/>
        <a:lstStyle/>
        <a:p>
          <a:endParaRPr lang="en-US"/>
        </a:p>
      </dgm:t>
    </dgm:pt>
    <dgm:pt modelId="{103A2966-21C7-4FB6-809E-53C3E0265357}" type="sibTrans" cxnId="{9AA422D6-4F49-49E2-A441-BD6D940692B2}">
      <dgm:prSet/>
      <dgm:spPr/>
      <dgm:t>
        <a:bodyPr/>
        <a:lstStyle/>
        <a:p>
          <a:endParaRPr lang="en-US"/>
        </a:p>
      </dgm:t>
    </dgm:pt>
    <dgm:pt modelId="{479A4D85-CBAE-422F-9B8C-E5C308C91E4A}">
      <dgm:prSet phldrT="[Text]" custT="1"/>
      <dgm:spPr/>
      <dgm:t>
        <a:bodyPr/>
        <a:lstStyle/>
        <a:p>
          <a:r>
            <a:rPr lang="en-US" sz="2000" dirty="0"/>
            <a:t>Injectate:  7-10ml (1ml of 40% triamcinolone +1ml of 1% lignocaine +NS)</a:t>
          </a:r>
        </a:p>
      </dgm:t>
    </dgm:pt>
    <dgm:pt modelId="{234ACB22-5CA6-4777-B853-1BC6CC479158}" type="parTrans" cxnId="{8C33CE65-A3C4-4E62-A908-292A5E8065E9}">
      <dgm:prSet/>
      <dgm:spPr/>
      <dgm:t>
        <a:bodyPr/>
        <a:lstStyle/>
        <a:p>
          <a:endParaRPr lang="en-US"/>
        </a:p>
      </dgm:t>
    </dgm:pt>
    <dgm:pt modelId="{7ABAD423-3FBD-4558-82E0-C88750A3D484}" type="sibTrans" cxnId="{8C33CE65-A3C4-4E62-A908-292A5E8065E9}">
      <dgm:prSet/>
      <dgm:spPr/>
      <dgm:t>
        <a:bodyPr/>
        <a:lstStyle/>
        <a:p>
          <a:endParaRPr lang="en-US"/>
        </a:p>
      </dgm:t>
    </dgm:pt>
    <dgm:pt modelId="{57A35730-068A-48CD-8586-119DB5355BC5}">
      <dgm:prSet phldrT="[Text]" custT="1"/>
      <dgm:spPr>
        <a:solidFill>
          <a:schemeClr val="accent2"/>
        </a:solidFill>
      </dgm:spPr>
      <dgm:t>
        <a:bodyPr/>
        <a:lstStyle/>
        <a:p>
          <a:r>
            <a:rPr lang="en-US" sz="2000" dirty="0"/>
            <a:t>Injectate= 7-10ml NS</a:t>
          </a:r>
        </a:p>
      </dgm:t>
    </dgm:pt>
    <dgm:pt modelId="{14288C2C-0F72-4B47-AE22-A48A80F6A757}" type="parTrans" cxnId="{7BFB8EFF-A794-4D22-92EB-84F0E87CCF3F}">
      <dgm:prSet/>
      <dgm:spPr/>
      <dgm:t>
        <a:bodyPr/>
        <a:lstStyle/>
        <a:p>
          <a:endParaRPr lang="en-US"/>
        </a:p>
      </dgm:t>
    </dgm:pt>
    <dgm:pt modelId="{754DF875-9F03-4BA7-AC76-283C32314CA9}" type="sibTrans" cxnId="{7BFB8EFF-A794-4D22-92EB-84F0E87CCF3F}">
      <dgm:prSet/>
      <dgm:spPr/>
      <dgm:t>
        <a:bodyPr/>
        <a:lstStyle/>
        <a:p>
          <a:endParaRPr lang="en-US"/>
        </a:p>
      </dgm:t>
    </dgm:pt>
    <dgm:pt modelId="{3F034618-2FA3-46FA-906B-7DCEF83A93CB}">
      <dgm:prSet phldrT="[Text]" custT="1"/>
      <dgm:spPr>
        <a:solidFill>
          <a:schemeClr val="accent2"/>
        </a:solidFill>
      </dgm:spPr>
      <dgm:t>
        <a:bodyPr/>
        <a:lstStyle/>
        <a:p>
          <a:endParaRPr lang="en-US" sz="2000" dirty="0"/>
        </a:p>
      </dgm:t>
    </dgm:pt>
    <dgm:pt modelId="{F1F54334-B577-445F-92B2-74ADC1AFD704}" type="parTrans" cxnId="{6FA1EECA-6163-438A-BDA3-2BA68F279BC6}">
      <dgm:prSet/>
      <dgm:spPr/>
      <dgm:t>
        <a:bodyPr/>
        <a:lstStyle/>
        <a:p>
          <a:endParaRPr lang="en-US"/>
        </a:p>
      </dgm:t>
    </dgm:pt>
    <dgm:pt modelId="{A2B0EBB9-29A8-4A68-BB33-CCDC650443F8}" type="sibTrans" cxnId="{6FA1EECA-6163-438A-BDA3-2BA68F279BC6}">
      <dgm:prSet/>
      <dgm:spPr/>
      <dgm:t>
        <a:bodyPr/>
        <a:lstStyle/>
        <a:p>
          <a:endParaRPr lang="en-US"/>
        </a:p>
      </dgm:t>
    </dgm:pt>
    <dgm:pt modelId="{AE054D34-ABD2-4C8F-B422-BAE452FF6B34}">
      <dgm:prSet phldrT="[Text]"/>
      <dgm:spPr/>
      <dgm:t>
        <a:bodyPr/>
        <a:lstStyle/>
        <a:p>
          <a:endParaRPr lang="en-US" sz="1400" dirty="0"/>
        </a:p>
      </dgm:t>
    </dgm:pt>
    <dgm:pt modelId="{4B78FBCB-46BC-4BA1-A7FA-633C23542709}" type="parTrans" cxnId="{FB48CB9A-49B2-44B0-8F5C-5E96EE2C1F68}">
      <dgm:prSet/>
      <dgm:spPr/>
      <dgm:t>
        <a:bodyPr/>
        <a:lstStyle/>
        <a:p>
          <a:endParaRPr lang="en-GB"/>
        </a:p>
      </dgm:t>
    </dgm:pt>
    <dgm:pt modelId="{2D4E4B96-37FE-4A1B-B5CF-F3D3F828E120}" type="sibTrans" cxnId="{FB48CB9A-49B2-44B0-8F5C-5E96EE2C1F68}">
      <dgm:prSet/>
      <dgm:spPr/>
      <dgm:t>
        <a:bodyPr/>
        <a:lstStyle/>
        <a:p>
          <a:endParaRPr lang="en-GB"/>
        </a:p>
      </dgm:t>
    </dgm:pt>
    <dgm:pt modelId="{3DA2DAA4-7C1B-44FA-AB01-3002CD2D5966}">
      <dgm:prSet phldrT="[Text]" custT="1"/>
      <dgm:spPr/>
      <dgm:t>
        <a:bodyPr/>
        <a:lstStyle/>
        <a:p>
          <a:endParaRPr lang="en-US" sz="2000" dirty="0"/>
        </a:p>
      </dgm:t>
    </dgm:pt>
    <dgm:pt modelId="{E233D978-3BA6-4DED-B8C1-5365E3786520}" type="parTrans" cxnId="{6BFF2590-CB6C-4C97-9441-EE24A5BF7164}">
      <dgm:prSet/>
      <dgm:spPr/>
      <dgm:t>
        <a:bodyPr/>
        <a:lstStyle/>
        <a:p>
          <a:endParaRPr lang="en-GB"/>
        </a:p>
      </dgm:t>
    </dgm:pt>
    <dgm:pt modelId="{74810556-430E-4E6A-8F0D-1E7D44C20021}" type="sibTrans" cxnId="{6BFF2590-CB6C-4C97-9441-EE24A5BF7164}">
      <dgm:prSet/>
      <dgm:spPr/>
      <dgm:t>
        <a:bodyPr/>
        <a:lstStyle/>
        <a:p>
          <a:endParaRPr lang="en-GB"/>
        </a:p>
      </dgm:t>
    </dgm:pt>
    <dgm:pt modelId="{6402E743-6F29-854C-9316-866F4BC10A6E}">
      <dgm:prSet phldrT="[Text]" custT="1"/>
      <dgm:spPr/>
      <dgm:t>
        <a:bodyPr/>
        <a:lstStyle/>
        <a:p>
          <a:endParaRPr lang="en-US" sz="2000" b="1" dirty="0"/>
        </a:p>
      </dgm:t>
    </dgm:pt>
    <dgm:pt modelId="{CE9EBA11-EC77-9C42-B80B-45A982D797CC}" type="parTrans" cxnId="{7EBFE191-4023-4949-8D32-9DDB3E4FBEA3}">
      <dgm:prSet/>
      <dgm:spPr/>
      <dgm:t>
        <a:bodyPr/>
        <a:lstStyle/>
        <a:p>
          <a:endParaRPr lang="en-GB"/>
        </a:p>
      </dgm:t>
    </dgm:pt>
    <dgm:pt modelId="{03AD0371-F715-D141-A7C5-4D64B9E6FDA7}" type="sibTrans" cxnId="{7EBFE191-4023-4949-8D32-9DDB3E4FBEA3}">
      <dgm:prSet/>
      <dgm:spPr/>
      <dgm:t>
        <a:bodyPr/>
        <a:lstStyle/>
        <a:p>
          <a:endParaRPr lang="en-GB"/>
        </a:p>
      </dgm:t>
    </dgm:pt>
    <dgm:pt modelId="{AA35FD94-9EDF-6148-8FE7-4E09253E70D5}" type="pres">
      <dgm:prSet presAssocID="{D33894D5-C8ED-4F40-BC0F-A2A467C94D26}" presName="Name0" presStyleCnt="0">
        <dgm:presLayoutVars>
          <dgm:animLvl val="lvl"/>
          <dgm:resizeHandles val="exact"/>
        </dgm:presLayoutVars>
      </dgm:prSet>
      <dgm:spPr/>
    </dgm:pt>
    <dgm:pt modelId="{A914D065-1B41-EC4C-A991-26894E8BEF64}" type="pres">
      <dgm:prSet presAssocID="{0A631249-E3B6-472E-AB98-A1171488831F}" presName="compositeNode" presStyleCnt="0">
        <dgm:presLayoutVars>
          <dgm:bulletEnabled val="1"/>
        </dgm:presLayoutVars>
      </dgm:prSet>
      <dgm:spPr/>
    </dgm:pt>
    <dgm:pt modelId="{D8BCB434-0376-F34E-BDFE-D889E8D5EE25}" type="pres">
      <dgm:prSet presAssocID="{0A631249-E3B6-472E-AB98-A1171488831F}" presName="bgRect" presStyleLbl="bgAccFollowNode1" presStyleIdx="0" presStyleCnt="3"/>
      <dgm:spPr/>
    </dgm:pt>
    <dgm:pt modelId="{B99E3498-99D8-7F4E-9558-712824E52FE5}" type="pres">
      <dgm:prSet presAssocID="{3758553C-91DC-41C6-8F69-078FA238DBF2}" presName="sibTransNodeCircle" presStyleLbl="alignNode1" presStyleIdx="0" presStyleCnt="6" custLinFactNeighborX="-7588" custLinFactNeighborY="-23588">
        <dgm:presLayoutVars>
          <dgm:chMax val="0"/>
          <dgm:bulletEnabled/>
        </dgm:presLayoutVars>
      </dgm:prSet>
      <dgm:spPr/>
    </dgm:pt>
    <dgm:pt modelId="{A886FC24-84FB-B343-8F70-8D123CBC2299}" type="pres">
      <dgm:prSet presAssocID="{0A631249-E3B6-472E-AB98-A1171488831F}" presName="bottomLine" presStyleLbl="alignNode1" presStyleIdx="1" presStyleCnt="6">
        <dgm:presLayoutVars/>
      </dgm:prSet>
      <dgm:spPr/>
    </dgm:pt>
    <dgm:pt modelId="{1FEC0FD6-6B34-6C48-9EEE-F88938B63517}" type="pres">
      <dgm:prSet presAssocID="{0A631249-E3B6-472E-AB98-A1171488831F}" presName="nodeText" presStyleLbl="bgAccFollowNode1" presStyleIdx="0" presStyleCnt="3">
        <dgm:presLayoutVars>
          <dgm:bulletEnabled val="1"/>
        </dgm:presLayoutVars>
      </dgm:prSet>
      <dgm:spPr/>
    </dgm:pt>
    <dgm:pt modelId="{BB35FF8F-74C8-674A-99E9-0C1937AE678F}" type="pres">
      <dgm:prSet presAssocID="{3758553C-91DC-41C6-8F69-078FA238DBF2}" presName="sibTrans" presStyleCnt="0"/>
      <dgm:spPr/>
    </dgm:pt>
    <dgm:pt modelId="{E8E0467C-8A3A-9F43-BE13-C533E8A7CDFE}" type="pres">
      <dgm:prSet presAssocID="{42BCD506-7770-475E-87DB-EE41E1D9C837}" presName="compositeNode" presStyleCnt="0">
        <dgm:presLayoutVars>
          <dgm:bulletEnabled val="1"/>
        </dgm:presLayoutVars>
      </dgm:prSet>
      <dgm:spPr/>
    </dgm:pt>
    <dgm:pt modelId="{18071B9E-2A55-DC42-9080-39DC359E21DB}" type="pres">
      <dgm:prSet presAssocID="{42BCD506-7770-475E-87DB-EE41E1D9C837}" presName="bgRect" presStyleLbl="bgAccFollowNode1" presStyleIdx="1" presStyleCnt="3"/>
      <dgm:spPr/>
    </dgm:pt>
    <dgm:pt modelId="{D977EA0F-B34F-2F44-A5A2-6C7A7C01F493}" type="pres">
      <dgm:prSet presAssocID="{887C34AF-F078-41F3-89B3-3C92DC18A530}" presName="sibTransNodeCircle" presStyleLbl="alignNode1" presStyleIdx="2" presStyleCnt="6" custLinFactNeighborX="-1025" custLinFactNeighborY="-23588">
        <dgm:presLayoutVars>
          <dgm:chMax val="0"/>
          <dgm:bulletEnabled/>
        </dgm:presLayoutVars>
      </dgm:prSet>
      <dgm:spPr/>
    </dgm:pt>
    <dgm:pt modelId="{0A769DFB-92A0-134A-A6B7-AD72E787E420}" type="pres">
      <dgm:prSet presAssocID="{42BCD506-7770-475E-87DB-EE41E1D9C837}" presName="bottomLine" presStyleLbl="alignNode1" presStyleIdx="3" presStyleCnt="6">
        <dgm:presLayoutVars/>
      </dgm:prSet>
      <dgm:spPr/>
    </dgm:pt>
    <dgm:pt modelId="{913C2E14-EDBD-444D-BC56-A346B8CC3B54}" type="pres">
      <dgm:prSet presAssocID="{42BCD506-7770-475E-87DB-EE41E1D9C837}" presName="nodeText" presStyleLbl="bgAccFollowNode1" presStyleIdx="1" presStyleCnt="3">
        <dgm:presLayoutVars>
          <dgm:bulletEnabled val="1"/>
        </dgm:presLayoutVars>
      </dgm:prSet>
      <dgm:spPr/>
    </dgm:pt>
    <dgm:pt modelId="{FE7EB8F7-F75F-BF4D-81D2-55FF9323AD97}" type="pres">
      <dgm:prSet presAssocID="{887C34AF-F078-41F3-89B3-3C92DC18A530}" presName="sibTrans" presStyleCnt="0"/>
      <dgm:spPr/>
    </dgm:pt>
    <dgm:pt modelId="{44010151-2BDE-A141-8C66-C282A6137C48}" type="pres">
      <dgm:prSet presAssocID="{5502AAAC-7863-4879-AA71-DAD8ABC58FAB}" presName="compositeNode" presStyleCnt="0">
        <dgm:presLayoutVars>
          <dgm:bulletEnabled val="1"/>
        </dgm:presLayoutVars>
      </dgm:prSet>
      <dgm:spPr/>
    </dgm:pt>
    <dgm:pt modelId="{A8801CE2-556D-9949-906A-8B48EE430764}" type="pres">
      <dgm:prSet presAssocID="{5502AAAC-7863-4879-AA71-DAD8ABC58FAB}" presName="bgRect" presStyleLbl="bgAccFollowNode1" presStyleIdx="2" presStyleCnt="3"/>
      <dgm:spPr/>
    </dgm:pt>
    <dgm:pt modelId="{A9F739B9-4652-0E4B-AC7A-7477B2246936}" type="pres">
      <dgm:prSet presAssocID="{00ECD29A-D591-4135-98C1-B52893A90683}" presName="sibTransNodeCircle" presStyleLbl="alignNode1" presStyleIdx="4" presStyleCnt="6" custLinFactNeighborX="-3253" custLinFactNeighborY="-24401">
        <dgm:presLayoutVars>
          <dgm:chMax val="0"/>
          <dgm:bulletEnabled/>
        </dgm:presLayoutVars>
      </dgm:prSet>
      <dgm:spPr/>
    </dgm:pt>
    <dgm:pt modelId="{CD01C3D6-786F-A34C-BA15-4CF554AC25CB}" type="pres">
      <dgm:prSet presAssocID="{5502AAAC-7863-4879-AA71-DAD8ABC58FAB}" presName="bottomLine" presStyleLbl="alignNode1" presStyleIdx="5" presStyleCnt="6">
        <dgm:presLayoutVars/>
      </dgm:prSet>
      <dgm:spPr/>
    </dgm:pt>
    <dgm:pt modelId="{E5F94C68-BBEE-244A-ABB8-8BCBBAC7074A}" type="pres">
      <dgm:prSet presAssocID="{5502AAAC-7863-4879-AA71-DAD8ABC58FAB}" presName="nodeText" presStyleLbl="bgAccFollowNode1" presStyleIdx="2" presStyleCnt="3">
        <dgm:presLayoutVars>
          <dgm:bulletEnabled val="1"/>
        </dgm:presLayoutVars>
      </dgm:prSet>
      <dgm:spPr/>
    </dgm:pt>
  </dgm:ptLst>
  <dgm:cxnLst>
    <dgm:cxn modelId="{69EC790E-D9C1-0246-9A10-EFF34096175D}" type="presOf" srcId="{0A631249-E3B6-472E-AB98-A1171488831F}" destId="{1FEC0FD6-6B34-6C48-9EEE-F88938B63517}" srcOrd="1" destOrd="0" presId="urn:microsoft.com/office/officeart/2016/7/layout/BasicLinearProcessNumbered"/>
    <dgm:cxn modelId="{E8270517-6ED6-C141-9847-4D05EE55C92D}" type="presOf" srcId="{42BCD506-7770-475E-87DB-EE41E1D9C837}" destId="{913C2E14-EDBD-444D-BC56-A346B8CC3B54}" srcOrd="1" destOrd="0" presId="urn:microsoft.com/office/officeart/2016/7/layout/BasicLinearProcessNumbered"/>
    <dgm:cxn modelId="{29FA1420-A15C-49F9-A52C-ACD368A761C3}" srcId="{D33894D5-C8ED-4F40-BC0F-A2A467C94D26}" destId="{42BCD506-7770-475E-87DB-EE41E1D9C837}" srcOrd="1" destOrd="0" parTransId="{598E4410-567B-4C1C-BF2B-D7AF2DA61FF7}" sibTransId="{887C34AF-F078-41F3-89B3-3C92DC18A530}"/>
    <dgm:cxn modelId="{B6287627-DBA4-7A4C-A312-8CC0C58F5AA6}" type="presOf" srcId="{AE054D34-ABD2-4C8F-B422-BAE452FF6B34}" destId="{E5F94C68-BBEE-244A-ABB8-8BCBBAC7074A}" srcOrd="0" destOrd="4" presId="urn:microsoft.com/office/officeart/2016/7/layout/BasicLinearProcessNumbered"/>
    <dgm:cxn modelId="{3AEFE93E-5CAE-A843-8805-49B32A52F296}" type="presOf" srcId="{3F034618-2FA3-46FA-906B-7DCEF83A93CB}" destId="{1FEC0FD6-6B34-6C48-9EEE-F88938B63517}" srcOrd="0" destOrd="2" presId="urn:microsoft.com/office/officeart/2016/7/layout/BasicLinearProcessNumbered"/>
    <dgm:cxn modelId="{2AAC6A44-CB67-4AB3-B788-DC65A85814FF}" srcId="{D33894D5-C8ED-4F40-BC0F-A2A467C94D26}" destId="{5502AAAC-7863-4879-AA71-DAD8ABC58FAB}" srcOrd="2" destOrd="0" parTransId="{119B4E4C-CC85-4B56-BBF4-DFF4434A1D29}" sibTransId="{00ECD29A-D591-4135-98C1-B52893A90683}"/>
    <dgm:cxn modelId="{3879D156-69E0-F24D-ADC4-8ECEC9CB3937}" type="presOf" srcId="{D40798F5-850C-494C-B922-0C33A075FD90}" destId="{913C2E14-EDBD-444D-BC56-A346B8CC3B54}" srcOrd="0" destOrd="3" presId="urn:microsoft.com/office/officeart/2016/7/layout/BasicLinearProcessNumbered"/>
    <dgm:cxn modelId="{8C33CE65-A3C4-4E62-A908-292A5E8065E9}" srcId="{5502AAAC-7863-4879-AA71-DAD8ABC58FAB}" destId="{479A4D85-CBAE-422F-9B8C-E5C308C91E4A}" srcOrd="2" destOrd="0" parTransId="{234ACB22-5CA6-4777-B853-1BC6CC479158}" sibTransId="{7ABAD423-3FBD-4558-82E0-C88750A3D484}"/>
    <dgm:cxn modelId="{E1408267-6D40-40F6-8998-DE5333720D18}" srcId="{D33894D5-C8ED-4F40-BC0F-A2A467C94D26}" destId="{0A631249-E3B6-472E-AB98-A1171488831F}" srcOrd="0" destOrd="0" parTransId="{8E1C2C55-4856-4469-B9F7-95DAF897BAC9}" sibTransId="{3758553C-91DC-41C6-8F69-078FA238DBF2}"/>
    <dgm:cxn modelId="{256BB56E-EE81-3D47-B238-1492AC983327}" type="presOf" srcId="{42BCD506-7770-475E-87DB-EE41E1D9C837}" destId="{18071B9E-2A55-DC42-9080-39DC359E21DB}" srcOrd="0" destOrd="0" presId="urn:microsoft.com/office/officeart/2016/7/layout/BasicLinearProcessNumbered"/>
    <dgm:cxn modelId="{775CEC7F-ABF9-054E-95DF-3BE4D4C60661}" type="presOf" srcId="{887C34AF-F078-41F3-89B3-3C92DC18A530}" destId="{D977EA0F-B34F-2F44-A5A2-6C7A7C01F493}" srcOrd="0" destOrd="0" presId="urn:microsoft.com/office/officeart/2016/7/layout/BasicLinearProcessNumbered"/>
    <dgm:cxn modelId="{008F1A80-B4EE-684B-AE73-B418915B04D1}" type="presOf" srcId="{6402E743-6F29-854C-9316-866F4BC10A6E}" destId="{913C2E14-EDBD-444D-BC56-A346B8CC3B54}" srcOrd="0" destOrd="2" presId="urn:microsoft.com/office/officeart/2016/7/layout/BasicLinearProcessNumbered"/>
    <dgm:cxn modelId="{092B8385-557C-7E49-AC16-CD1CA60D844D}" type="presOf" srcId="{5502AAAC-7863-4879-AA71-DAD8ABC58FAB}" destId="{E5F94C68-BBEE-244A-ABB8-8BCBBAC7074A}" srcOrd="1" destOrd="0" presId="urn:microsoft.com/office/officeart/2016/7/layout/BasicLinearProcessNumbered"/>
    <dgm:cxn modelId="{41525088-1188-464F-A7CC-144655B602B7}" type="presOf" srcId="{3DA2DAA4-7C1B-44FA-AB01-3002CD2D5966}" destId="{E5F94C68-BBEE-244A-ABB8-8BCBBAC7074A}" srcOrd="0" destOrd="2" presId="urn:microsoft.com/office/officeart/2016/7/layout/BasicLinearProcessNumbered"/>
    <dgm:cxn modelId="{6BFF2590-CB6C-4C97-9441-EE24A5BF7164}" srcId="{5502AAAC-7863-4879-AA71-DAD8ABC58FAB}" destId="{3DA2DAA4-7C1B-44FA-AB01-3002CD2D5966}" srcOrd="1" destOrd="0" parTransId="{E233D978-3BA6-4DED-B8C1-5365E3786520}" sibTransId="{74810556-430E-4E6A-8F0D-1E7D44C20021}"/>
    <dgm:cxn modelId="{7EBFE191-4023-4949-8D32-9DDB3E4FBEA3}" srcId="{42BCD506-7770-475E-87DB-EE41E1D9C837}" destId="{6402E743-6F29-854C-9316-866F4BC10A6E}" srcOrd="1" destOrd="0" parTransId="{CE9EBA11-EC77-9C42-B80B-45A982D797CC}" sibTransId="{03AD0371-F715-D141-A7C5-4D64B9E6FDA7}"/>
    <dgm:cxn modelId="{FB48CB9A-49B2-44B0-8F5C-5E96EE2C1F68}" srcId="{5502AAAC-7863-4879-AA71-DAD8ABC58FAB}" destId="{AE054D34-ABD2-4C8F-B422-BAE452FF6B34}" srcOrd="3" destOrd="0" parTransId="{4B78FBCB-46BC-4BA1-A7FA-633C23542709}" sibTransId="{2D4E4B96-37FE-4A1B-B5CF-F3D3F828E120}"/>
    <dgm:cxn modelId="{87551DA5-6D06-4CB7-B0FE-EBC841871C9C}" srcId="{0A631249-E3B6-472E-AB98-A1171488831F}" destId="{466FDB29-A24D-4278-BF7D-0BC1508F3A45}" srcOrd="0" destOrd="0" parTransId="{7E81B648-9073-428A-B7E1-4296FA9E8BEB}" sibTransId="{31C1B38E-CD2E-4724-9B16-A4C329F338D1}"/>
    <dgm:cxn modelId="{75F099B2-BA62-6C4C-8ABA-1A37A2AB5A6E}" type="presOf" srcId="{00ECD29A-D591-4135-98C1-B52893A90683}" destId="{A9F739B9-4652-0E4B-AC7A-7477B2246936}" srcOrd="0" destOrd="0" presId="urn:microsoft.com/office/officeart/2016/7/layout/BasicLinearProcessNumbered"/>
    <dgm:cxn modelId="{6EC9B7B7-6E1B-434E-9B5C-8BDFD7BC55D7}" type="presOf" srcId="{57A35730-068A-48CD-8586-119DB5355BC5}" destId="{1FEC0FD6-6B34-6C48-9EEE-F88938B63517}" srcOrd="0" destOrd="3" presId="urn:microsoft.com/office/officeart/2016/7/layout/BasicLinearProcessNumbered"/>
    <dgm:cxn modelId="{53EDF2B8-A28F-B242-87CE-B7715D4F0970}" type="presOf" srcId="{44CF1A4C-DD35-44CF-B998-8D4AB257B156}" destId="{913C2E14-EDBD-444D-BC56-A346B8CC3B54}" srcOrd="0" destOrd="1" presId="urn:microsoft.com/office/officeart/2016/7/layout/BasicLinearProcessNumbered"/>
    <dgm:cxn modelId="{3FA2D2BC-1576-7940-A5EB-77B7F84D7E97}" type="presOf" srcId="{6154AB76-5A8D-4CDD-832A-662D848AEBC2}" destId="{E5F94C68-BBEE-244A-ABB8-8BCBBAC7074A}" srcOrd="0" destOrd="1" presId="urn:microsoft.com/office/officeart/2016/7/layout/BasicLinearProcessNumbered"/>
    <dgm:cxn modelId="{1C1405BE-0370-944E-8F4B-7721261CED57}" type="presOf" srcId="{3758553C-91DC-41C6-8F69-078FA238DBF2}" destId="{B99E3498-99D8-7F4E-9558-712824E52FE5}" srcOrd="0" destOrd="0" presId="urn:microsoft.com/office/officeart/2016/7/layout/BasicLinearProcessNumbered"/>
    <dgm:cxn modelId="{A844A9C4-B102-48B9-8B20-DA067AB6FCCB}" srcId="{42BCD506-7770-475E-87DB-EE41E1D9C837}" destId="{44CF1A4C-DD35-44CF-B998-8D4AB257B156}" srcOrd="0" destOrd="0" parTransId="{048A1E77-EC9D-44F2-B100-7522623F92A2}" sibTransId="{42541301-20F0-4193-B219-8A0E41A457E0}"/>
    <dgm:cxn modelId="{6FA1EECA-6163-438A-BDA3-2BA68F279BC6}" srcId="{0A631249-E3B6-472E-AB98-A1171488831F}" destId="{3F034618-2FA3-46FA-906B-7DCEF83A93CB}" srcOrd="1" destOrd="0" parTransId="{F1F54334-B577-445F-92B2-74ADC1AFD704}" sibTransId="{A2B0EBB9-29A8-4A68-BB33-CCDC650443F8}"/>
    <dgm:cxn modelId="{9AA422D6-4F49-49E2-A441-BD6D940692B2}" srcId="{5502AAAC-7863-4879-AA71-DAD8ABC58FAB}" destId="{6154AB76-5A8D-4CDD-832A-662D848AEBC2}" srcOrd="0" destOrd="0" parTransId="{D616A1D2-DC2D-4162-92EB-DE02F49B5086}" sibTransId="{103A2966-21C7-4FB6-809E-53C3E0265357}"/>
    <dgm:cxn modelId="{6CFFB3D8-B86B-41EA-BB82-5C3E7B7C76B5}" srcId="{42BCD506-7770-475E-87DB-EE41E1D9C837}" destId="{D40798F5-850C-494C-B922-0C33A075FD90}" srcOrd="2" destOrd="0" parTransId="{B0EA8349-2393-4E6D-9885-F603B738E4B2}" sibTransId="{99EA73D6-5B9C-4D99-86C8-0A40EC47A411}"/>
    <dgm:cxn modelId="{8897BEDB-CB48-524A-9639-B74370C831C3}" type="presOf" srcId="{5502AAAC-7863-4879-AA71-DAD8ABC58FAB}" destId="{A8801CE2-556D-9949-906A-8B48EE430764}" srcOrd="0" destOrd="0" presId="urn:microsoft.com/office/officeart/2016/7/layout/BasicLinearProcessNumbered"/>
    <dgm:cxn modelId="{82C156DD-0D48-754A-9A1B-913B9717E163}" type="presOf" srcId="{479A4D85-CBAE-422F-9B8C-E5C308C91E4A}" destId="{E5F94C68-BBEE-244A-ABB8-8BCBBAC7074A}" srcOrd="0" destOrd="3" presId="urn:microsoft.com/office/officeart/2016/7/layout/BasicLinearProcessNumbered"/>
    <dgm:cxn modelId="{82D279DE-F362-1B42-971D-7E363158F897}" type="presOf" srcId="{466FDB29-A24D-4278-BF7D-0BC1508F3A45}" destId="{1FEC0FD6-6B34-6C48-9EEE-F88938B63517}" srcOrd="0" destOrd="1" presId="urn:microsoft.com/office/officeart/2016/7/layout/BasicLinearProcessNumbered"/>
    <dgm:cxn modelId="{0CF3AFE3-62FA-1448-8083-890588B1AD05}" type="presOf" srcId="{D33894D5-C8ED-4F40-BC0F-A2A467C94D26}" destId="{AA35FD94-9EDF-6148-8FE7-4E09253E70D5}" srcOrd="0" destOrd="0" presId="urn:microsoft.com/office/officeart/2016/7/layout/BasicLinearProcessNumbered"/>
    <dgm:cxn modelId="{A646FAEF-C11D-634F-B925-08DE45E568FB}" type="presOf" srcId="{0A631249-E3B6-472E-AB98-A1171488831F}" destId="{D8BCB434-0376-F34E-BDFE-D889E8D5EE25}" srcOrd="0" destOrd="0" presId="urn:microsoft.com/office/officeart/2016/7/layout/BasicLinearProcessNumbered"/>
    <dgm:cxn modelId="{7BFB8EFF-A794-4D22-92EB-84F0E87CCF3F}" srcId="{0A631249-E3B6-472E-AB98-A1171488831F}" destId="{57A35730-068A-48CD-8586-119DB5355BC5}" srcOrd="2" destOrd="0" parTransId="{14288C2C-0F72-4B47-AE22-A48A80F6A757}" sibTransId="{754DF875-9F03-4BA7-AC76-283C32314CA9}"/>
    <dgm:cxn modelId="{4266DF94-CFD8-7840-B215-5CFFF239CD6F}" type="presParOf" srcId="{AA35FD94-9EDF-6148-8FE7-4E09253E70D5}" destId="{A914D065-1B41-EC4C-A991-26894E8BEF64}" srcOrd="0" destOrd="0" presId="urn:microsoft.com/office/officeart/2016/7/layout/BasicLinearProcessNumbered"/>
    <dgm:cxn modelId="{4897EECF-3B11-6745-8983-4CC0F93BBB33}" type="presParOf" srcId="{A914D065-1B41-EC4C-A991-26894E8BEF64}" destId="{D8BCB434-0376-F34E-BDFE-D889E8D5EE25}" srcOrd="0" destOrd="0" presId="urn:microsoft.com/office/officeart/2016/7/layout/BasicLinearProcessNumbered"/>
    <dgm:cxn modelId="{2FFB0BF8-DA7B-804E-A00B-63411AF8A9AB}" type="presParOf" srcId="{A914D065-1B41-EC4C-A991-26894E8BEF64}" destId="{B99E3498-99D8-7F4E-9558-712824E52FE5}" srcOrd="1" destOrd="0" presId="urn:microsoft.com/office/officeart/2016/7/layout/BasicLinearProcessNumbered"/>
    <dgm:cxn modelId="{75E66AE7-19C5-094A-8061-7D3AF3C8BCE1}" type="presParOf" srcId="{A914D065-1B41-EC4C-A991-26894E8BEF64}" destId="{A886FC24-84FB-B343-8F70-8D123CBC2299}" srcOrd="2" destOrd="0" presId="urn:microsoft.com/office/officeart/2016/7/layout/BasicLinearProcessNumbered"/>
    <dgm:cxn modelId="{A4522EDB-00C3-3347-A1E7-33794382C3B2}" type="presParOf" srcId="{A914D065-1B41-EC4C-A991-26894E8BEF64}" destId="{1FEC0FD6-6B34-6C48-9EEE-F88938B63517}" srcOrd="3" destOrd="0" presId="urn:microsoft.com/office/officeart/2016/7/layout/BasicLinearProcessNumbered"/>
    <dgm:cxn modelId="{7D7833B6-834E-E042-8291-4297316A2F4E}" type="presParOf" srcId="{AA35FD94-9EDF-6148-8FE7-4E09253E70D5}" destId="{BB35FF8F-74C8-674A-99E9-0C1937AE678F}" srcOrd="1" destOrd="0" presId="urn:microsoft.com/office/officeart/2016/7/layout/BasicLinearProcessNumbered"/>
    <dgm:cxn modelId="{13A32287-1E99-7640-ACB3-920D3B9FFF59}" type="presParOf" srcId="{AA35FD94-9EDF-6148-8FE7-4E09253E70D5}" destId="{E8E0467C-8A3A-9F43-BE13-C533E8A7CDFE}" srcOrd="2" destOrd="0" presId="urn:microsoft.com/office/officeart/2016/7/layout/BasicLinearProcessNumbered"/>
    <dgm:cxn modelId="{D0492F91-AAA6-E145-8CC1-910EC627E48F}" type="presParOf" srcId="{E8E0467C-8A3A-9F43-BE13-C533E8A7CDFE}" destId="{18071B9E-2A55-DC42-9080-39DC359E21DB}" srcOrd="0" destOrd="0" presId="urn:microsoft.com/office/officeart/2016/7/layout/BasicLinearProcessNumbered"/>
    <dgm:cxn modelId="{553A274E-F0D4-5846-992A-ED3F80257B36}" type="presParOf" srcId="{E8E0467C-8A3A-9F43-BE13-C533E8A7CDFE}" destId="{D977EA0F-B34F-2F44-A5A2-6C7A7C01F493}" srcOrd="1" destOrd="0" presId="urn:microsoft.com/office/officeart/2016/7/layout/BasicLinearProcessNumbered"/>
    <dgm:cxn modelId="{51D8FF8C-0176-AC49-B354-341205014498}" type="presParOf" srcId="{E8E0467C-8A3A-9F43-BE13-C533E8A7CDFE}" destId="{0A769DFB-92A0-134A-A6B7-AD72E787E420}" srcOrd="2" destOrd="0" presId="urn:microsoft.com/office/officeart/2016/7/layout/BasicLinearProcessNumbered"/>
    <dgm:cxn modelId="{3CCFF9D1-FEEE-024D-9CB4-E481CEA2BEAB}" type="presParOf" srcId="{E8E0467C-8A3A-9F43-BE13-C533E8A7CDFE}" destId="{913C2E14-EDBD-444D-BC56-A346B8CC3B54}" srcOrd="3" destOrd="0" presId="urn:microsoft.com/office/officeart/2016/7/layout/BasicLinearProcessNumbered"/>
    <dgm:cxn modelId="{C0AE606D-E288-3E4E-9EE2-E3831A853C06}" type="presParOf" srcId="{AA35FD94-9EDF-6148-8FE7-4E09253E70D5}" destId="{FE7EB8F7-F75F-BF4D-81D2-55FF9323AD97}" srcOrd="3" destOrd="0" presId="urn:microsoft.com/office/officeart/2016/7/layout/BasicLinearProcessNumbered"/>
    <dgm:cxn modelId="{232338D6-8FC7-F74E-863E-6A63301AB547}" type="presParOf" srcId="{AA35FD94-9EDF-6148-8FE7-4E09253E70D5}" destId="{44010151-2BDE-A141-8C66-C282A6137C48}" srcOrd="4" destOrd="0" presId="urn:microsoft.com/office/officeart/2016/7/layout/BasicLinearProcessNumbered"/>
    <dgm:cxn modelId="{65F8FDEB-2924-804E-AF29-D9BDFBD1A067}" type="presParOf" srcId="{44010151-2BDE-A141-8C66-C282A6137C48}" destId="{A8801CE2-556D-9949-906A-8B48EE430764}" srcOrd="0" destOrd="0" presId="urn:microsoft.com/office/officeart/2016/7/layout/BasicLinearProcessNumbered"/>
    <dgm:cxn modelId="{F009A228-4453-5442-9875-9652F67E8EC2}" type="presParOf" srcId="{44010151-2BDE-A141-8C66-C282A6137C48}" destId="{A9F739B9-4652-0E4B-AC7A-7477B2246936}" srcOrd="1" destOrd="0" presId="urn:microsoft.com/office/officeart/2016/7/layout/BasicLinearProcessNumbered"/>
    <dgm:cxn modelId="{90F2B648-28FC-3C41-A402-7F5F67108B51}" type="presParOf" srcId="{44010151-2BDE-A141-8C66-C282A6137C48}" destId="{CD01C3D6-786F-A34C-BA15-4CF554AC25CB}" srcOrd="2" destOrd="0" presId="urn:microsoft.com/office/officeart/2016/7/layout/BasicLinearProcessNumbered"/>
    <dgm:cxn modelId="{A431A90C-40B5-D240-A3FC-23F31EDA9E30}" type="presParOf" srcId="{44010151-2BDE-A141-8C66-C282A6137C48}" destId="{E5F94C68-BBEE-244A-ABB8-8BCBBAC7074A}"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F54CD9-8996-4F7D-84D4-98F3F477E4A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BF26869-58B0-4116-B290-D8327A8AE45B}">
      <dgm:prSet custT="1"/>
      <dgm:spPr/>
      <dgm:t>
        <a:bodyPr/>
        <a:lstStyle/>
        <a:p>
          <a:pPr>
            <a:lnSpc>
              <a:spcPct val="100000"/>
            </a:lnSpc>
          </a:pPr>
          <a:r>
            <a:rPr lang="en-US" sz="2400" b="1" dirty="0"/>
            <a:t>No hospital admission</a:t>
          </a:r>
        </a:p>
      </dgm:t>
    </dgm:pt>
    <dgm:pt modelId="{DA630333-4D42-4C2D-AF49-1AF0588B7850}" type="parTrans" cxnId="{7AD88B83-CCCE-46EE-8865-9A41183E4A05}">
      <dgm:prSet/>
      <dgm:spPr/>
      <dgm:t>
        <a:bodyPr/>
        <a:lstStyle/>
        <a:p>
          <a:endParaRPr lang="en-US"/>
        </a:p>
      </dgm:t>
    </dgm:pt>
    <dgm:pt modelId="{FC126DE2-3E91-41B4-8E07-DB8A565CC0B1}" type="sibTrans" cxnId="{7AD88B83-CCCE-46EE-8865-9A41183E4A05}">
      <dgm:prSet/>
      <dgm:spPr/>
      <dgm:t>
        <a:bodyPr/>
        <a:lstStyle/>
        <a:p>
          <a:endParaRPr lang="en-US"/>
        </a:p>
      </dgm:t>
    </dgm:pt>
    <dgm:pt modelId="{9C9D39A3-EA95-447D-A908-531B1E8E03BC}">
      <dgm:prSet custT="1"/>
      <dgm:spPr/>
      <dgm:t>
        <a:bodyPr/>
        <a:lstStyle/>
        <a:p>
          <a:pPr>
            <a:lnSpc>
              <a:spcPct val="100000"/>
            </a:lnSpc>
          </a:pPr>
          <a:r>
            <a:rPr lang="en-US" sz="2400" b="1" dirty="0"/>
            <a:t>Minimal cost</a:t>
          </a:r>
        </a:p>
      </dgm:t>
    </dgm:pt>
    <dgm:pt modelId="{CA6365FE-DF8F-46FD-BF41-32598F1EC8C0}" type="parTrans" cxnId="{29416A21-3245-4A56-8D33-3DCD1F663B50}">
      <dgm:prSet/>
      <dgm:spPr/>
      <dgm:t>
        <a:bodyPr/>
        <a:lstStyle/>
        <a:p>
          <a:endParaRPr lang="en-US"/>
        </a:p>
      </dgm:t>
    </dgm:pt>
    <dgm:pt modelId="{53CA6CD1-5EDA-46DB-A23C-3D3B77B7C928}" type="sibTrans" cxnId="{29416A21-3245-4A56-8D33-3DCD1F663B50}">
      <dgm:prSet/>
      <dgm:spPr/>
      <dgm:t>
        <a:bodyPr/>
        <a:lstStyle/>
        <a:p>
          <a:endParaRPr lang="en-US"/>
        </a:p>
      </dgm:t>
    </dgm:pt>
    <dgm:pt modelId="{2C267494-90E1-4821-8AC1-AB9180F30145}">
      <dgm:prSet custT="1"/>
      <dgm:spPr/>
      <dgm:t>
        <a:bodyPr/>
        <a:lstStyle/>
        <a:p>
          <a:pPr>
            <a:lnSpc>
              <a:spcPct val="100000"/>
            </a:lnSpc>
          </a:pPr>
          <a:r>
            <a:rPr lang="en-US" sz="2400" b="1" dirty="0"/>
            <a:t>Average procedure time: 5-10 minutes</a:t>
          </a:r>
        </a:p>
      </dgm:t>
    </dgm:pt>
    <dgm:pt modelId="{7726C0C8-DF66-4B5F-9E16-1764D5A277E1}" type="parTrans" cxnId="{EED3A560-9CDD-484E-8CB2-50715DF53CBC}">
      <dgm:prSet/>
      <dgm:spPr/>
      <dgm:t>
        <a:bodyPr/>
        <a:lstStyle/>
        <a:p>
          <a:endParaRPr lang="en-US"/>
        </a:p>
      </dgm:t>
    </dgm:pt>
    <dgm:pt modelId="{CD8313D3-82A3-403A-B4ED-7FD42E6177DB}" type="sibTrans" cxnId="{EED3A560-9CDD-484E-8CB2-50715DF53CBC}">
      <dgm:prSet/>
      <dgm:spPr/>
      <dgm:t>
        <a:bodyPr/>
        <a:lstStyle/>
        <a:p>
          <a:endParaRPr lang="en-US"/>
        </a:p>
      </dgm:t>
    </dgm:pt>
    <dgm:pt modelId="{C30E2B11-F600-4D12-9828-4B102F4E9670}">
      <dgm:prSet custT="1"/>
      <dgm:spPr/>
      <dgm:t>
        <a:bodyPr/>
        <a:lstStyle/>
        <a:p>
          <a:pPr>
            <a:lnSpc>
              <a:spcPct val="100000"/>
            </a:lnSpc>
          </a:pPr>
          <a:r>
            <a:rPr lang="en-US" sz="2400" b="1" dirty="0"/>
            <a:t>Minimal pain and swelling (maximum for a duration of 30 minutes)</a:t>
          </a:r>
        </a:p>
      </dgm:t>
    </dgm:pt>
    <dgm:pt modelId="{D65D27BC-5947-49CE-8350-14A247436307}" type="parTrans" cxnId="{5E40137A-3678-4159-B624-9F46144100C7}">
      <dgm:prSet/>
      <dgm:spPr/>
      <dgm:t>
        <a:bodyPr/>
        <a:lstStyle/>
        <a:p>
          <a:endParaRPr lang="en-US"/>
        </a:p>
      </dgm:t>
    </dgm:pt>
    <dgm:pt modelId="{D52F7974-CA8E-4725-8F5E-DE250F2E6B11}" type="sibTrans" cxnId="{5E40137A-3678-4159-B624-9F46144100C7}">
      <dgm:prSet/>
      <dgm:spPr/>
      <dgm:t>
        <a:bodyPr/>
        <a:lstStyle/>
        <a:p>
          <a:endParaRPr lang="en-US"/>
        </a:p>
      </dgm:t>
    </dgm:pt>
    <dgm:pt modelId="{9C3E9F79-8463-4246-96B7-8080774B730A}">
      <dgm:prSet custT="1"/>
      <dgm:spPr/>
      <dgm:t>
        <a:bodyPr/>
        <a:lstStyle/>
        <a:p>
          <a:pPr>
            <a:lnSpc>
              <a:spcPct val="100000"/>
            </a:lnSpc>
          </a:pPr>
          <a:r>
            <a:rPr lang="en-US" sz="2400" b="1" dirty="0"/>
            <a:t>No major complications; mild tingling/ discomfort for a few hours</a:t>
          </a:r>
        </a:p>
      </dgm:t>
    </dgm:pt>
    <dgm:pt modelId="{AEC226E5-30F2-4271-A55C-08E57824592A}" type="parTrans" cxnId="{C606D321-2C72-4915-BDB5-44CDD28787A2}">
      <dgm:prSet/>
      <dgm:spPr/>
      <dgm:t>
        <a:bodyPr/>
        <a:lstStyle/>
        <a:p>
          <a:endParaRPr lang="en-US"/>
        </a:p>
      </dgm:t>
    </dgm:pt>
    <dgm:pt modelId="{B89B9D12-707C-46A2-9998-2ECA4996DD78}" type="sibTrans" cxnId="{C606D321-2C72-4915-BDB5-44CDD28787A2}">
      <dgm:prSet/>
      <dgm:spPr/>
      <dgm:t>
        <a:bodyPr/>
        <a:lstStyle/>
        <a:p>
          <a:endParaRPr lang="en-US"/>
        </a:p>
      </dgm:t>
    </dgm:pt>
    <dgm:pt modelId="{3C8AA08E-34AD-4C2E-BFD9-28E5AAE4261F}" type="pres">
      <dgm:prSet presAssocID="{2BF54CD9-8996-4F7D-84D4-98F3F477E4AE}" presName="root" presStyleCnt="0">
        <dgm:presLayoutVars>
          <dgm:dir/>
          <dgm:resizeHandles val="exact"/>
        </dgm:presLayoutVars>
      </dgm:prSet>
      <dgm:spPr/>
    </dgm:pt>
    <dgm:pt modelId="{92BB2129-FF3E-4109-A25A-6DEC23A369D9}" type="pres">
      <dgm:prSet presAssocID="{9BF26869-58B0-4116-B290-D8327A8AE45B}" presName="compNode" presStyleCnt="0"/>
      <dgm:spPr/>
    </dgm:pt>
    <dgm:pt modelId="{68C6C3ED-296A-4EDD-8E88-BEE50634B2D3}" type="pres">
      <dgm:prSet presAssocID="{9BF26869-58B0-4116-B290-D8327A8AE45B}" presName="bgRect" presStyleLbl="bgShp" presStyleIdx="0" presStyleCnt="5"/>
      <dgm:spPr/>
    </dgm:pt>
    <dgm:pt modelId="{B5BBD960-DFDF-4458-A71C-EA69F5A5CE99}" type="pres">
      <dgm:prSet presAssocID="{9BF26869-58B0-4116-B290-D8327A8AE45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dical"/>
        </a:ext>
      </dgm:extLst>
    </dgm:pt>
    <dgm:pt modelId="{CBC6C0D2-4509-4058-A987-C992EEBED08E}" type="pres">
      <dgm:prSet presAssocID="{9BF26869-58B0-4116-B290-D8327A8AE45B}" presName="spaceRect" presStyleCnt="0"/>
      <dgm:spPr/>
    </dgm:pt>
    <dgm:pt modelId="{8E631CB8-D676-4483-9BE1-6152F3771471}" type="pres">
      <dgm:prSet presAssocID="{9BF26869-58B0-4116-B290-D8327A8AE45B}" presName="parTx" presStyleLbl="revTx" presStyleIdx="0" presStyleCnt="5">
        <dgm:presLayoutVars>
          <dgm:chMax val="0"/>
          <dgm:chPref val="0"/>
        </dgm:presLayoutVars>
      </dgm:prSet>
      <dgm:spPr/>
    </dgm:pt>
    <dgm:pt modelId="{0C8084B1-FF6E-41C9-95E5-15E75A6A1617}" type="pres">
      <dgm:prSet presAssocID="{FC126DE2-3E91-41B4-8E07-DB8A565CC0B1}" presName="sibTrans" presStyleCnt="0"/>
      <dgm:spPr/>
    </dgm:pt>
    <dgm:pt modelId="{28E54DE9-0BDD-4700-9E82-2793D2E5FD39}" type="pres">
      <dgm:prSet presAssocID="{9C9D39A3-EA95-447D-A908-531B1E8E03BC}" presName="compNode" presStyleCnt="0"/>
      <dgm:spPr/>
    </dgm:pt>
    <dgm:pt modelId="{9CC37D9C-AE11-44F8-BC2F-6B2F6155C643}" type="pres">
      <dgm:prSet presAssocID="{9C9D39A3-EA95-447D-A908-531B1E8E03BC}" presName="bgRect" presStyleLbl="bgShp" presStyleIdx="1" presStyleCnt="5" custLinFactNeighborX="-374" custLinFactNeighborY="-2903"/>
      <dgm:spPr/>
    </dgm:pt>
    <dgm:pt modelId="{1DA8DEAD-C13F-460A-8620-36411B32E951}" type="pres">
      <dgm:prSet presAssocID="{9C9D39A3-EA95-447D-A908-531B1E8E03B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A8967DC8-2237-4372-9FCC-8EA36D9878B8}" type="pres">
      <dgm:prSet presAssocID="{9C9D39A3-EA95-447D-A908-531B1E8E03BC}" presName="spaceRect" presStyleCnt="0"/>
      <dgm:spPr/>
    </dgm:pt>
    <dgm:pt modelId="{8DE61939-D94A-4B1E-93A6-962F7810FC2D}" type="pres">
      <dgm:prSet presAssocID="{9C9D39A3-EA95-447D-A908-531B1E8E03BC}" presName="parTx" presStyleLbl="revTx" presStyleIdx="1" presStyleCnt="5">
        <dgm:presLayoutVars>
          <dgm:chMax val="0"/>
          <dgm:chPref val="0"/>
        </dgm:presLayoutVars>
      </dgm:prSet>
      <dgm:spPr/>
    </dgm:pt>
    <dgm:pt modelId="{07561B19-234B-4A47-810C-3A84A50E3FCE}" type="pres">
      <dgm:prSet presAssocID="{53CA6CD1-5EDA-46DB-A23C-3D3B77B7C928}" presName="sibTrans" presStyleCnt="0"/>
      <dgm:spPr/>
    </dgm:pt>
    <dgm:pt modelId="{E55B8094-1548-4222-9741-595C9FA2310D}" type="pres">
      <dgm:prSet presAssocID="{2C267494-90E1-4821-8AC1-AB9180F30145}" presName="compNode" presStyleCnt="0"/>
      <dgm:spPr/>
    </dgm:pt>
    <dgm:pt modelId="{D58FDCD7-F661-4E6D-8B03-571648A11958}" type="pres">
      <dgm:prSet presAssocID="{2C267494-90E1-4821-8AC1-AB9180F30145}" presName="bgRect" presStyleLbl="bgShp" presStyleIdx="2" presStyleCnt="5"/>
      <dgm:spPr/>
    </dgm:pt>
    <dgm:pt modelId="{A4D10427-6BAB-4AB3-8141-B23EACB5AA30}" type="pres">
      <dgm:prSet presAssocID="{2C267494-90E1-4821-8AC1-AB9180F3014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opwatch"/>
        </a:ext>
      </dgm:extLst>
    </dgm:pt>
    <dgm:pt modelId="{E6D7C4A1-6FB6-410B-94F6-10905DF522F7}" type="pres">
      <dgm:prSet presAssocID="{2C267494-90E1-4821-8AC1-AB9180F30145}" presName="spaceRect" presStyleCnt="0"/>
      <dgm:spPr/>
    </dgm:pt>
    <dgm:pt modelId="{8E8254CE-DCFB-49D5-AFEC-D3FF63B791AC}" type="pres">
      <dgm:prSet presAssocID="{2C267494-90E1-4821-8AC1-AB9180F30145}" presName="parTx" presStyleLbl="revTx" presStyleIdx="2" presStyleCnt="5">
        <dgm:presLayoutVars>
          <dgm:chMax val="0"/>
          <dgm:chPref val="0"/>
        </dgm:presLayoutVars>
      </dgm:prSet>
      <dgm:spPr/>
    </dgm:pt>
    <dgm:pt modelId="{B97DF8F2-3F5D-4BFE-880D-C1894673EF3F}" type="pres">
      <dgm:prSet presAssocID="{CD8313D3-82A3-403A-B4ED-7FD42E6177DB}" presName="sibTrans" presStyleCnt="0"/>
      <dgm:spPr/>
    </dgm:pt>
    <dgm:pt modelId="{3AA09829-F2E7-418F-9E75-156E7B3297E9}" type="pres">
      <dgm:prSet presAssocID="{C30E2B11-F600-4D12-9828-4B102F4E9670}" presName="compNode" presStyleCnt="0"/>
      <dgm:spPr/>
    </dgm:pt>
    <dgm:pt modelId="{E32605FC-B481-413B-85DD-F4AFBB72C29B}" type="pres">
      <dgm:prSet presAssocID="{C30E2B11-F600-4D12-9828-4B102F4E9670}" presName="bgRect" presStyleLbl="bgShp" presStyleIdx="3" presStyleCnt="5"/>
      <dgm:spPr/>
    </dgm:pt>
    <dgm:pt modelId="{9B23F371-37C0-469F-A5A1-D8F72F305D26}" type="pres">
      <dgm:prSet presAssocID="{C30E2B11-F600-4D12-9828-4B102F4E967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ick"/>
        </a:ext>
      </dgm:extLst>
    </dgm:pt>
    <dgm:pt modelId="{8F698121-C793-4A5B-BF53-930013517C24}" type="pres">
      <dgm:prSet presAssocID="{C30E2B11-F600-4D12-9828-4B102F4E9670}" presName="spaceRect" presStyleCnt="0"/>
      <dgm:spPr/>
    </dgm:pt>
    <dgm:pt modelId="{44CB3A86-E331-497E-A9A5-83A7442CBC94}" type="pres">
      <dgm:prSet presAssocID="{C30E2B11-F600-4D12-9828-4B102F4E9670}" presName="parTx" presStyleLbl="revTx" presStyleIdx="3" presStyleCnt="5">
        <dgm:presLayoutVars>
          <dgm:chMax val="0"/>
          <dgm:chPref val="0"/>
        </dgm:presLayoutVars>
      </dgm:prSet>
      <dgm:spPr/>
    </dgm:pt>
    <dgm:pt modelId="{08E1FBF5-CE94-4494-905C-31C6DA858CA5}" type="pres">
      <dgm:prSet presAssocID="{D52F7974-CA8E-4725-8F5E-DE250F2E6B11}" presName="sibTrans" presStyleCnt="0"/>
      <dgm:spPr/>
    </dgm:pt>
    <dgm:pt modelId="{F36DD13C-D537-4FD9-B95D-35119FE77007}" type="pres">
      <dgm:prSet presAssocID="{9C3E9F79-8463-4246-96B7-8080774B730A}" presName="compNode" presStyleCnt="0"/>
      <dgm:spPr/>
    </dgm:pt>
    <dgm:pt modelId="{B992F6B9-D262-4FA0-9F45-5CE5412CAAEB}" type="pres">
      <dgm:prSet presAssocID="{9C3E9F79-8463-4246-96B7-8080774B730A}" presName="bgRect" presStyleLbl="bgShp" presStyleIdx="4" presStyleCnt="5"/>
      <dgm:spPr/>
    </dgm:pt>
    <dgm:pt modelId="{6796653E-9B7A-4D81-AB0A-D279E8FEAFC6}" type="pres">
      <dgm:prSet presAssocID="{9C3E9F79-8463-4246-96B7-8080774B730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Grinning face with solid fill with solid fill"/>
        </a:ext>
      </dgm:extLst>
    </dgm:pt>
    <dgm:pt modelId="{20E3C2C7-785B-482C-9B9C-F310DFCBB52C}" type="pres">
      <dgm:prSet presAssocID="{9C3E9F79-8463-4246-96B7-8080774B730A}" presName="spaceRect" presStyleCnt="0"/>
      <dgm:spPr/>
    </dgm:pt>
    <dgm:pt modelId="{2CB28F92-D721-4C61-9B4E-9119E54419E1}" type="pres">
      <dgm:prSet presAssocID="{9C3E9F79-8463-4246-96B7-8080774B730A}" presName="parTx" presStyleLbl="revTx" presStyleIdx="4" presStyleCnt="5">
        <dgm:presLayoutVars>
          <dgm:chMax val="0"/>
          <dgm:chPref val="0"/>
        </dgm:presLayoutVars>
      </dgm:prSet>
      <dgm:spPr/>
    </dgm:pt>
  </dgm:ptLst>
  <dgm:cxnLst>
    <dgm:cxn modelId="{E5812302-0F4D-4D49-BDED-7C2866ABAA4C}" type="presOf" srcId="{9C9D39A3-EA95-447D-A908-531B1E8E03BC}" destId="{8DE61939-D94A-4B1E-93A6-962F7810FC2D}" srcOrd="0" destOrd="0" presId="urn:microsoft.com/office/officeart/2018/2/layout/IconVerticalSolidList"/>
    <dgm:cxn modelId="{88619E1A-75FC-4897-B67D-56328B93018F}" type="presOf" srcId="{2BF54CD9-8996-4F7D-84D4-98F3F477E4AE}" destId="{3C8AA08E-34AD-4C2E-BFD9-28E5AAE4261F}" srcOrd="0" destOrd="0" presId="urn:microsoft.com/office/officeart/2018/2/layout/IconVerticalSolidList"/>
    <dgm:cxn modelId="{E3123E1E-CDFE-4117-ABB0-54129FB1E2A4}" type="presOf" srcId="{2C267494-90E1-4821-8AC1-AB9180F30145}" destId="{8E8254CE-DCFB-49D5-AFEC-D3FF63B791AC}" srcOrd="0" destOrd="0" presId="urn:microsoft.com/office/officeart/2018/2/layout/IconVerticalSolidList"/>
    <dgm:cxn modelId="{29416A21-3245-4A56-8D33-3DCD1F663B50}" srcId="{2BF54CD9-8996-4F7D-84D4-98F3F477E4AE}" destId="{9C9D39A3-EA95-447D-A908-531B1E8E03BC}" srcOrd="1" destOrd="0" parTransId="{CA6365FE-DF8F-46FD-BF41-32598F1EC8C0}" sibTransId="{53CA6CD1-5EDA-46DB-A23C-3D3B77B7C928}"/>
    <dgm:cxn modelId="{C606D321-2C72-4915-BDB5-44CDD28787A2}" srcId="{2BF54CD9-8996-4F7D-84D4-98F3F477E4AE}" destId="{9C3E9F79-8463-4246-96B7-8080774B730A}" srcOrd="4" destOrd="0" parTransId="{AEC226E5-30F2-4271-A55C-08E57824592A}" sibTransId="{B89B9D12-707C-46A2-9998-2ECA4996DD78}"/>
    <dgm:cxn modelId="{EED3A560-9CDD-484E-8CB2-50715DF53CBC}" srcId="{2BF54CD9-8996-4F7D-84D4-98F3F477E4AE}" destId="{2C267494-90E1-4821-8AC1-AB9180F30145}" srcOrd="2" destOrd="0" parTransId="{7726C0C8-DF66-4B5F-9E16-1764D5A277E1}" sibTransId="{CD8313D3-82A3-403A-B4ED-7FD42E6177DB}"/>
    <dgm:cxn modelId="{5E40137A-3678-4159-B624-9F46144100C7}" srcId="{2BF54CD9-8996-4F7D-84D4-98F3F477E4AE}" destId="{C30E2B11-F600-4D12-9828-4B102F4E9670}" srcOrd="3" destOrd="0" parTransId="{D65D27BC-5947-49CE-8350-14A247436307}" sibTransId="{D52F7974-CA8E-4725-8F5E-DE250F2E6B11}"/>
    <dgm:cxn modelId="{6E1D0D7B-1021-4E83-9B58-ADF81C0EE78A}" type="presOf" srcId="{9BF26869-58B0-4116-B290-D8327A8AE45B}" destId="{8E631CB8-D676-4483-9BE1-6152F3771471}" srcOrd="0" destOrd="0" presId="urn:microsoft.com/office/officeart/2018/2/layout/IconVerticalSolidList"/>
    <dgm:cxn modelId="{7AD88B83-CCCE-46EE-8865-9A41183E4A05}" srcId="{2BF54CD9-8996-4F7D-84D4-98F3F477E4AE}" destId="{9BF26869-58B0-4116-B290-D8327A8AE45B}" srcOrd="0" destOrd="0" parTransId="{DA630333-4D42-4C2D-AF49-1AF0588B7850}" sibTransId="{FC126DE2-3E91-41B4-8E07-DB8A565CC0B1}"/>
    <dgm:cxn modelId="{5D6EFBC4-E26D-4E63-B2FB-D850012F572F}" type="presOf" srcId="{9C3E9F79-8463-4246-96B7-8080774B730A}" destId="{2CB28F92-D721-4C61-9B4E-9119E54419E1}" srcOrd="0" destOrd="0" presId="urn:microsoft.com/office/officeart/2018/2/layout/IconVerticalSolidList"/>
    <dgm:cxn modelId="{8843B6EE-EC05-4ABC-9D0C-D3A82A96A1E0}" type="presOf" srcId="{C30E2B11-F600-4D12-9828-4B102F4E9670}" destId="{44CB3A86-E331-497E-A9A5-83A7442CBC94}" srcOrd="0" destOrd="0" presId="urn:microsoft.com/office/officeart/2018/2/layout/IconVerticalSolidList"/>
    <dgm:cxn modelId="{0ADDCEE0-B8F7-43A8-9128-107196CFEE5A}" type="presParOf" srcId="{3C8AA08E-34AD-4C2E-BFD9-28E5AAE4261F}" destId="{92BB2129-FF3E-4109-A25A-6DEC23A369D9}" srcOrd="0" destOrd="0" presId="urn:microsoft.com/office/officeart/2018/2/layout/IconVerticalSolidList"/>
    <dgm:cxn modelId="{33854285-9505-485C-9867-C6B0EFCB2DD4}" type="presParOf" srcId="{92BB2129-FF3E-4109-A25A-6DEC23A369D9}" destId="{68C6C3ED-296A-4EDD-8E88-BEE50634B2D3}" srcOrd="0" destOrd="0" presId="urn:microsoft.com/office/officeart/2018/2/layout/IconVerticalSolidList"/>
    <dgm:cxn modelId="{D1227CC1-F73D-4D69-8A51-E1657B8ACA25}" type="presParOf" srcId="{92BB2129-FF3E-4109-A25A-6DEC23A369D9}" destId="{B5BBD960-DFDF-4458-A71C-EA69F5A5CE99}" srcOrd="1" destOrd="0" presId="urn:microsoft.com/office/officeart/2018/2/layout/IconVerticalSolidList"/>
    <dgm:cxn modelId="{633D848D-96C3-4CBC-BF18-EDF65EB478D9}" type="presParOf" srcId="{92BB2129-FF3E-4109-A25A-6DEC23A369D9}" destId="{CBC6C0D2-4509-4058-A987-C992EEBED08E}" srcOrd="2" destOrd="0" presId="urn:microsoft.com/office/officeart/2018/2/layout/IconVerticalSolidList"/>
    <dgm:cxn modelId="{6E50090C-9E4E-456A-9334-9A73D2EE70EB}" type="presParOf" srcId="{92BB2129-FF3E-4109-A25A-6DEC23A369D9}" destId="{8E631CB8-D676-4483-9BE1-6152F3771471}" srcOrd="3" destOrd="0" presId="urn:microsoft.com/office/officeart/2018/2/layout/IconVerticalSolidList"/>
    <dgm:cxn modelId="{303AD041-23DE-49FE-9B1A-A12FA487471E}" type="presParOf" srcId="{3C8AA08E-34AD-4C2E-BFD9-28E5AAE4261F}" destId="{0C8084B1-FF6E-41C9-95E5-15E75A6A1617}" srcOrd="1" destOrd="0" presId="urn:microsoft.com/office/officeart/2018/2/layout/IconVerticalSolidList"/>
    <dgm:cxn modelId="{AC0F7A8D-650C-4D57-B1ED-610687B25648}" type="presParOf" srcId="{3C8AA08E-34AD-4C2E-BFD9-28E5AAE4261F}" destId="{28E54DE9-0BDD-4700-9E82-2793D2E5FD39}" srcOrd="2" destOrd="0" presId="urn:microsoft.com/office/officeart/2018/2/layout/IconVerticalSolidList"/>
    <dgm:cxn modelId="{DF3A1EB3-5688-4CF4-92C2-1DF267253ECC}" type="presParOf" srcId="{28E54DE9-0BDD-4700-9E82-2793D2E5FD39}" destId="{9CC37D9C-AE11-44F8-BC2F-6B2F6155C643}" srcOrd="0" destOrd="0" presId="urn:microsoft.com/office/officeart/2018/2/layout/IconVerticalSolidList"/>
    <dgm:cxn modelId="{426ED283-85B4-40E4-AD5D-A0D5FEACD0C5}" type="presParOf" srcId="{28E54DE9-0BDD-4700-9E82-2793D2E5FD39}" destId="{1DA8DEAD-C13F-460A-8620-36411B32E951}" srcOrd="1" destOrd="0" presId="urn:microsoft.com/office/officeart/2018/2/layout/IconVerticalSolidList"/>
    <dgm:cxn modelId="{E4302878-7809-4BFE-9DA6-7ED50A997BC9}" type="presParOf" srcId="{28E54DE9-0BDD-4700-9E82-2793D2E5FD39}" destId="{A8967DC8-2237-4372-9FCC-8EA36D9878B8}" srcOrd="2" destOrd="0" presId="urn:microsoft.com/office/officeart/2018/2/layout/IconVerticalSolidList"/>
    <dgm:cxn modelId="{7C9D35F3-F0DB-4DE7-A913-E0D04D810E68}" type="presParOf" srcId="{28E54DE9-0BDD-4700-9E82-2793D2E5FD39}" destId="{8DE61939-D94A-4B1E-93A6-962F7810FC2D}" srcOrd="3" destOrd="0" presId="urn:microsoft.com/office/officeart/2018/2/layout/IconVerticalSolidList"/>
    <dgm:cxn modelId="{5AD89E79-9B51-4E8C-BEF6-D609CB43D28B}" type="presParOf" srcId="{3C8AA08E-34AD-4C2E-BFD9-28E5AAE4261F}" destId="{07561B19-234B-4A47-810C-3A84A50E3FCE}" srcOrd="3" destOrd="0" presId="urn:microsoft.com/office/officeart/2018/2/layout/IconVerticalSolidList"/>
    <dgm:cxn modelId="{50913FEA-CAF5-4470-9E41-4717B6A9235E}" type="presParOf" srcId="{3C8AA08E-34AD-4C2E-BFD9-28E5AAE4261F}" destId="{E55B8094-1548-4222-9741-595C9FA2310D}" srcOrd="4" destOrd="0" presId="urn:microsoft.com/office/officeart/2018/2/layout/IconVerticalSolidList"/>
    <dgm:cxn modelId="{F4AB81B6-8E66-42A4-AB8A-E53387F8C792}" type="presParOf" srcId="{E55B8094-1548-4222-9741-595C9FA2310D}" destId="{D58FDCD7-F661-4E6D-8B03-571648A11958}" srcOrd="0" destOrd="0" presId="urn:microsoft.com/office/officeart/2018/2/layout/IconVerticalSolidList"/>
    <dgm:cxn modelId="{83249244-BB3D-43C3-9278-700485BC522B}" type="presParOf" srcId="{E55B8094-1548-4222-9741-595C9FA2310D}" destId="{A4D10427-6BAB-4AB3-8141-B23EACB5AA30}" srcOrd="1" destOrd="0" presId="urn:microsoft.com/office/officeart/2018/2/layout/IconVerticalSolidList"/>
    <dgm:cxn modelId="{856CFA9E-4450-46C3-AB9A-6FCDD458801F}" type="presParOf" srcId="{E55B8094-1548-4222-9741-595C9FA2310D}" destId="{E6D7C4A1-6FB6-410B-94F6-10905DF522F7}" srcOrd="2" destOrd="0" presId="urn:microsoft.com/office/officeart/2018/2/layout/IconVerticalSolidList"/>
    <dgm:cxn modelId="{E2EF6B6B-4202-4160-961E-9C29166CDD6B}" type="presParOf" srcId="{E55B8094-1548-4222-9741-595C9FA2310D}" destId="{8E8254CE-DCFB-49D5-AFEC-D3FF63B791AC}" srcOrd="3" destOrd="0" presId="urn:microsoft.com/office/officeart/2018/2/layout/IconVerticalSolidList"/>
    <dgm:cxn modelId="{707513D6-5FF3-4287-842B-73C88A856F53}" type="presParOf" srcId="{3C8AA08E-34AD-4C2E-BFD9-28E5AAE4261F}" destId="{B97DF8F2-3F5D-4BFE-880D-C1894673EF3F}" srcOrd="5" destOrd="0" presId="urn:microsoft.com/office/officeart/2018/2/layout/IconVerticalSolidList"/>
    <dgm:cxn modelId="{4C1A3F65-D29E-40B6-A7D0-F9EA75CB6DBF}" type="presParOf" srcId="{3C8AA08E-34AD-4C2E-BFD9-28E5AAE4261F}" destId="{3AA09829-F2E7-418F-9E75-156E7B3297E9}" srcOrd="6" destOrd="0" presId="urn:microsoft.com/office/officeart/2018/2/layout/IconVerticalSolidList"/>
    <dgm:cxn modelId="{EB6A3379-8214-486D-A57D-81E5CA647D0E}" type="presParOf" srcId="{3AA09829-F2E7-418F-9E75-156E7B3297E9}" destId="{E32605FC-B481-413B-85DD-F4AFBB72C29B}" srcOrd="0" destOrd="0" presId="urn:microsoft.com/office/officeart/2018/2/layout/IconVerticalSolidList"/>
    <dgm:cxn modelId="{AADD774F-C723-4C93-B037-5D4034377ED2}" type="presParOf" srcId="{3AA09829-F2E7-418F-9E75-156E7B3297E9}" destId="{9B23F371-37C0-469F-A5A1-D8F72F305D26}" srcOrd="1" destOrd="0" presId="urn:microsoft.com/office/officeart/2018/2/layout/IconVerticalSolidList"/>
    <dgm:cxn modelId="{B955BC7D-A771-4AAE-B5D4-AD405C70F0DC}" type="presParOf" srcId="{3AA09829-F2E7-418F-9E75-156E7B3297E9}" destId="{8F698121-C793-4A5B-BF53-930013517C24}" srcOrd="2" destOrd="0" presId="urn:microsoft.com/office/officeart/2018/2/layout/IconVerticalSolidList"/>
    <dgm:cxn modelId="{7FC9AE70-E7BA-4971-A60C-FCE06F9802BD}" type="presParOf" srcId="{3AA09829-F2E7-418F-9E75-156E7B3297E9}" destId="{44CB3A86-E331-497E-A9A5-83A7442CBC94}" srcOrd="3" destOrd="0" presId="urn:microsoft.com/office/officeart/2018/2/layout/IconVerticalSolidList"/>
    <dgm:cxn modelId="{5D219733-23B8-429E-8C32-E687B4FDDF7E}" type="presParOf" srcId="{3C8AA08E-34AD-4C2E-BFD9-28E5AAE4261F}" destId="{08E1FBF5-CE94-4494-905C-31C6DA858CA5}" srcOrd="7" destOrd="0" presId="urn:microsoft.com/office/officeart/2018/2/layout/IconVerticalSolidList"/>
    <dgm:cxn modelId="{906F99E8-8473-4856-9C89-2DEDDAB974F5}" type="presParOf" srcId="{3C8AA08E-34AD-4C2E-BFD9-28E5AAE4261F}" destId="{F36DD13C-D537-4FD9-B95D-35119FE77007}" srcOrd="8" destOrd="0" presId="urn:microsoft.com/office/officeart/2018/2/layout/IconVerticalSolidList"/>
    <dgm:cxn modelId="{2419926D-2D58-4851-9DD5-24226D2D92E0}" type="presParOf" srcId="{F36DD13C-D537-4FD9-B95D-35119FE77007}" destId="{B992F6B9-D262-4FA0-9F45-5CE5412CAAEB}" srcOrd="0" destOrd="0" presId="urn:microsoft.com/office/officeart/2018/2/layout/IconVerticalSolidList"/>
    <dgm:cxn modelId="{6D0CEB01-F1FD-4720-BC80-FF0641458633}" type="presParOf" srcId="{F36DD13C-D537-4FD9-B95D-35119FE77007}" destId="{6796653E-9B7A-4D81-AB0A-D279E8FEAFC6}" srcOrd="1" destOrd="0" presId="urn:microsoft.com/office/officeart/2018/2/layout/IconVerticalSolidList"/>
    <dgm:cxn modelId="{7F9E997F-98AD-4886-B78C-74FBA7243AC6}" type="presParOf" srcId="{F36DD13C-D537-4FD9-B95D-35119FE77007}" destId="{20E3C2C7-785B-482C-9B9C-F310DFCBB52C}" srcOrd="2" destOrd="0" presId="urn:microsoft.com/office/officeart/2018/2/layout/IconVerticalSolidList"/>
    <dgm:cxn modelId="{F51A1636-B245-476D-84CE-9806277C0AA4}" type="presParOf" srcId="{F36DD13C-D537-4FD9-B95D-35119FE77007}" destId="{2CB28F92-D721-4C61-9B4E-9119E54419E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AADA53-8478-468F-B637-E12F3A94461F}"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EB17F44-DB8D-465C-8469-2556035BC691}">
      <dgm:prSet/>
      <dgm:spPr/>
      <dgm:t>
        <a:bodyPr/>
        <a:lstStyle/>
        <a:p>
          <a:pPr>
            <a:defRPr cap="all"/>
          </a:pPr>
          <a:r>
            <a:rPr lang="en-US"/>
            <a:t>Analgesics were prescribed to be taken on SOS basis</a:t>
          </a:r>
        </a:p>
      </dgm:t>
    </dgm:pt>
    <dgm:pt modelId="{C5DC9C6C-E2F5-4C9F-976A-14E94847ED5F}" type="parTrans" cxnId="{76ED76EB-E7F4-4C43-9796-AB8894427E68}">
      <dgm:prSet/>
      <dgm:spPr/>
      <dgm:t>
        <a:bodyPr/>
        <a:lstStyle/>
        <a:p>
          <a:endParaRPr lang="en-US"/>
        </a:p>
      </dgm:t>
    </dgm:pt>
    <dgm:pt modelId="{8FB44997-AD20-4CF6-ADAA-0DF90A48A64E}" type="sibTrans" cxnId="{76ED76EB-E7F4-4C43-9796-AB8894427E68}">
      <dgm:prSet/>
      <dgm:spPr/>
      <dgm:t>
        <a:bodyPr/>
        <a:lstStyle/>
        <a:p>
          <a:endParaRPr lang="en-US"/>
        </a:p>
      </dgm:t>
    </dgm:pt>
    <dgm:pt modelId="{EA2D99B0-8B22-46AE-83C5-D906DEA29F30}">
      <dgm:prSet/>
      <dgm:spPr/>
      <dgm:t>
        <a:bodyPr/>
        <a:lstStyle/>
        <a:p>
          <a:pPr>
            <a:defRPr cap="all"/>
          </a:pPr>
          <a:r>
            <a:rPr lang="en-US"/>
            <a:t>Patients were advised to minimally use the wrist for 2 hours</a:t>
          </a:r>
        </a:p>
      </dgm:t>
    </dgm:pt>
    <dgm:pt modelId="{5213DBB7-A72B-4A2C-934A-7902889C67A8}" type="parTrans" cxnId="{F06ADB12-F7F6-42B7-9AA4-81555512E846}">
      <dgm:prSet/>
      <dgm:spPr/>
      <dgm:t>
        <a:bodyPr/>
        <a:lstStyle/>
        <a:p>
          <a:endParaRPr lang="en-US"/>
        </a:p>
      </dgm:t>
    </dgm:pt>
    <dgm:pt modelId="{9F67F6B1-B876-4A5E-8565-D885117CA1AD}" type="sibTrans" cxnId="{F06ADB12-F7F6-42B7-9AA4-81555512E846}">
      <dgm:prSet/>
      <dgm:spPr/>
      <dgm:t>
        <a:bodyPr/>
        <a:lstStyle/>
        <a:p>
          <a:endParaRPr lang="en-US"/>
        </a:p>
      </dgm:t>
    </dgm:pt>
    <dgm:pt modelId="{51348956-7FFD-47A2-AF8B-D5AD071F11FF}">
      <dgm:prSet/>
      <dgm:spPr/>
      <dgm:t>
        <a:bodyPr/>
        <a:lstStyle/>
        <a:p>
          <a:pPr>
            <a:defRPr cap="all"/>
          </a:pPr>
          <a:r>
            <a:rPr lang="en-US" dirty="0"/>
            <a:t>Not  to massage or apply hot/cold compresses to the wrist</a:t>
          </a:r>
        </a:p>
      </dgm:t>
    </dgm:pt>
    <dgm:pt modelId="{EE087C44-D8A1-45E5-82AB-3858970108D1}" type="parTrans" cxnId="{A78F91E5-0A7D-40C4-84BC-3B11D3A57138}">
      <dgm:prSet/>
      <dgm:spPr/>
      <dgm:t>
        <a:bodyPr/>
        <a:lstStyle/>
        <a:p>
          <a:endParaRPr lang="en-US"/>
        </a:p>
      </dgm:t>
    </dgm:pt>
    <dgm:pt modelId="{BD92B960-4291-42DD-8F52-F52451B82F60}" type="sibTrans" cxnId="{A78F91E5-0A7D-40C4-84BC-3B11D3A57138}">
      <dgm:prSet/>
      <dgm:spPr/>
      <dgm:t>
        <a:bodyPr/>
        <a:lstStyle/>
        <a:p>
          <a:endParaRPr lang="en-US"/>
        </a:p>
      </dgm:t>
    </dgm:pt>
    <dgm:pt modelId="{5E97E9D1-B565-4E93-ADED-908E88773470}">
      <dgm:prSet/>
      <dgm:spPr/>
      <dgm:t>
        <a:bodyPr/>
        <a:lstStyle/>
        <a:p>
          <a:pPr>
            <a:defRPr cap="all"/>
          </a:pPr>
          <a:r>
            <a:rPr lang="en-US"/>
            <a:t>To report SOS if they have any fresh complaints</a:t>
          </a:r>
        </a:p>
      </dgm:t>
    </dgm:pt>
    <dgm:pt modelId="{A9AC3DC3-CEB5-49B7-96EE-C756E4A8AAB6}" type="parTrans" cxnId="{6CA3405E-6163-47F9-AB85-3BF8973251C0}">
      <dgm:prSet/>
      <dgm:spPr/>
      <dgm:t>
        <a:bodyPr/>
        <a:lstStyle/>
        <a:p>
          <a:endParaRPr lang="en-US"/>
        </a:p>
      </dgm:t>
    </dgm:pt>
    <dgm:pt modelId="{2F11515E-6DF9-4B65-8CEF-1E341EDCEDF5}" type="sibTrans" cxnId="{6CA3405E-6163-47F9-AB85-3BF8973251C0}">
      <dgm:prSet/>
      <dgm:spPr/>
      <dgm:t>
        <a:bodyPr/>
        <a:lstStyle/>
        <a:p>
          <a:endParaRPr lang="en-US"/>
        </a:p>
      </dgm:t>
    </dgm:pt>
    <dgm:pt modelId="{05647900-468D-451F-AD8F-007EB2F1E9B9}" type="pres">
      <dgm:prSet presAssocID="{B3AADA53-8478-468F-B637-E12F3A94461F}" presName="root" presStyleCnt="0">
        <dgm:presLayoutVars>
          <dgm:dir/>
          <dgm:resizeHandles val="exact"/>
        </dgm:presLayoutVars>
      </dgm:prSet>
      <dgm:spPr/>
    </dgm:pt>
    <dgm:pt modelId="{F0797411-5A4F-4373-852B-D744B1A9FB81}" type="pres">
      <dgm:prSet presAssocID="{0EB17F44-DB8D-465C-8469-2556035BC691}" presName="compNode" presStyleCnt="0"/>
      <dgm:spPr/>
    </dgm:pt>
    <dgm:pt modelId="{88EA73DE-5393-4E57-813E-D7AF8636B4DD}" type="pres">
      <dgm:prSet presAssocID="{0EB17F44-DB8D-465C-8469-2556035BC691}" presName="iconBgRect" presStyleLbl="bgShp" presStyleIdx="0" presStyleCnt="4"/>
      <dgm:spPr/>
    </dgm:pt>
    <dgm:pt modelId="{B783AB70-8430-41E7-8D27-0C0B0D0E36D7}" type="pres">
      <dgm:prSet presAssocID="{0EB17F44-DB8D-465C-8469-2556035BC69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04D46581-BFAF-4FD8-B072-E960088E1E03}" type="pres">
      <dgm:prSet presAssocID="{0EB17F44-DB8D-465C-8469-2556035BC691}" presName="spaceRect" presStyleCnt="0"/>
      <dgm:spPr/>
    </dgm:pt>
    <dgm:pt modelId="{A315E243-B2BB-4C6B-8F82-75024AA079DB}" type="pres">
      <dgm:prSet presAssocID="{0EB17F44-DB8D-465C-8469-2556035BC691}" presName="textRect" presStyleLbl="revTx" presStyleIdx="0" presStyleCnt="4">
        <dgm:presLayoutVars>
          <dgm:chMax val="1"/>
          <dgm:chPref val="1"/>
        </dgm:presLayoutVars>
      </dgm:prSet>
      <dgm:spPr/>
    </dgm:pt>
    <dgm:pt modelId="{BC62A173-54A3-4CBA-AE4C-9FD2EAE16059}" type="pres">
      <dgm:prSet presAssocID="{8FB44997-AD20-4CF6-ADAA-0DF90A48A64E}" presName="sibTrans" presStyleCnt="0"/>
      <dgm:spPr/>
    </dgm:pt>
    <dgm:pt modelId="{01F773E1-FF8F-468A-A694-9B4A4909AF70}" type="pres">
      <dgm:prSet presAssocID="{EA2D99B0-8B22-46AE-83C5-D906DEA29F30}" presName="compNode" presStyleCnt="0"/>
      <dgm:spPr/>
    </dgm:pt>
    <dgm:pt modelId="{60ED6E0A-FBBB-41EC-BACA-A9C1600A84D1}" type="pres">
      <dgm:prSet presAssocID="{EA2D99B0-8B22-46AE-83C5-D906DEA29F30}" presName="iconBgRect" presStyleLbl="bgShp" presStyleIdx="1" presStyleCnt="4"/>
      <dgm:spPr/>
    </dgm:pt>
    <dgm:pt modelId="{B2B90693-1E76-4B49-B54D-7AB844990916}" type="pres">
      <dgm:prSet presAssocID="{EA2D99B0-8B22-46AE-83C5-D906DEA29F3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968808BB-4D01-4483-89AF-73EB0B684F63}" type="pres">
      <dgm:prSet presAssocID="{EA2D99B0-8B22-46AE-83C5-D906DEA29F30}" presName="spaceRect" presStyleCnt="0"/>
      <dgm:spPr/>
    </dgm:pt>
    <dgm:pt modelId="{C6F1B8DF-15D1-4AE7-B7FA-0E15C0713928}" type="pres">
      <dgm:prSet presAssocID="{EA2D99B0-8B22-46AE-83C5-D906DEA29F30}" presName="textRect" presStyleLbl="revTx" presStyleIdx="1" presStyleCnt="4">
        <dgm:presLayoutVars>
          <dgm:chMax val="1"/>
          <dgm:chPref val="1"/>
        </dgm:presLayoutVars>
      </dgm:prSet>
      <dgm:spPr/>
    </dgm:pt>
    <dgm:pt modelId="{606CFAFB-AD98-4FEA-A34E-41F2995DFF67}" type="pres">
      <dgm:prSet presAssocID="{9F67F6B1-B876-4A5E-8565-D885117CA1AD}" presName="sibTrans" presStyleCnt="0"/>
      <dgm:spPr/>
    </dgm:pt>
    <dgm:pt modelId="{79EC3998-C455-4C92-A2C1-63A5E257F5BC}" type="pres">
      <dgm:prSet presAssocID="{51348956-7FFD-47A2-AF8B-D5AD071F11FF}" presName="compNode" presStyleCnt="0"/>
      <dgm:spPr/>
    </dgm:pt>
    <dgm:pt modelId="{312001BF-DDF7-4A88-9B5F-AC1FF95AA214}" type="pres">
      <dgm:prSet presAssocID="{51348956-7FFD-47A2-AF8B-D5AD071F11FF}" presName="iconBgRect" presStyleLbl="bgShp" presStyleIdx="2" presStyleCnt="4"/>
      <dgm:spPr/>
    </dgm:pt>
    <dgm:pt modelId="{7377274F-68A3-46E3-AE1D-5C6444AB2E55}" type="pres">
      <dgm:prSet presAssocID="{51348956-7FFD-47A2-AF8B-D5AD071F11F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ittens"/>
        </a:ext>
      </dgm:extLst>
    </dgm:pt>
    <dgm:pt modelId="{1C23A8F8-433C-44BC-8FE1-9FA265FF72CE}" type="pres">
      <dgm:prSet presAssocID="{51348956-7FFD-47A2-AF8B-D5AD071F11FF}" presName="spaceRect" presStyleCnt="0"/>
      <dgm:spPr/>
    </dgm:pt>
    <dgm:pt modelId="{7ED8FBBC-C603-4A48-B137-C0CF70106C67}" type="pres">
      <dgm:prSet presAssocID="{51348956-7FFD-47A2-AF8B-D5AD071F11FF}" presName="textRect" presStyleLbl="revTx" presStyleIdx="2" presStyleCnt="4">
        <dgm:presLayoutVars>
          <dgm:chMax val="1"/>
          <dgm:chPref val="1"/>
        </dgm:presLayoutVars>
      </dgm:prSet>
      <dgm:spPr/>
    </dgm:pt>
    <dgm:pt modelId="{4C73922D-EE18-4E93-9E00-94822C8EB9A6}" type="pres">
      <dgm:prSet presAssocID="{BD92B960-4291-42DD-8F52-F52451B82F60}" presName="sibTrans" presStyleCnt="0"/>
      <dgm:spPr/>
    </dgm:pt>
    <dgm:pt modelId="{E39A2CC2-9D70-4711-B238-D3916702391E}" type="pres">
      <dgm:prSet presAssocID="{5E97E9D1-B565-4E93-ADED-908E88773470}" presName="compNode" presStyleCnt="0"/>
      <dgm:spPr/>
    </dgm:pt>
    <dgm:pt modelId="{F5BEDA3E-224F-4F1A-B5EA-EBBE08C8D959}" type="pres">
      <dgm:prSet presAssocID="{5E97E9D1-B565-4E93-ADED-908E88773470}" presName="iconBgRect" presStyleLbl="bgShp" presStyleIdx="3" presStyleCnt="4"/>
      <dgm:spPr/>
    </dgm:pt>
    <dgm:pt modelId="{57611C58-A9E6-46C6-93C4-FA1A3BDE0816}" type="pres">
      <dgm:prSet presAssocID="{5E97E9D1-B565-4E93-ADED-908E8877347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rning"/>
        </a:ext>
      </dgm:extLst>
    </dgm:pt>
    <dgm:pt modelId="{98F5FC37-76CA-4BA1-8E43-FE53B29265FF}" type="pres">
      <dgm:prSet presAssocID="{5E97E9D1-B565-4E93-ADED-908E88773470}" presName="spaceRect" presStyleCnt="0"/>
      <dgm:spPr/>
    </dgm:pt>
    <dgm:pt modelId="{2FDFE55C-301E-4879-85F9-0F6A80ABD4B7}" type="pres">
      <dgm:prSet presAssocID="{5E97E9D1-B565-4E93-ADED-908E88773470}" presName="textRect" presStyleLbl="revTx" presStyleIdx="3" presStyleCnt="4">
        <dgm:presLayoutVars>
          <dgm:chMax val="1"/>
          <dgm:chPref val="1"/>
        </dgm:presLayoutVars>
      </dgm:prSet>
      <dgm:spPr/>
    </dgm:pt>
  </dgm:ptLst>
  <dgm:cxnLst>
    <dgm:cxn modelId="{275A4103-8753-4BE3-AA08-C2C27BFAC26E}" type="presOf" srcId="{51348956-7FFD-47A2-AF8B-D5AD071F11FF}" destId="{7ED8FBBC-C603-4A48-B137-C0CF70106C67}" srcOrd="0" destOrd="0" presId="urn:microsoft.com/office/officeart/2018/5/layout/IconCircleLabelList"/>
    <dgm:cxn modelId="{F06ADB12-F7F6-42B7-9AA4-81555512E846}" srcId="{B3AADA53-8478-468F-B637-E12F3A94461F}" destId="{EA2D99B0-8B22-46AE-83C5-D906DEA29F30}" srcOrd="1" destOrd="0" parTransId="{5213DBB7-A72B-4A2C-934A-7902889C67A8}" sibTransId="{9F67F6B1-B876-4A5E-8565-D885117CA1AD}"/>
    <dgm:cxn modelId="{4FECB815-6598-446D-BFB5-2637A764E4FE}" type="presOf" srcId="{5E97E9D1-B565-4E93-ADED-908E88773470}" destId="{2FDFE55C-301E-4879-85F9-0F6A80ABD4B7}" srcOrd="0" destOrd="0" presId="urn:microsoft.com/office/officeart/2018/5/layout/IconCircleLabelList"/>
    <dgm:cxn modelId="{6CA3405E-6163-47F9-AB85-3BF8973251C0}" srcId="{B3AADA53-8478-468F-B637-E12F3A94461F}" destId="{5E97E9D1-B565-4E93-ADED-908E88773470}" srcOrd="3" destOrd="0" parTransId="{A9AC3DC3-CEB5-49B7-96EE-C756E4A8AAB6}" sibTransId="{2F11515E-6DF9-4B65-8CEF-1E341EDCEDF5}"/>
    <dgm:cxn modelId="{F16C8861-B3E6-4D91-87D2-23302FCED2B7}" type="presOf" srcId="{0EB17F44-DB8D-465C-8469-2556035BC691}" destId="{A315E243-B2BB-4C6B-8F82-75024AA079DB}" srcOrd="0" destOrd="0" presId="urn:microsoft.com/office/officeart/2018/5/layout/IconCircleLabelList"/>
    <dgm:cxn modelId="{9A5D7EA5-C19E-4495-A419-17477F55C6B0}" type="presOf" srcId="{B3AADA53-8478-468F-B637-E12F3A94461F}" destId="{05647900-468D-451F-AD8F-007EB2F1E9B9}" srcOrd="0" destOrd="0" presId="urn:microsoft.com/office/officeart/2018/5/layout/IconCircleLabelList"/>
    <dgm:cxn modelId="{568931B0-68F4-458C-AAE4-2463702397BE}" type="presOf" srcId="{EA2D99B0-8B22-46AE-83C5-D906DEA29F30}" destId="{C6F1B8DF-15D1-4AE7-B7FA-0E15C0713928}" srcOrd="0" destOrd="0" presId="urn:microsoft.com/office/officeart/2018/5/layout/IconCircleLabelList"/>
    <dgm:cxn modelId="{A78F91E5-0A7D-40C4-84BC-3B11D3A57138}" srcId="{B3AADA53-8478-468F-B637-E12F3A94461F}" destId="{51348956-7FFD-47A2-AF8B-D5AD071F11FF}" srcOrd="2" destOrd="0" parTransId="{EE087C44-D8A1-45E5-82AB-3858970108D1}" sibTransId="{BD92B960-4291-42DD-8F52-F52451B82F60}"/>
    <dgm:cxn modelId="{76ED76EB-E7F4-4C43-9796-AB8894427E68}" srcId="{B3AADA53-8478-468F-B637-E12F3A94461F}" destId="{0EB17F44-DB8D-465C-8469-2556035BC691}" srcOrd="0" destOrd="0" parTransId="{C5DC9C6C-E2F5-4C9F-976A-14E94847ED5F}" sibTransId="{8FB44997-AD20-4CF6-ADAA-0DF90A48A64E}"/>
    <dgm:cxn modelId="{1F9995A1-33E6-4881-9AE2-84895DDB5114}" type="presParOf" srcId="{05647900-468D-451F-AD8F-007EB2F1E9B9}" destId="{F0797411-5A4F-4373-852B-D744B1A9FB81}" srcOrd="0" destOrd="0" presId="urn:microsoft.com/office/officeart/2018/5/layout/IconCircleLabelList"/>
    <dgm:cxn modelId="{BBCA53C9-474D-4482-BCAA-B95342F0B84C}" type="presParOf" srcId="{F0797411-5A4F-4373-852B-D744B1A9FB81}" destId="{88EA73DE-5393-4E57-813E-D7AF8636B4DD}" srcOrd="0" destOrd="0" presId="urn:microsoft.com/office/officeart/2018/5/layout/IconCircleLabelList"/>
    <dgm:cxn modelId="{EADDBCA8-C162-4B83-8422-6B6DB4250E5D}" type="presParOf" srcId="{F0797411-5A4F-4373-852B-D744B1A9FB81}" destId="{B783AB70-8430-41E7-8D27-0C0B0D0E36D7}" srcOrd="1" destOrd="0" presId="urn:microsoft.com/office/officeart/2018/5/layout/IconCircleLabelList"/>
    <dgm:cxn modelId="{40FF6F10-3F2A-4D16-880D-4D21DEFC8100}" type="presParOf" srcId="{F0797411-5A4F-4373-852B-D744B1A9FB81}" destId="{04D46581-BFAF-4FD8-B072-E960088E1E03}" srcOrd="2" destOrd="0" presId="urn:microsoft.com/office/officeart/2018/5/layout/IconCircleLabelList"/>
    <dgm:cxn modelId="{D253622F-C4AE-40E9-A0B7-1596FD24F966}" type="presParOf" srcId="{F0797411-5A4F-4373-852B-D744B1A9FB81}" destId="{A315E243-B2BB-4C6B-8F82-75024AA079DB}" srcOrd="3" destOrd="0" presId="urn:microsoft.com/office/officeart/2018/5/layout/IconCircleLabelList"/>
    <dgm:cxn modelId="{0AA2557B-B597-4018-880C-B4D5150C91F7}" type="presParOf" srcId="{05647900-468D-451F-AD8F-007EB2F1E9B9}" destId="{BC62A173-54A3-4CBA-AE4C-9FD2EAE16059}" srcOrd="1" destOrd="0" presId="urn:microsoft.com/office/officeart/2018/5/layout/IconCircleLabelList"/>
    <dgm:cxn modelId="{B832369D-6C26-4040-BE00-715E5C607E57}" type="presParOf" srcId="{05647900-468D-451F-AD8F-007EB2F1E9B9}" destId="{01F773E1-FF8F-468A-A694-9B4A4909AF70}" srcOrd="2" destOrd="0" presId="urn:microsoft.com/office/officeart/2018/5/layout/IconCircleLabelList"/>
    <dgm:cxn modelId="{872248B4-D042-4D94-983A-D279E5A64738}" type="presParOf" srcId="{01F773E1-FF8F-468A-A694-9B4A4909AF70}" destId="{60ED6E0A-FBBB-41EC-BACA-A9C1600A84D1}" srcOrd="0" destOrd="0" presId="urn:microsoft.com/office/officeart/2018/5/layout/IconCircleLabelList"/>
    <dgm:cxn modelId="{319F6F18-F9BF-48C7-B5E4-43346822497E}" type="presParOf" srcId="{01F773E1-FF8F-468A-A694-9B4A4909AF70}" destId="{B2B90693-1E76-4B49-B54D-7AB844990916}" srcOrd="1" destOrd="0" presId="urn:microsoft.com/office/officeart/2018/5/layout/IconCircleLabelList"/>
    <dgm:cxn modelId="{79BD634D-0B95-4C40-AF63-522D448C4513}" type="presParOf" srcId="{01F773E1-FF8F-468A-A694-9B4A4909AF70}" destId="{968808BB-4D01-4483-89AF-73EB0B684F63}" srcOrd="2" destOrd="0" presId="urn:microsoft.com/office/officeart/2018/5/layout/IconCircleLabelList"/>
    <dgm:cxn modelId="{6CC12E06-351B-46EF-B7B5-A61959EF5B93}" type="presParOf" srcId="{01F773E1-FF8F-468A-A694-9B4A4909AF70}" destId="{C6F1B8DF-15D1-4AE7-B7FA-0E15C0713928}" srcOrd="3" destOrd="0" presId="urn:microsoft.com/office/officeart/2018/5/layout/IconCircleLabelList"/>
    <dgm:cxn modelId="{AEBE270B-A98C-4D8F-962C-5AF3257B3691}" type="presParOf" srcId="{05647900-468D-451F-AD8F-007EB2F1E9B9}" destId="{606CFAFB-AD98-4FEA-A34E-41F2995DFF67}" srcOrd="3" destOrd="0" presId="urn:microsoft.com/office/officeart/2018/5/layout/IconCircleLabelList"/>
    <dgm:cxn modelId="{58BCA40A-B61A-4E8A-90B1-DCB7AC8EDF5B}" type="presParOf" srcId="{05647900-468D-451F-AD8F-007EB2F1E9B9}" destId="{79EC3998-C455-4C92-A2C1-63A5E257F5BC}" srcOrd="4" destOrd="0" presId="urn:microsoft.com/office/officeart/2018/5/layout/IconCircleLabelList"/>
    <dgm:cxn modelId="{6BCF42CD-9505-4F3B-93E4-476D2A8C83FF}" type="presParOf" srcId="{79EC3998-C455-4C92-A2C1-63A5E257F5BC}" destId="{312001BF-DDF7-4A88-9B5F-AC1FF95AA214}" srcOrd="0" destOrd="0" presId="urn:microsoft.com/office/officeart/2018/5/layout/IconCircleLabelList"/>
    <dgm:cxn modelId="{6F36476B-7C99-45B0-BBF8-71D138ED214D}" type="presParOf" srcId="{79EC3998-C455-4C92-A2C1-63A5E257F5BC}" destId="{7377274F-68A3-46E3-AE1D-5C6444AB2E55}" srcOrd="1" destOrd="0" presId="urn:microsoft.com/office/officeart/2018/5/layout/IconCircleLabelList"/>
    <dgm:cxn modelId="{7172A0B0-6EF6-4CBB-B79D-4AA3201CEB6D}" type="presParOf" srcId="{79EC3998-C455-4C92-A2C1-63A5E257F5BC}" destId="{1C23A8F8-433C-44BC-8FE1-9FA265FF72CE}" srcOrd="2" destOrd="0" presId="urn:microsoft.com/office/officeart/2018/5/layout/IconCircleLabelList"/>
    <dgm:cxn modelId="{8BC8336F-CFC0-4F1D-BE70-F7A9605997E0}" type="presParOf" srcId="{79EC3998-C455-4C92-A2C1-63A5E257F5BC}" destId="{7ED8FBBC-C603-4A48-B137-C0CF70106C67}" srcOrd="3" destOrd="0" presId="urn:microsoft.com/office/officeart/2018/5/layout/IconCircleLabelList"/>
    <dgm:cxn modelId="{D03E3C0E-C9A8-4CD1-B01A-A7CE2A967CAB}" type="presParOf" srcId="{05647900-468D-451F-AD8F-007EB2F1E9B9}" destId="{4C73922D-EE18-4E93-9E00-94822C8EB9A6}" srcOrd="5" destOrd="0" presId="urn:microsoft.com/office/officeart/2018/5/layout/IconCircleLabelList"/>
    <dgm:cxn modelId="{D1D9F7A0-C1E1-41CE-B803-B150F801B804}" type="presParOf" srcId="{05647900-468D-451F-AD8F-007EB2F1E9B9}" destId="{E39A2CC2-9D70-4711-B238-D3916702391E}" srcOrd="6" destOrd="0" presId="urn:microsoft.com/office/officeart/2018/5/layout/IconCircleLabelList"/>
    <dgm:cxn modelId="{DAB483CA-6D7F-4D8D-9956-DA501A657420}" type="presParOf" srcId="{E39A2CC2-9D70-4711-B238-D3916702391E}" destId="{F5BEDA3E-224F-4F1A-B5EA-EBBE08C8D959}" srcOrd="0" destOrd="0" presId="urn:microsoft.com/office/officeart/2018/5/layout/IconCircleLabelList"/>
    <dgm:cxn modelId="{2537581C-0F39-4FE1-B51B-0F1D166AC75F}" type="presParOf" srcId="{E39A2CC2-9D70-4711-B238-D3916702391E}" destId="{57611C58-A9E6-46C6-93C4-FA1A3BDE0816}" srcOrd="1" destOrd="0" presId="urn:microsoft.com/office/officeart/2018/5/layout/IconCircleLabelList"/>
    <dgm:cxn modelId="{EFC62647-F6E0-4641-A42C-64E73F4B11CE}" type="presParOf" srcId="{E39A2CC2-9D70-4711-B238-D3916702391E}" destId="{98F5FC37-76CA-4BA1-8E43-FE53B29265FF}" srcOrd="2" destOrd="0" presId="urn:microsoft.com/office/officeart/2018/5/layout/IconCircleLabelList"/>
    <dgm:cxn modelId="{8BDF4078-27BA-4289-8DD0-AD193168DFEB}" type="presParOf" srcId="{E39A2CC2-9D70-4711-B238-D3916702391E}" destId="{2FDFE55C-301E-4879-85F9-0F6A80ABD4B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CB434-0376-F34E-BDFE-D889E8D5EE25}">
      <dsp:nvSpPr>
        <dsp:cNvPr id="0" name=""/>
        <dsp:cNvSpPr/>
      </dsp:nvSpPr>
      <dsp:spPr>
        <a:xfrm>
          <a:off x="0" y="0"/>
          <a:ext cx="3436425" cy="4307347"/>
        </a:xfrm>
        <a:prstGeom prst="rect">
          <a:avLst/>
        </a:prstGeom>
        <a:solidFill>
          <a:schemeClr val="accent2"/>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7917" tIns="330200" rIns="267917" bIns="330200" numCol="1" spcCol="1270" anchor="t" anchorCtr="0">
          <a:noAutofit/>
        </a:bodyPr>
        <a:lstStyle/>
        <a:p>
          <a:pPr marL="0" lvl="0" indent="0" algn="l" defTabSz="800100">
            <a:lnSpc>
              <a:spcPct val="90000"/>
            </a:lnSpc>
            <a:spcBef>
              <a:spcPct val="0"/>
            </a:spcBef>
            <a:spcAft>
              <a:spcPct val="35000"/>
            </a:spcAft>
            <a:buNone/>
          </a:pPr>
          <a:endParaRPr lang="en-US" sz="1800" kern="1200" dirty="0"/>
        </a:p>
        <a:p>
          <a:pPr marL="228600" lvl="1" indent="-228600" algn="l" defTabSz="889000">
            <a:lnSpc>
              <a:spcPct val="90000"/>
            </a:lnSpc>
            <a:spcBef>
              <a:spcPct val="0"/>
            </a:spcBef>
            <a:spcAft>
              <a:spcPct val="15000"/>
            </a:spcAft>
            <a:buChar char="•"/>
          </a:pPr>
          <a:r>
            <a:rPr lang="en-US" sz="2000" b="1" kern="1200" dirty="0"/>
            <a:t>US guided hydrodissection with Normal saline</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Injectate= 7-10ml NS</a:t>
          </a:r>
        </a:p>
      </dsp:txBody>
      <dsp:txXfrm>
        <a:off x="0" y="1636791"/>
        <a:ext cx="3436425" cy="2584408"/>
      </dsp:txXfrm>
    </dsp:sp>
    <dsp:sp modelId="{B99E3498-99D8-7F4E-9558-712824E52FE5}">
      <dsp:nvSpPr>
        <dsp:cNvPr id="0" name=""/>
        <dsp:cNvSpPr/>
      </dsp:nvSpPr>
      <dsp:spPr>
        <a:xfrm>
          <a:off x="974058" y="125929"/>
          <a:ext cx="1292204" cy="129220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745" tIns="12700" rIns="100745" bIns="12700" numCol="1" spcCol="1270" anchor="ctr" anchorCtr="0">
          <a:noAutofit/>
        </a:bodyPr>
        <a:lstStyle/>
        <a:p>
          <a:pPr marL="0" lvl="0" indent="0" algn="ctr" defTabSz="2133600">
            <a:lnSpc>
              <a:spcPct val="90000"/>
            </a:lnSpc>
            <a:spcBef>
              <a:spcPct val="0"/>
            </a:spcBef>
            <a:spcAft>
              <a:spcPct val="35000"/>
            </a:spcAft>
            <a:buNone/>
          </a:pPr>
          <a:r>
            <a:rPr lang="en-US" sz="4800" kern="1200" dirty="0"/>
            <a:t>1</a:t>
          </a:r>
        </a:p>
      </dsp:txBody>
      <dsp:txXfrm>
        <a:off x="1163297" y="315168"/>
        <a:ext cx="913726" cy="913726"/>
      </dsp:txXfrm>
    </dsp:sp>
    <dsp:sp modelId="{A886FC24-84FB-B343-8F70-8D123CBC2299}">
      <dsp:nvSpPr>
        <dsp:cNvPr id="0" name=""/>
        <dsp:cNvSpPr/>
      </dsp:nvSpPr>
      <dsp:spPr>
        <a:xfrm>
          <a:off x="0" y="4307275"/>
          <a:ext cx="343642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071B9E-2A55-DC42-9080-39DC359E21DB}">
      <dsp:nvSpPr>
        <dsp:cNvPr id="0" name=""/>
        <dsp:cNvSpPr/>
      </dsp:nvSpPr>
      <dsp:spPr>
        <a:xfrm>
          <a:off x="3780068" y="0"/>
          <a:ext cx="3436425" cy="4307347"/>
        </a:xfrm>
        <a:prstGeom prst="rect">
          <a:avLst/>
        </a:prstGeom>
        <a:solidFill>
          <a:schemeClr val="accent2">
            <a:alpha val="9000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7917" tIns="330200" rIns="267917" bIns="330200" numCol="1" spcCol="1270" anchor="t" anchorCtr="0">
          <a:noAutofit/>
        </a:bodyPr>
        <a:lstStyle/>
        <a:p>
          <a:pPr marL="0" lvl="0" indent="0" algn="l" defTabSz="800100">
            <a:lnSpc>
              <a:spcPct val="90000"/>
            </a:lnSpc>
            <a:spcBef>
              <a:spcPct val="0"/>
            </a:spcBef>
            <a:spcAft>
              <a:spcPct val="35000"/>
            </a:spcAft>
            <a:buNone/>
          </a:pPr>
          <a:endParaRPr lang="en-US" sz="1800" kern="1200" dirty="0"/>
        </a:p>
        <a:p>
          <a:pPr marL="228600" lvl="1" indent="-228600" algn="l" defTabSz="889000">
            <a:lnSpc>
              <a:spcPct val="90000"/>
            </a:lnSpc>
            <a:spcBef>
              <a:spcPct val="0"/>
            </a:spcBef>
            <a:spcAft>
              <a:spcPct val="15000"/>
            </a:spcAft>
            <a:buChar char="•"/>
          </a:pPr>
          <a:r>
            <a:rPr lang="en-US" sz="2000" b="1" kern="1200" dirty="0"/>
            <a:t>US guided corticosteroid inj. (No Hydrodissection) </a:t>
          </a:r>
        </a:p>
        <a:p>
          <a:pPr marL="228600" lvl="1" indent="-228600" algn="l" defTabSz="889000">
            <a:lnSpc>
              <a:spcPct val="90000"/>
            </a:lnSpc>
            <a:spcBef>
              <a:spcPct val="0"/>
            </a:spcBef>
            <a:spcAft>
              <a:spcPct val="15000"/>
            </a:spcAft>
            <a:buChar char="•"/>
          </a:pPr>
          <a:endParaRPr lang="en-US" sz="2000" b="1" kern="1200" dirty="0"/>
        </a:p>
        <a:p>
          <a:pPr marL="228600" lvl="1" indent="-228600" algn="l" defTabSz="889000">
            <a:lnSpc>
              <a:spcPct val="90000"/>
            </a:lnSpc>
            <a:spcBef>
              <a:spcPct val="0"/>
            </a:spcBef>
            <a:spcAft>
              <a:spcPct val="15000"/>
            </a:spcAft>
            <a:buChar char="•"/>
          </a:pPr>
          <a:r>
            <a:rPr lang="en-US" sz="2000" kern="1200" dirty="0"/>
            <a:t>Injectate: 2ml (1ml of 40% triamcinolone +1ml of 1% lignocaine)</a:t>
          </a:r>
        </a:p>
      </dsp:txBody>
      <dsp:txXfrm>
        <a:off x="3780068" y="1636791"/>
        <a:ext cx="3436425" cy="2584408"/>
      </dsp:txXfrm>
    </dsp:sp>
    <dsp:sp modelId="{D977EA0F-B34F-2F44-A5A2-6C7A7C01F493}">
      <dsp:nvSpPr>
        <dsp:cNvPr id="0" name=""/>
        <dsp:cNvSpPr/>
      </dsp:nvSpPr>
      <dsp:spPr>
        <a:xfrm>
          <a:off x="4838933" y="125929"/>
          <a:ext cx="1292204" cy="129220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745" tIns="12700" rIns="100745" bIns="12700" numCol="1" spcCol="1270" anchor="ctr" anchorCtr="0">
          <a:noAutofit/>
        </a:bodyPr>
        <a:lstStyle/>
        <a:p>
          <a:pPr marL="0" lvl="0" indent="0" algn="ctr" defTabSz="2133600">
            <a:lnSpc>
              <a:spcPct val="90000"/>
            </a:lnSpc>
            <a:spcBef>
              <a:spcPct val="0"/>
            </a:spcBef>
            <a:spcAft>
              <a:spcPct val="35000"/>
            </a:spcAft>
            <a:buNone/>
          </a:pPr>
          <a:r>
            <a:rPr lang="en-US" sz="4800" kern="1200" dirty="0"/>
            <a:t>2</a:t>
          </a:r>
        </a:p>
      </dsp:txBody>
      <dsp:txXfrm>
        <a:off x="5028172" y="315168"/>
        <a:ext cx="913726" cy="913726"/>
      </dsp:txXfrm>
    </dsp:sp>
    <dsp:sp modelId="{0A769DFB-92A0-134A-A6B7-AD72E787E420}">
      <dsp:nvSpPr>
        <dsp:cNvPr id="0" name=""/>
        <dsp:cNvSpPr/>
      </dsp:nvSpPr>
      <dsp:spPr>
        <a:xfrm>
          <a:off x="3780068" y="4307275"/>
          <a:ext cx="343642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801CE2-556D-9949-906A-8B48EE430764}">
      <dsp:nvSpPr>
        <dsp:cNvPr id="0" name=""/>
        <dsp:cNvSpPr/>
      </dsp:nvSpPr>
      <dsp:spPr>
        <a:xfrm>
          <a:off x="7560136" y="0"/>
          <a:ext cx="3436425" cy="4307347"/>
        </a:xfrm>
        <a:prstGeom prst="rect">
          <a:avLst/>
        </a:prstGeom>
        <a:solidFill>
          <a:schemeClr val="accent2">
            <a:alpha val="9000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7917" tIns="330200" rIns="267917" bIns="330200" numCol="1" spcCol="1270" anchor="t" anchorCtr="0">
          <a:noAutofit/>
        </a:bodyPr>
        <a:lstStyle/>
        <a:p>
          <a:pPr marL="0" lvl="0" indent="0" algn="l" defTabSz="711200">
            <a:lnSpc>
              <a:spcPct val="90000"/>
            </a:lnSpc>
            <a:spcBef>
              <a:spcPct val="0"/>
            </a:spcBef>
            <a:spcAft>
              <a:spcPct val="35000"/>
            </a:spcAft>
            <a:buNone/>
          </a:pPr>
          <a:endParaRPr lang="en-US" sz="1600" kern="1200" dirty="0"/>
        </a:p>
        <a:p>
          <a:pPr marL="228600" lvl="1" indent="-228600" algn="l" defTabSz="889000">
            <a:lnSpc>
              <a:spcPct val="90000"/>
            </a:lnSpc>
            <a:spcBef>
              <a:spcPct val="0"/>
            </a:spcBef>
            <a:spcAft>
              <a:spcPct val="15000"/>
            </a:spcAft>
            <a:buChar char="•"/>
          </a:pPr>
          <a:r>
            <a:rPr lang="en-US" sz="2000" b="1" kern="1200" dirty="0"/>
            <a:t>US guided hydrodissection with NS + steroid</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Injectate:  7-10ml (1ml of 40% triamcinolone +1ml of 1% lignocaine +NS)</a:t>
          </a:r>
        </a:p>
        <a:p>
          <a:pPr marL="114300" lvl="1" indent="-114300" algn="l" defTabSz="622300">
            <a:lnSpc>
              <a:spcPct val="90000"/>
            </a:lnSpc>
            <a:spcBef>
              <a:spcPct val="0"/>
            </a:spcBef>
            <a:spcAft>
              <a:spcPct val="15000"/>
            </a:spcAft>
            <a:buChar char="•"/>
          </a:pPr>
          <a:endParaRPr lang="en-US" sz="1400" kern="1200" dirty="0"/>
        </a:p>
      </dsp:txBody>
      <dsp:txXfrm>
        <a:off x="7560136" y="1636791"/>
        <a:ext cx="3436425" cy="2584408"/>
      </dsp:txXfrm>
    </dsp:sp>
    <dsp:sp modelId="{A9F739B9-4652-0E4B-AC7A-7477B2246936}">
      <dsp:nvSpPr>
        <dsp:cNvPr id="0" name=""/>
        <dsp:cNvSpPr/>
      </dsp:nvSpPr>
      <dsp:spPr>
        <a:xfrm>
          <a:off x="8590211" y="115423"/>
          <a:ext cx="1292204" cy="129220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745" tIns="12700" rIns="100745"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779450" y="304662"/>
        <a:ext cx="913726" cy="913726"/>
      </dsp:txXfrm>
    </dsp:sp>
    <dsp:sp modelId="{CD01C3D6-786F-A34C-BA15-4CF554AC25CB}">
      <dsp:nvSpPr>
        <dsp:cNvPr id="0" name=""/>
        <dsp:cNvSpPr/>
      </dsp:nvSpPr>
      <dsp:spPr>
        <a:xfrm>
          <a:off x="7560136" y="4307275"/>
          <a:ext cx="343642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6C3ED-296A-4EDD-8E88-BEE50634B2D3}">
      <dsp:nvSpPr>
        <dsp:cNvPr id="0" name=""/>
        <dsp:cNvSpPr/>
      </dsp:nvSpPr>
      <dsp:spPr>
        <a:xfrm>
          <a:off x="0" y="4621"/>
          <a:ext cx="11401424" cy="9842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BBD960-DFDF-4458-A71C-EA69F5A5CE99}">
      <dsp:nvSpPr>
        <dsp:cNvPr id="0" name=""/>
        <dsp:cNvSpPr/>
      </dsp:nvSpPr>
      <dsp:spPr>
        <a:xfrm>
          <a:off x="297749" y="226087"/>
          <a:ext cx="541363" cy="5413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631CB8-D676-4483-9BE1-6152F3771471}">
      <dsp:nvSpPr>
        <dsp:cNvPr id="0" name=""/>
        <dsp:cNvSpPr/>
      </dsp:nvSpPr>
      <dsp:spPr>
        <a:xfrm>
          <a:off x="1136863" y="4621"/>
          <a:ext cx="10264560" cy="984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171" tIns="104171" rIns="104171" bIns="104171" numCol="1" spcCol="1270" anchor="ctr" anchorCtr="0">
          <a:noAutofit/>
        </a:bodyPr>
        <a:lstStyle/>
        <a:p>
          <a:pPr marL="0" lvl="0" indent="0" algn="l" defTabSz="1066800">
            <a:lnSpc>
              <a:spcPct val="100000"/>
            </a:lnSpc>
            <a:spcBef>
              <a:spcPct val="0"/>
            </a:spcBef>
            <a:spcAft>
              <a:spcPct val="35000"/>
            </a:spcAft>
            <a:buNone/>
          </a:pPr>
          <a:r>
            <a:rPr lang="en-US" sz="2400" b="1" kern="1200" dirty="0"/>
            <a:t>No hospital admission</a:t>
          </a:r>
        </a:p>
      </dsp:txBody>
      <dsp:txXfrm>
        <a:off x="1136863" y="4621"/>
        <a:ext cx="10264560" cy="984297"/>
      </dsp:txXfrm>
    </dsp:sp>
    <dsp:sp modelId="{9CC37D9C-AE11-44F8-BC2F-6B2F6155C643}">
      <dsp:nvSpPr>
        <dsp:cNvPr id="0" name=""/>
        <dsp:cNvSpPr/>
      </dsp:nvSpPr>
      <dsp:spPr>
        <a:xfrm>
          <a:off x="0" y="1206418"/>
          <a:ext cx="11401424" cy="9842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A8DEAD-C13F-460A-8620-36411B32E951}">
      <dsp:nvSpPr>
        <dsp:cNvPr id="0" name=""/>
        <dsp:cNvSpPr/>
      </dsp:nvSpPr>
      <dsp:spPr>
        <a:xfrm>
          <a:off x="297749" y="1456459"/>
          <a:ext cx="541363" cy="5413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E61939-D94A-4B1E-93A6-962F7810FC2D}">
      <dsp:nvSpPr>
        <dsp:cNvPr id="0" name=""/>
        <dsp:cNvSpPr/>
      </dsp:nvSpPr>
      <dsp:spPr>
        <a:xfrm>
          <a:off x="1136863" y="1234992"/>
          <a:ext cx="10264560" cy="984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171" tIns="104171" rIns="104171" bIns="104171" numCol="1" spcCol="1270" anchor="ctr" anchorCtr="0">
          <a:noAutofit/>
        </a:bodyPr>
        <a:lstStyle/>
        <a:p>
          <a:pPr marL="0" lvl="0" indent="0" algn="l" defTabSz="1066800">
            <a:lnSpc>
              <a:spcPct val="100000"/>
            </a:lnSpc>
            <a:spcBef>
              <a:spcPct val="0"/>
            </a:spcBef>
            <a:spcAft>
              <a:spcPct val="35000"/>
            </a:spcAft>
            <a:buNone/>
          </a:pPr>
          <a:r>
            <a:rPr lang="en-US" sz="2400" b="1" kern="1200" dirty="0"/>
            <a:t>Minimal cost</a:t>
          </a:r>
        </a:p>
      </dsp:txBody>
      <dsp:txXfrm>
        <a:off x="1136863" y="1234992"/>
        <a:ext cx="10264560" cy="984297"/>
      </dsp:txXfrm>
    </dsp:sp>
    <dsp:sp modelId="{D58FDCD7-F661-4E6D-8B03-571648A11958}">
      <dsp:nvSpPr>
        <dsp:cNvPr id="0" name=""/>
        <dsp:cNvSpPr/>
      </dsp:nvSpPr>
      <dsp:spPr>
        <a:xfrm>
          <a:off x="0" y="2465363"/>
          <a:ext cx="11401424" cy="9842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D10427-6BAB-4AB3-8141-B23EACB5AA30}">
      <dsp:nvSpPr>
        <dsp:cNvPr id="0" name=""/>
        <dsp:cNvSpPr/>
      </dsp:nvSpPr>
      <dsp:spPr>
        <a:xfrm>
          <a:off x="297749" y="2686830"/>
          <a:ext cx="541363" cy="5413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8254CE-DCFB-49D5-AFEC-D3FF63B791AC}">
      <dsp:nvSpPr>
        <dsp:cNvPr id="0" name=""/>
        <dsp:cNvSpPr/>
      </dsp:nvSpPr>
      <dsp:spPr>
        <a:xfrm>
          <a:off x="1136863" y="2465363"/>
          <a:ext cx="10264560" cy="984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171" tIns="104171" rIns="104171" bIns="104171" numCol="1" spcCol="1270" anchor="ctr" anchorCtr="0">
          <a:noAutofit/>
        </a:bodyPr>
        <a:lstStyle/>
        <a:p>
          <a:pPr marL="0" lvl="0" indent="0" algn="l" defTabSz="1066800">
            <a:lnSpc>
              <a:spcPct val="100000"/>
            </a:lnSpc>
            <a:spcBef>
              <a:spcPct val="0"/>
            </a:spcBef>
            <a:spcAft>
              <a:spcPct val="35000"/>
            </a:spcAft>
            <a:buNone/>
          </a:pPr>
          <a:r>
            <a:rPr lang="en-US" sz="2400" b="1" kern="1200" dirty="0"/>
            <a:t>Average procedure time: 5-10 minutes</a:t>
          </a:r>
        </a:p>
      </dsp:txBody>
      <dsp:txXfrm>
        <a:off x="1136863" y="2465363"/>
        <a:ext cx="10264560" cy="984297"/>
      </dsp:txXfrm>
    </dsp:sp>
    <dsp:sp modelId="{E32605FC-B481-413B-85DD-F4AFBB72C29B}">
      <dsp:nvSpPr>
        <dsp:cNvPr id="0" name=""/>
        <dsp:cNvSpPr/>
      </dsp:nvSpPr>
      <dsp:spPr>
        <a:xfrm>
          <a:off x="0" y="3695735"/>
          <a:ext cx="11401424" cy="9842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23F371-37C0-469F-A5A1-D8F72F305D26}">
      <dsp:nvSpPr>
        <dsp:cNvPr id="0" name=""/>
        <dsp:cNvSpPr/>
      </dsp:nvSpPr>
      <dsp:spPr>
        <a:xfrm>
          <a:off x="297749" y="3917202"/>
          <a:ext cx="541363" cy="5413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CB3A86-E331-497E-A9A5-83A7442CBC94}">
      <dsp:nvSpPr>
        <dsp:cNvPr id="0" name=""/>
        <dsp:cNvSpPr/>
      </dsp:nvSpPr>
      <dsp:spPr>
        <a:xfrm>
          <a:off x="1136863" y="3695735"/>
          <a:ext cx="10264560" cy="984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171" tIns="104171" rIns="104171" bIns="104171" numCol="1" spcCol="1270" anchor="ctr" anchorCtr="0">
          <a:noAutofit/>
        </a:bodyPr>
        <a:lstStyle/>
        <a:p>
          <a:pPr marL="0" lvl="0" indent="0" algn="l" defTabSz="1066800">
            <a:lnSpc>
              <a:spcPct val="100000"/>
            </a:lnSpc>
            <a:spcBef>
              <a:spcPct val="0"/>
            </a:spcBef>
            <a:spcAft>
              <a:spcPct val="35000"/>
            </a:spcAft>
            <a:buNone/>
          </a:pPr>
          <a:r>
            <a:rPr lang="en-US" sz="2400" b="1" kern="1200" dirty="0"/>
            <a:t>Minimal pain and swelling (maximum for a duration of 30 minutes)</a:t>
          </a:r>
        </a:p>
      </dsp:txBody>
      <dsp:txXfrm>
        <a:off x="1136863" y="3695735"/>
        <a:ext cx="10264560" cy="984297"/>
      </dsp:txXfrm>
    </dsp:sp>
    <dsp:sp modelId="{B992F6B9-D262-4FA0-9F45-5CE5412CAAEB}">
      <dsp:nvSpPr>
        <dsp:cNvPr id="0" name=""/>
        <dsp:cNvSpPr/>
      </dsp:nvSpPr>
      <dsp:spPr>
        <a:xfrm>
          <a:off x="0" y="4926106"/>
          <a:ext cx="11401424" cy="9842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96653E-9B7A-4D81-AB0A-D279E8FEAFC6}">
      <dsp:nvSpPr>
        <dsp:cNvPr id="0" name=""/>
        <dsp:cNvSpPr/>
      </dsp:nvSpPr>
      <dsp:spPr>
        <a:xfrm>
          <a:off x="297749" y="5147573"/>
          <a:ext cx="541363" cy="54136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B28F92-D721-4C61-9B4E-9119E54419E1}">
      <dsp:nvSpPr>
        <dsp:cNvPr id="0" name=""/>
        <dsp:cNvSpPr/>
      </dsp:nvSpPr>
      <dsp:spPr>
        <a:xfrm>
          <a:off x="1136863" y="4926106"/>
          <a:ext cx="10264560" cy="984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171" tIns="104171" rIns="104171" bIns="104171" numCol="1" spcCol="1270" anchor="ctr" anchorCtr="0">
          <a:noAutofit/>
        </a:bodyPr>
        <a:lstStyle/>
        <a:p>
          <a:pPr marL="0" lvl="0" indent="0" algn="l" defTabSz="1066800">
            <a:lnSpc>
              <a:spcPct val="100000"/>
            </a:lnSpc>
            <a:spcBef>
              <a:spcPct val="0"/>
            </a:spcBef>
            <a:spcAft>
              <a:spcPct val="35000"/>
            </a:spcAft>
            <a:buNone/>
          </a:pPr>
          <a:r>
            <a:rPr lang="en-US" sz="2400" b="1" kern="1200" dirty="0"/>
            <a:t>No major complications; mild tingling/ discomfort for a few hours</a:t>
          </a:r>
        </a:p>
      </dsp:txBody>
      <dsp:txXfrm>
        <a:off x="1136863" y="4926106"/>
        <a:ext cx="10264560" cy="9842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A73DE-5393-4E57-813E-D7AF8636B4DD}">
      <dsp:nvSpPr>
        <dsp:cNvPr id="0" name=""/>
        <dsp:cNvSpPr/>
      </dsp:nvSpPr>
      <dsp:spPr>
        <a:xfrm>
          <a:off x="712040" y="853450"/>
          <a:ext cx="1461330" cy="146133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83AB70-8430-41E7-8D27-0C0B0D0E36D7}">
      <dsp:nvSpPr>
        <dsp:cNvPr id="0" name=""/>
        <dsp:cNvSpPr/>
      </dsp:nvSpPr>
      <dsp:spPr>
        <a:xfrm>
          <a:off x="1023471" y="1164881"/>
          <a:ext cx="838468" cy="8384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15E243-B2BB-4C6B-8F82-75024AA079DB}">
      <dsp:nvSpPr>
        <dsp:cNvPr id="0" name=""/>
        <dsp:cNvSpPr/>
      </dsp:nvSpPr>
      <dsp:spPr>
        <a:xfrm>
          <a:off x="244893" y="2769949"/>
          <a:ext cx="239562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Analgesics were prescribed to be taken on SOS basis</a:t>
          </a:r>
        </a:p>
      </dsp:txBody>
      <dsp:txXfrm>
        <a:off x="244893" y="2769949"/>
        <a:ext cx="2395624" cy="720000"/>
      </dsp:txXfrm>
    </dsp:sp>
    <dsp:sp modelId="{60ED6E0A-FBBB-41EC-BACA-A9C1600A84D1}">
      <dsp:nvSpPr>
        <dsp:cNvPr id="0" name=""/>
        <dsp:cNvSpPr/>
      </dsp:nvSpPr>
      <dsp:spPr>
        <a:xfrm>
          <a:off x="3526898" y="853450"/>
          <a:ext cx="1461330" cy="146133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B90693-1E76-4B49-B54D-7AB844990916}">
      <dsp:nvSpPr>
        <dsp:cNvPr id="0" name=""/>
        <dsp:cNvSpPr/>
      </dsp:nvSpPr>
      <dsp:spPr>
        <a:xfrm>
          <a:off x="3838330" y="1164881"/>
          <a:ext cx="838468" cy="8384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F1B8DF-15D1-4AE7-B7FA-0E15C0713928}">
      <dsp:nvSpPr>
        <dsp:cNvPr id="0" name=""/>
        <dsp:cNvSpPr/>
      </dsp:nvSpPr>
      <dsp:spPr>
        <a:xfrm>
          <a:off x="3059752" y="2769949"/>
          <a:ext cx="239562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Patients were advised to minimally use the wrist for 2 hours</a:t>
          </a:r>
        </a:p>
      </dsp:txBody>
      <dsp:txXfrm>
        <a:off x="3059752" y="2769949"/>
        <a:ext cx="2395624" cy="720000"/>
      </dsp:txXfrm>
    </dsp:sp>
    <dsp:sp modelId="{312001BF-DDF7-4A88-9B5F-AC1FF95AA214}">
      <dsp:nvSpPr>
        <dsp:cNvPr id="0" name=""/>
        <dsp:cNvSpPr/>
      </dsp:nvSpPr>
      <dsp:spPr>
        <a:xfrm>
          <a:off x="6341757" y="853450"/>
          <a:ext cx="1461330" cy="146133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77274F-68A3-46E3-AE1D-5C6444AB2E55}">
      <dsp:nvSpPr>
        <dsp:cNvPr id="0" name=""/>
        <dsp:cNvSpPr/>
      </dsp:nvSpPr>
      <dsp:spPr>
        <a:xfrm>
          <a:off x="6653188" y="1164881"/>
          <a:ext cx="838468" cy="8384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D8FBBC-C603-4A48-B137-C0CF70106C67}">
      <dsp:nvSpPr>
        <dsp:cNvPr id="0" name=""/>
        <dsp:cNvSpPr/>
      </dsp:nvSpPr>
      <dsp:spPr>
        <a:xfrm>
          <a:off x="5874610" y="2769949"/>
          <a:ext cx="239562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Not  to massage or apply hot/cold compresses to the wrist</a:t>
          </a:r>
        </a:p>
      </dsp:txBody>
      <dsp:txXfrm>
        <a:off x="5874610" y="2769949"/>
        <a:ext cx="2395624" cy="720000"/>
      </dsp:txXfrm>
    </dsp:sp>
    <dsp:sp modelId="{F5BEDA3E-224F-4F1A-B5EA-EBBE08C8D959}">
      <dsp:nvSpPr>
        <dsp:cNvPr id="0" name=""/>
        <dsp:cNvSpPr/>
      </dsp:nvSpPr>
      <dsp:spPr>
        <a:xfrm>
          <a:off x="9156615" y="853450"/>
          <a:ext cx="1461330" cy="146133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611C58-A9E6-46C6-93C4-FA1A3BDE0816}">
      <dsp:nvSpPr>
        <dsp:cNvPr id="0" name=""/>
        <dsp:cNvSpPr/>
      </dsp:nvSpPr>
      <dsp:spPr>
        <a:xfrm>
          <a:off x="9468046" y="1164881"/>
          <a:ext cx="838468" cy="83846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DFE55C-301E-4879-85F9-0F6A80ABD4B7}">
      <dsp:nvSpPr>
        <dsp:cNvPr id="0" name=""/>
        <dsp:cNvSpPr/>
      </dsp:nvSpPr>
      <dsp:spPr>
        <a:xfrm>
          <a:off x="8689469" y="2769949"/>
          <a:ext cx="239562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To report SOS if they have any fresh complaints</a:t>
          </a:r>
        </a:p>
      </dsp:txBody>
      <dsp:txXfrm>
        <a:off x="8689469" y="2769949"/>
        <a:ext cx="2395624" cy="720000"/>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04716F-1815-454A-860C-1CE50A02A2E5}" type="datetimeFigureOut">
              <a:rPr lang="en-US" smtClean="0"/>
              <a:t>11/17/22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1BB562-870A-8640-813F-3E6309726D5F}" type="slidenum">
              <a:rPr lang="en-US" smtClean="0"/>
              <a:t>‹#›</a:t>
            </a:fld>
            <a:endParaRPr lang="en-US"/>
          </a:p>
        </p:txBody>
      </p:sp>
    </p:spTree>
    <p:extLst>
      <p:ext uri="{BB962C8B-B14F-4D97-AF65-F5344CB8AC3E}">
        <p14:creationId xmlns:p14="http://schemas.microsoft.com/office/powerpoint/2010/main" val="1404776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900" dirty="0"/>
              <a:t>(depending upon the completeness of the laminar separation) of the hydrodissection fluid slowly injected under real time visualisation to the median nerve, ensuring its complete separation from the surrounding tissues.</a:t>
            </a:r>
            <a:endParaRPr lang="en-US" dirty="0"/>
          </a:p>
        </p:txBody>
      </p:sp>
      <p:sp>
        <p:nvSpPr>
          <p:cNvPr id="4" name="Slide Number Placeholder 3"/>
          <p:cNvSpPr>
            <a:spLocks noGrp="1"/>
          </p:cNvSpPr>
          <p:nvPr>
            <p:ph type="sldNum" sz="quarter" idx="10"/>
          </p:nvPr>
        </p:nvSpPr>
        <p:spPr/>
        <p:txBody>
          <a:bodyPr/>
          <a:lstStyle/>
          <a:p>
            <a:fld id="{68AD919A-234E-4162-9E4E-F569CD6AEBC5}"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7FAE711D-091B-7142-B8AD-69DE5E360B50}" type="datetimeFigureOut">
              <a:rPr lang="en-US" smtClean="0"/>
              <a:t>11/17/22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3F4A2-92FF-D345-B173-5C469D5B1EDC}" type="slidenum">
              <a:rPr lang="en-US" smtClean="0"/>
              <a:t>‹#›</a:t>
            </a:fld>
            <a:endParaRPr lang="en-US"/>
          </a:p>
        </p:txBody>
      </p:sp>
    </p:spTree>
    <p:extLst>
      <p:ext uri="{BB962C8B-B14F-4D97-AF65-F5344CB8AC3E}">
        <p14:creationId xmlns:p14="http://schemas.microsoft.com/office/powerpoint/2010/main" val="235696966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FAE711D-091B-7142-B8AD-69DE5E360B50}" type="datetimeFigureOut">
              <a:rPr lang="en-US" smtClean="0"/>
              <a:t>11/17/22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3F4A2-92FF-D345-B173-5C469D5B1EDC}" type="slidenum">
              <a:rPr lang="en-US" smtClean="0"/>
              <a:t>‹#›</a:t>
            </a:fld>
            <a:endParaRPr lang="en-US"/>
          </a:p>
        </p:txBody>
      </p:sp>
    </p:spTree>
    <p:extLst>
      <p:ext uri="{BB962C8B-B14F-4D97-AF65-F5344CB8AC3E}">
        <p14:creationId xmlns:p14="http://schemas.microsoft.com/office/powerpoint/2010/main" val="790166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FAE711D-091B-7142-B8AD-69DE5E360B50}" type="datetimeFigureOut">
              <a:rPr lang="en-US" smtClean="0"/>
              <a:t>11/17/22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3F4A2-92FF-D345-B173-5C469D5B1EDC}" type="slidenum">
              <a:rPr lang="en-US" smtClean="0"/>
              <a:t>‹#›</a:t>
            </a:fld>
            <a:endParaRPr lang="en-US"/>
          </a:p>
        </p:txBody>
      </p:sp>
    </p:spTree>
    <p:extLst>
      <p:ext uri="{BB962C8B-B14F-4D97-AF65-F5344CB8AC3E}">
        <p14:creationId xmlns:p14="http://schemas.microsoft.com/office/powerpoint/2010/main" val="3277198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FAE711D-091B-7142-B8AD-69DE5E360B50}" type="datetimeFigureOut">
              <a:rPr lang="en-US" smtClean="0"/>
              <a:t>11/17/22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3F4A2-92FF-D345-B173-5C469D5B1EDC}" type="slidenum">
              <a:rPr lang="en-US" smtClean="0"/>
              <a:t>‹#›</a:t>
            </a:fld>
            <a:endParaRPr lang="en-US"/>
          </a:p>
        </p:txBody>
      </p:sp>
    </p:spTree>
    <p:extLst>
      <p:ext uri="{BB962C8B-B14F-4D97-AF65-F5344CB8AC3E}">
        <p14:creationId xmlns:p14="http://schemas.microsoft.com/office/powerpoint/2010/main" val="386799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7FAE711D-091B-7142-B8AD-69DE5E360B50}" type="datetimeFigureOut">
              <a:rPr lang="en-US" smtClean="0"/>
              <a:t>11/17/22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3F4A2-92FF-D345-B173-5C469D5B1EDC}" type="slidenum">
              <a:rPr lang="en-US" smtClean="0"/>
              <a:t>‹#›</a:t>
            </a:fld>
            <a:endParaRPr lang="en-US"/>
          </a:p>
        </p:txBody>
      </p:sp>
    </p:spTree>
    <p:extLst>
      <p:ext uri="{BB962C8B-B14F-4D97-AF65-F5344CB8AC3E}">
        <p14:creationId xmlns:p14="http://schemas.microsoft.com/office/powerpoint/2010/main" val="318658846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7FAE711D-091B-7142-B8AD-69DE5E360B50}" type="datetimeFigureOut">
              <a:rPr lang="en-US" smtClean="0"/>
              <a:t>11/17/22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D1A3F4A2-92FF-D345-B173-5C469D5B1EDC}" type="slidenum">
              <a:rPr lang="en-US" smtClean="0"/>
              <a:t>‹#›</a:t>
            </a:fld>
            <a:endParaRPr lang="en-US"/>
          </a:p>
        </p:txBody>
      </p:sp>
    </p:spTree>
    <p:extLst>
      <p:ext uri="{BB962C8B-B14F-4D97-AF65-F5344CB8AC3E}">
        <p14:creationId xmlns:p14="http://schemas.microsoft.com/office/powerpoint/2010/main" val="4238100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7FAE711D-091B-7142-B8AD-69DE5E360B50}" type="datetimeFigureOut">
              <a:rPr lang="en-US" smtClean="0"/>
              <a:t>11/17/22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3F4A2-92FF-D345-B173-5C469D5B1EDC}" type="slidenum">
              <a:rPr lang="en-US" smtClean="0"/>
              <a:t>‹#›</a:t>
            </a:fld>
            <a:endParaRPr lang="en-US"/>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698002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FAE711D-091B-7142-B8AD-69DE5E360B50}" type="datetimeFigureOut">
              <a:rPr lang="en-US" smtClean="0"/>
              <a:t>11/17/22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3F4A2-92FF-D345-B173-5C469D5B1EDC}" type="slidenum">
              <a:rPr lang="en-US" smtClean="0"/>
              <a:t>‹#›</a:t>
            </a:fld>
            <a:endParaRPr lang="en-US"/>
          </a:p>
        </p:txBody>
      </p:sp>
    </p:spTree>
    <p:extLst>
      <p:ext uri="{BB962C8B-B14F-4D97-AF65-F5344CB8AC3E}">
        <p14:creationId xmlns:p14="http://schemas.microsoft.com/office/powerpoint/2010/main" val="2269844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AE711D-091B-7142-B8AD-69DE5E360B50}" type="datetimeFigureOut">
              <a:rPr lang="en-US" smtClean="0"/>
              <a:t>11/17/22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3F4A2-92FF-D345-B173-5C469D5B1EDC}" type="slidenum">
              <a:rPr lang="en-US" smtClean="0"/>
              <a:t>‹#›</a:t>
            </a:fld>
            <a:endParaRPr lang="en-US"/>
          </a:p>
        </p:txBody>
      </p:sp>
    </p:spTree>
    <p:extLst>
      <p:ext uri="{BB962C8B-B14F-4D97-AF65-F5344CB8AC3E}">
        <p14:creationId xmlns:p14="http://schemas.microsoft.com/office/powerpoint/2010/main" val="2196512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fld id="{7FAE711D-091B-7142-B8AD-69DE5E360B50}" type="datetimeFigureOut">
              <a:rPr lang="en-US" smtClean="0"/>
              <a:t>11/17/22</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D1A3F4A2-92FF-D345-B173-5C469D5B1EDC}" type="slidenum">
              <a:rPr lang="en-US" smtClean="0"/>
              <a:t>‹#›</a:t>
            </a:fld>
            <a:endParaRPr lang="en-US"/>
          </a:p>
        </p:txBody>
      </p:sp>
    </p:spTree>
    <p:extLst>
      <p:ext uri="{BB962C8B-B14F-4D97-AF65-F5344CB8AC3E}">
        <p14:creationId xmlns:p14="http://schemas.microsoft.com/office/powerpoint/2010/main" val="3447556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7FAE711D-091B-7142-B8AD-69DE5E360B50}" type="datetimeFigureOut">
              <a:rPr lang="en-US" smtClean="0"/>
              <a:t>11/17/22</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D1A3F4A2-92FF-D345-B173-5C469D5B1EDC}" type="slidenum">
              <a:rPr lang="en-US" smtClean="0"/>
              <a:t>‹#›</a:t>
            </a:fld>
            <a:endParaRPr lang="en-US"/>
          </a:p>
        </p:txBody>
      </p:sp>
    </p:spTree>
    <p:extLst>
      <p:ext uri="{BB962C8B-B14F-4D97-AF65-F5344CB8AC3E}">
        <p14:creationId xmlns:p14="http://schemas.microsoft.com/office/powerpoint/2010/main" val="1997980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7FAE711D-091B-7142-B8AD-69DE5E360B50}" type="datetimeFigureOut">
              <a:rPr lang="en-US" smtClean="0"/>
              <a:t>11/17/22</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1A3F4A2-92FF-D345-B173-5C469D5B1EDC}" type="slidenum">
              <a:rPr lang="en-US" smtClean="0"/>
              <a:t>‹#›</a:t>
            </a:fld>
            <a:endParaRPr lang="en-US"/>
          </a:p>
        </p:txBody>
      </p:sp>
    </p:spTree>
    <p:extLst>
      <p:ext uri="{BB962C8B-B14F-4D97-AF65-F5344CB8AC3E}">
        <p14:creationId xmlns:p14="http://schemas.microsoft.com/office/powerpoint/2010/main" val="638915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0EC4F-F4E7-DF48-AE6F-ED5E738F6BE7}"/>
              </a:ext>
            </a:extLst>
          </p:cNvPr>
          <p:cNvSpPr>
            <a:spLocks noGrp="1"/>
          </p:cNvSpPr>
          <p:nvPr>
            <p:ph type="ctrTitle"/>
          </p:nvPr>
        </p:nvSpPr>
        <p:spPr>
          <a:xfrm>
            <a:off x="1600200" y="530352"/>
            <a:ext cx="8991600" cy="1645920"/>
          </a:xfrm>
          <a:solidFill>
            <a:schemeClr val="tx1"/>
          </a:solidFill>
          <a:ln w="190500" cmpd="thinThick">
            <a:solidFill>
              <a:schemeClr val="tx1"/>
            </a:solidFill>
          </a:ln>
        </p:spPr>
        <p:txBody>
          <a:bodyPr>
            <a:normAutofit fontScale="90000"/>
          </a:bodyPr>
          <a:lstStyle/>
          <a:p>
            <a:r>
              <a:rPr lang="en-IN" sz="2400" b="1" dirty="0">
                <a:solidFill>
                  <a:schemeClr val="bg1"/>
                </a:solidFill>
              </a:rPr>
              <a:t>ULTRASOUND GUIDED HYDRODISSECTION FOR TREATMENT OF CARPAL TUNNEL SYNDROME: </a:t>
            </a:r>
            <a:br>
              <a:rPr lang="en-IN" sz="2400" b="1" dirty="0">
                <a:solidFill>
                  <a:schemeClr val="bg1"/>
                </a:solidFill>
              </a:rPr>
            </a:br>
            <a:r>
              <a:rPr lang="en-IN" sz="2400" b="1" dirty="0">
                <a:solidFill>
                  <a:schemeClr val="bg1"/>
                </a:solidFill>
              </a:rPr>
              <a:t>A PROSPECTIVE RANDOMIZED CONTROL TRIAL</a:t>
            </a:r>
            <a:br>
              <a:rPr lang="en-IN" sz="2400" dirty="0">
                <a:solidFill>
                  <a:schemeClr val="bg1"/>
                </a:solidFill>
              </a:rPr>
            </a:br>
            <a:endParaRPr lang="en-US" sz="2400" dirty="0">
              <a:solidFill>
                <a:schemeClr val="bg1"/>
              </a:solidFill>
            </a:endParaRPr>
          </a:p>
        </p:txBody>
      </p:sp>
      <p:sp>
        <p:nvSpPr>
          <p:cNvPr id="3" name="Subtitle 2">
            <a:extLst>
              <a:ext uri="{FF2B5EF4-FFF2-40B4-BE49-F238E27FC236}">
                <a16:creationId xmlns:a16="http://schemas.microsoft.com/office/drawing/2014/main" id="{11E95E5F-AD72-8246-B3AA-496E2526B232}"/>
              </a:ext>
            </a:extLst>
          </p:cNvPr>
          <p:cNvSpPr>
            <a:spLocks noGrp="1"/>
          </p:cNvSpPr>
          <p:nvPr>
            <p:ph type="subTitle" idx="1"/>
          </p:nvPr>
        </p:nvSpPr>
        <p:spPr>
          <a:xfrm>
            <a:off x="1914525" y="3114675"/>
            <a:ext cx="8677275" cy="2928938"/>
          </a:xfrm>
        </p:spPr>
        <p:txBody>
          <a:bodyPr>
            <a:normAutofit/>
          </a:bodyPr>
          <a:lstStyle/>
          <a:p>
            <a:pPr>
              <a:lnSpc>
                <a:spcPct val="90000"/>
              </a:lnSpc>
            </a:pPr>
            <a:r>
              <a:rPr lang="en-US" sz="1600" dirty="0"/>
              <a:t>DR ANUPAMA TANDON </a:t>
            </a:r>
          </a:p>
          <a:p>
            <a:pPr>
              <a:lnSpc>
                <a:spcPct val="90000"/>
              </a:lnSpc>
            </a:pPr>
            <a:r>
              <a:rPr lang="en-US" sz="1600" dirty="0"/>
              <a:t>DR ANINDITA BOSE</a:t>
            </a:r>
          </a:p>
          <a:p>
            <a:pPr>
              <a:lnSpc>
                <a:spcPct val="90000"/>
              </a:lnSpc>
            </a:pPr>
            <a:r>
              <a:rPr lang="en-US" sz="1600" dirty="0"/>
              <a:t>DR SIDDHARTH MAHESHWARI DR ADITYA </a:t>
            </a:r>
            <a:r>
              <a:rPr lang="en-US" sz="1600"/>
              <a:t>N AGGARWAL DR GOPESH MEHROTRA</a:t>
            </a:r>
            <a:endParaRPr lang="en-US" sz="1600" dirty="0"/>
          </a:p>
          <a:p>
            <a:pPr>
              <a:lnSpc>
                <a:spcPct val="90000"/>
              </a:lnSpc>
            </a:pPr>
            <a:r>
              <a:rPr lang="en-US" sz="1600" dirty="0"/>
              <a:t>Department of Radiology and Orthopedics </a:t>
            </a:r>
          </a:p>
          <a:p>
            <a:pPr>
              <a:lnSpc>
                <a:spcPct val="90000"/>
              </a:lnSpc>
            </a:pPr>
            <a:r>
              <a:rPr lang="en-IN" sz="1600" dirty="0"/>
              <a:t>University College Of Medical Sciences And Guru Teg Bahadur Hospital, Delhi, India</a:t>
            </a:r>
            <a:r>
              <a:rPr lang="en-IN" sz="1600" dirty="0">
                <a:effectLst/>
              </a:rPr>
              <a:t> </a:t>
            </a:r>
          </a:p>
          <a:p>
            <a:pPr>
              <a:lnSpc>
                <a:spcPct val="90000"/>
              </a:lnSpc>
            </a:pPr>
            <a:r>
              <a:rPr lang="en-IN" sz="1600" dirty="0">
                <a:effectLst/>
              </a:rPr>
              <a:t>Department of Neurology </a:t>
            </a:r>
          </a:p>
          <a:p>
            <a:pPr>
              <a:lnSpc>
                <a:spcPct val="90000"/>
              </a:lnSpc>
            </a:pPr>
            <a:r>
              <a:rPr lang="en-IN" sz="1600" dirty="0"/>
              <a:t>Institute of Human Behaviour and Allied Sciences, Delhi, India</a:t>
            </a:r>
            <a:endParaRPr lang="en-IN" sz="500" dirty="0">
              <a:effectLst/>
            </a:endParaRPr>
          </a:p>
        </p:txBody>
      </p:sp>
    </p:spTree>
    <p:extLst>
      <p:ext uri="{BB962C8B-B14F-4D97-AF65-F5344CB8AC3E}">
        <p14:creationId xmlns:p14="http://schemas.microsoft.com/office/powerpoint/2010/main" val="367074882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aphicFrame>
        <p:nvGraphicFramePr>
          <p:cNvPr id="9" name="Content Placeholder 4">
            <a:extLst>
              <a:ext uri="{FF2B5EF4-FFF2-40B4-BE49-F238E27FC236}">
                <a16:creationId xmlns:a16="http://schemas.microsoft.com/office/drawing/2014/main" id="{9E9BAC69-F6B5-DF28-74F3-2A4E7716D2F9}"/>
              </a:ext>
            </a:extLst>
          </p:cNvPr>
          <p:cNvGraphicFramePr>
            <a:graphicFrameLocks noGrp="1"/>
          </p:cNvGraphicFramePr>
          <p:nvPr>
            <p:ph idx="1"/>
            <p:extLst>
              <p:ext uri="{D42A27DB-BD31-4B8C-83A1-F6EECF244321}">
                <p14:modId xmlns:p14="http://schemas.microsoft.com/office/powerpoint/2010/main" val="3933923807"/>
              </p:ext>
            </p:extLst>
          </p:nvPr>
        </p:nvGraphicFramePr>
        <p:xfrm>
          <a:off x="400051" y="485774"/>
          <a:ext cx="11401424" cy="5915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7552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1123" y="550354"/>
            <a:ext cx="7729728" cy="1188720"/>
          </a:xfrm>
        </p:spPr>
        <p:txBody>
          <a:bodyPr>
            <a:normAutofit/>
          </a:bodyPr>
          <a:lstStyle/>
          <a:p>
            <a:r>
              <a:rPr lang="en-US" dirty="0"/>
              <a:t>Post-procedure instructions</a:t>
            </a:r>
          </a:p>
        </p:txBody>
      </p:sp>
      <p:graphicFrame>
        <p:nvGraphicFramePr>
          <p:cNvPr id="5" name="Content Placeholder 2">
            <a:extLst>
              <a:ext uri="{FF2B5EF4-FFF2-40B4-BE49-F238E27FC236}">
                <a16:creationId xmlns:a16="http://schemas.microsoft.com/office/drawing/2014/main" id="{05D47936-DEFC-2695-6BA9-B846A4C627C9}"/>
              </a:ext>
            </a:extLst>
          </p:cNvPr>
          <p:cNvGraphicFramePr>
            <a:graphicFrameLocks noGrp="1"/>
          </p:cNvGraphicFramePr>
          <p:nvPr>
            <p:ph idx="1"/>
            <p:extLst>
              <p:ext uri="{D42A27DB-BD31-4B8C-83A1-F6EECF244321}">
                <p14:modId xmlns:p14="http://schemas.microsoft.com/office/powerpoint/2010/main" val="595350617"/>
              </p:ext>
            </p:extLst>
          </p:nvPr>
        </p:nvGraphicFramePr>
        <p:xfrm>
          <a:off x="371475" y="2271713"/>
          <a:ext cx="11329987"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3BD36-8618-8244-B0D8-2202A79D9704}"/>
              </a:ext>
            </a:extLst>
          </p:cNvPr>
          <p:cNvSpPr>
            <a:spLocks noGrp="1"/>
          </p:cNvSpPr>
          <p:nvPr>
            <p:ph type="title"/>
          </p:nvPr>
        </p:nvSpPr>
        <p:spPr>
          <a:xfrm>
            <a:off x="560832" y="155692"/>
            <a:ext cx="10956607" cy="1216723"/>
          </a:xfrm>
        </p:spPr>
        <p:txBody>
          <a:bodyPr>
            <a:normAutofit fontScale="90000"/>
          </a:bodyPr>
          <a:lstStyle/>
          <a:p>
            <a:r>
              <a:rPr lang="en-US" b="1" dirty="0">
                <a:latin typeface="Times" pitchFamily="2" charset="0"/>
              </a:rPr>
              <a:t>Transverse sonogram of median nerve of a patient with CTS who underwent hydrodissection (pre-procedure, at 4 weeks and 12weeks)</a:t>
            </a:r>
          </a:p>
        </p:txBody>
      </p:sp>
      <p:pic>
        <p:nvPicPr>
          <p:cNvPr id="5" name="Content Placeholder 4">
            <a:extLst>
              <a:ext uri="{FF2B5EF4-FFF2-40B4-BE49-F238E27FC236}">
                <a16:creationId xmlns:a16="http://schemas.microsoft.com/office/drawing/2014/main" id="{706A5B1D-46DF-2845-8D3A-2FB762701C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87267" y="2294864"/>
            <a:ext cx="3991585" cy="2708117"/>
          </a:xfrm>
          <a:prstGeom prst="rect">
            <a:avLst/>
          </a:prstGeom>
        </p:spPr>
      </p:pic>
      <p:pic>
        <p:nvPicPr>
          <p:cNvPr id="4" name="Picture 3">
            <a:extLst>
              <a:ext uri="{FF2B5EF4-FFF2-40B4-BE49-F238E27FC236}">
                <a16:creationId xmlns:a16="http://schemas.microsoft.com/office/drawing/2014/main" id="{D93FE408-CCE8-9A46-98AE-88C36E6DE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 y="2294864"/>
            <a:ext cx="3902428" cy="2708117"/>
          </a:xfrm>
          <a:prstGeom prst="rect">
            <a:avLst/>
          </a:prstGeom>
        </p:spPr>
      </p:pic>
      <p:pic>
        <p:nvPicPr>
          <p:cNvPr id="6" name="Picture 5">
            <a:extLst>
              <a:ext uri="{FF2B5EF4-FFF2-40B4-BE49-F238E27FC236}">
                <a16:creationId xmlns:a16="http://schemas.microsoft.com/office/drawing/2014/main" id="{5584F499-469A-2B4A-8868-0D7831197E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8835" y="2294863"/>
            <a:ext cx="3932784" cy="2708117"/>
          </a:xfrm>
          <a:prstGeom prst="rect">
            <a:avLst/>
          </a:prstGeom>
        </p:spPr>
      </p:pic>
      <p:sp>
        <p:nvSpPr>
          <p:cNvPr id="7" name="TextBox 6">
            <a:extLst>
              <a:ext uri="{FF2B5EF4-FFF2-40B4-BE49-F238E27FC236}">
                <a16:creationId xmlns:a16="http://schemas.microsoft.com/office/drawing/2014/main" id="{570BA976-F9B6-A04F-8C12-D76292B59F78}"/>
              </a:ext>
            </a:extLst>
          </p:cNvPr>
          <p:cNvSpPr txBox="1"/>
          <p:nvPr/>
        </p:nvSpPr>
        <p:spPr>
          <a:xfrm>
            <a:off x="560832" y="5203031"/>
            <a:ext cx="2571251" cy="523212"/>
          </a:xfrm>
          <a:prstGeom prst="rect">
            <a:avLst/>
          </a:prstGeom>
          <a:noFill/>
        </p:spPr>
        <p:txBody>
          <a:bodyPr wrap="square" lIns="91432" tIns="45716" rIns="91432" bIns="45716" rtlCol="0">
            <a:spAutoFit/>
          </a:bodyPr>
          <a:lstStyle/>
          <a:p>
            <a:r>
              <a:rPr lang="en-US" sz="2800" dirty="0">
                <a:solidFill>
                  <a:schemeClr val="bg1"/>
                </a:solidFill>
              </a:rPr>
              <a:t>Pre-procedure</a:t>
            </a:r>
          </a:p>
        </p:txBody>
      </p:sp>
      <p:sp>
        <p:nvSpPr>
          <p:cNvPr id="9" name="TextBox 8">
            <a:extLst>
              <a:ext uri="{FF2B5EF4-FFF2-40B4-BE49-F238E27FC236}">
                <a16:creationId xmlns:a16="http://schemas.microsoft.com/office/drawing/2014/main" id="{BE4930D6-1C50-8444-9DD5-2DCD193B1A53}"/>
              </a:ext>
            </a:extLst>
          </p:cNvPr>
          <p:cNvSpPr txBox="1"/>
          <p:nvPr/>
        </p:nvSpPr>
        <p:spPr>
          <a:xfrm>
            <a:off x="4909684" y="5203031"/>
            <a:ext cx="2346750" cy="523212"/>
          </a:xfrm>
          <a:prstGeom prst="rect">
            <a:avLst/>
          </a:prstGeom>
          <a:noFill/>
        </p:spPr>
        <p:txBody>
          <a:bodyPr wrap="square" lIns="91432" tIns="45716" rIns="91432" bIns="45716" rtlCol="0">
            <a:spAutoFit/>
          </a:bodyPr>
          <a:lstStyle/>
          <a:p>
            <a:r>
              <a:rPr lang="en-US" sz="2800" dirty="0">
                <a:solidFill>
                  <a:schemeClr val="bg1"/>
                </a:solidFill>
              </a:rPr>
              <a:t>At 4 weeks</a:t>
            </a:r>
          </a:p>
        </p:txBody>
      </p:sp>
      <p:sp>
        <p:nvSpPr>
          <p:cNvPr id="10" name="TextBox 9">
            <a:extLst>
              <a:ext uri="{FF2B5EF4-FFF2-40B4-BE49-F238E27FC236}">
                <a16:creationId xmlns:a16="http://schemas.microsoft.com/office/drawing/2014/main" id="{EED061F2-A3C4-C54E-879C-2386DA34AEC4}"/>
              </a:ext>
            </a:extLst>
          </p:cNvPr>
          <p:cNvSpPr txBox="1"/>
          <p:nvPr/>
        </p:nvSpPr>
        <p:spPr>
          <a:xfrm>
            <a:off x="9176715" y="5203031"/>
            <a:ext cx="2097024" cy="523212"/>
          </a:xfrm>
          <a:prstGeom prst="rect">
            <a:avLst/>
          </a:prstGeom>
          <a:noFill/>
        </p:spPr>
        <p:txBody>
          <a:bodyPr wrap="square" lIns="91432" tIns="45716" rIns="91432" bIns="45716" rtlCol="0">
            <a:spAutoFit/>
          </a:bodyPr>
          <a:lstStyle/>
          <a:p>
            <a:r>
              <a:rPr lang="en-US" sz="2800" dirty="0">
                <a:solidFill>
                  <a:schemeClr val="bg1"/>
                </a:solidFill>
              </a:rPr>
              <a:t>At 12 weeks</a:t>
            </a:r>
          </a:p>
        </p:txBody>
      </p:sp>
    </p:spTree>
    <p:extLst>
      <p:ext uri="{BB962C8B-B14F-4D97-AF65-F5344CB8AC3E}">
        <p14:creationId xmlns:p14="http://schemas.microsoft.com/office/powerpoint/2010/main" val="2942657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9F26AF7-9AC1-49A4-8F89-2C63E1C0A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1A820A-E5CA-D94D-AA81-6A8893CE90BC}"/>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sz="2500" dirty="0"/>
              <a:t>COMPARISON OF CLINICAL SYMPTOMS BETWEEN THREE GROUPS AT DIFFERENT TIME POINTS</a:t>
            </a:r>
          </a:p>
        </p:txBody>
      </p:sp>
      <p:pic>
        <p:nvPicPr>
          <p:cNvPr id="10" name="Content Placeholder 9">
            <a:extLst>
              <a:ext uri="{FF2B5EF4-FFF2-40B4-BE49-F238E27FC236}">
                <a16:creationId xmlns:a16="http://schemas.microsoft.com/office/drawing/2014/main" id="{7D35DEED-8FE9-1747-959D-49773926D5F4}"/>
              </a:ext>
            </a:extLst>
          </p:cNvPr>
          <p:cNvPicPr>
            <a:picLocks noGrp="1" noChangeAspect="1"/>
          </p:cNvPicPr>
          <p:nvPr>
            <p:ph idx="1"/>
          </p:nvPr>
        </p:nvPicPr>
        <p:blipFill>
          <a:blip r:embed="rId2"/>
          <a:stretch>
            <a:fillRect/>
          </a:stretch>
        </p:blipFill>
        <p:spPr>
          <a:xfrm>
            <a:off x="300828" y="765170"/>
            <a:ext cx="5795172" cy="3419150"/>
          </a:xfrm>
          <a:prstGeom prst="rect">
            <a:avLst/>
          </a:prstGeom>
        </p:spPr>
      </p:pic>
      <p:pic>
        <p:nvPicPr>
          <p:cNvPr id="16" name="Picture 15" descr="Chart, line chart&#10;&#10;Description automatically generated">
            <a:extLst>
              <a:ext uri="{FF2B5EF4-FFF2-40B4-BE49-F238E27FC236}">
                <a16:creationId xmlns:a16="http://schemas.microsoft.com/office/drawing/2014/main" id="{654213FE-DB5E-D946-95AF-5870B7C2C8CB}"/>
              </a:ext>
            </a:extLst>
          </p:cNvPr>
          <p:cNvPicPr>
            <a:picLocks noChangeAspect="1"/>
          </p:cNvPicPr>
          <p:nvPr/>
        </p:nvPicPr>
        <p:blipFill>
          <a:blip r:embed="rId3"/>
          <a:stretch>
            <a:fillRect/>
          </a:stretch>
        </p:blipFill>
        <p:spPr>
          <a:xfrm>
            <a:off x="6234085" y="749678"/>
            <a:ext cx="5819829" cy="3419150"/>
          </a:xfrm>
          <a:prstGeom prst="rect">
            <a:avLst/>
          </a:prstGeom>
        </p:spPr>
      </p:pic>
    </p:spTree>
    <p:extLst>
      <p:ext uri="{BB962C8B-B14F-4D97-AF65-F5344CB8AC3E}">
        <p14:creationId xmlns:p14="http://schemas.microsoft.com/office/powerpoint/2010/main" val="264226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C7FF834-B204-4967-8D47-8BB36EAF0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780A22D-61EA-43E3-BD94-3E39CF902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1A820A-E5CA-D94D-AA81-6A8893CE90BC}"/>
              </a:ext>
            </a:extLst>
          </p:cNvPr>
          <p:cNvSpPr>
            <a:spLocks noGrp="1"/>
          </p:cNvSpPr>
          <p:nvPr>
            <p:ph type="title"/>
          </p:nvPr>
        </p:nvSpPr>
        <p:spPr>
          <a:xfrm>
            <a:off x="1600200" y="4830103"/>
            <a:ext cx="8991600" cy="1264762"/>
          </a:xfrm>
        </p:spPr>
        <p:txBody>
          <a:bodyPr vert="horz" lIns="274320" tIns="182880" rIns="274320" bIns="182880" rtlCol="0" anchor="ctr" anchorCtr="1">
            <a:normAutofit/>
          </a:bodyPr>
          <a:lstStyle/>
          <a:p>
            <a:r>
              <a:rPr lang="en-US" sz="2200"/>
              <a:t>COMPARISON OF CROSS SECTIONAL AREA OF NERVE BETWEEN THREE GROUPS AT DIFFERENT TIME POINTS</a:t>
            </a:r>
          </a:p>
        </p:txBody>
      </p:sp>
      <p:pic>
        <p:nvPicPr>
          <p:cNvPr id="6" name="Content Placeholder 5" descr="Chart, bar chart&#10;&#10;Description automatically generated">
            <a:extLst>
              <a:ext uri="{FF2B5EF4-FFF2-40B4-BE49-F238E27FC236}">
                <a16:creationId xmlns:a16="http://schemas.microsoft.com/office/drawing/2014/main" id="{DFA206D8-7E39-494A-B2CC-82165D95B26E}"/>
              </a:ext>
            </a:extLst>
          </p:cNvPr>
          <p:cNvPicPr>
            <a:picLocks noChangeAspect="1"/>
          </p:cNvPicPr>
          <p:nvPr/>
        </p:nvPicPr>
        <p:blipFill>
          <a:blip r:embed="rId2"/>
          <a:stretch>
            <a:fillRect/>
          </a:stretch>
        </p:blipFill>
        <p:spPr>
          <a:xfrm>
            <a:off x="2027087" y="0"/>
            <a:ext cx="8137826" cy="4780973"/>
          </a:xfrm>
          <a:prstGeom prst="rect">
            <a:avLst/>
          </a:prstGeom>
        </p:spPr>
      </p:pic>
    </p:spTree>
    <p:extLst>
      <p:ext uri="{BB962C8B-B14F-4D97-AF65-F5344CB8AC3E}">
        <p14:creationId xmlns:p14="http://schemas.microsoft.com/office/powerpoint/2010/main" val="2446349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638BF0C-1A85-564C-AEFE-F32867D4EDD3}"/>
              </a:ext>
            </a:extLst>
          </p:cNvPr>
          <p:cNvSpPr>
            <a:spLocks noGrp="1"/>
          </p:cNvSpPr>
          <p:nvPr>
            <p:ph type="title"/>
          </p:nvPr>
        </p:nvSpPr>
        <p:spPr>
          <a:xfrm>
            <a:off x="2231136" y="467418"/>
            <a:ext cx="7729728" cy="1188720"/>
          </a:xfrm>
          <a:solidFill>
            <a:srgbClr val="FFFFFF"/>
          </a:solidFill>
        </p:spPr>
        <p:txBody>
          <a:bodyPr>
            <a:normAutofit/>
          </a:bodyPr>
          <a:lstStyle/>
          <a:p>
            <a:r>
              <a:rPr lang="en-US" sz="4800" b="1" dirty="0">
                <a:latin typeface="Times" pitchFamily="2" charset="0"/>
              </a:rPr>
              <a:t>CONCLUSION</a:t>
            </a:r>
          </a:p>
        </p:txBody>
      </p:sp>
      <p:sp>
        <p:nvSpPr>
          <p:cNvPr id="4" name="Content Placeholder 3">
            <a:extLst>
              <a:ext uri="{FF2B5EF4-FFF2-40B4-BE49-F238E27FC236}">
                <a16:creationId xmlns:a16="http://schemas.microsoft.com/office/drawing/2014/main" id="{2208B896-7B95-BC4A-91D3-048B6359BD13}"/>
              </a:ext>
            </a:extLst>
          </p:cNvPr>
          <p:cNvSpPr>
            <a:spLocks noGrp="1"/>
          </p:cNvSpPr>
          <p:nvPr>
            <p:ph idx="1"/>
          </p:nvPr>
        </p:nvSpPr>
        <p:spPr>
          <a:xfrm>
            <a:off x="1603022" y="1843590"/>
            <a:ext cx="9121422" cy="3496054"/>
          </a:xfrm>
        </p:spPr>
        <p:txBody>
          <a:bodyPr>
            <a:normAutofit fontScale="92500"/>
          </a:bodyPr>
          <a:lstStyle/>
          <a:p>
            <a:pPr>
              <a:buFont typeface="Wingdings" pitchFamily="2" charset="2"/>
              <a:buChar char="ü"/>
            </a:pPr>
            <a:r>
              <a:rPr lang="en-IN" sz="2400" dirty="0">
                <a:solidFill>
                  <a:srgbClr val="404040"/>
                </a:solidFill>
                <a:ea typeface="Times New Roman" panose="02020603050405020304" pitchFamily="18" charset="0"/>
              </a:rPr>
              <a:t>US guided hydrodissection of median nerve with Normal Saline alone, provided a significant and persistent clinical and morphological improvement in CTS. </a:t>
            </a:r>
          </a:p>
          <a:p>
            <a:pPr>
              <a:buFont typeface="Wingdings" pitchFamily="2" charset="2"/>
              <a:buChar char="ü"/>
            </a:pPr>
            <a:r>
              <a:rPr lang="en-IN" sz="2400" dirty="0">
                <a:solidFill>
                  <a:srgbClr val="404040"/>
                </a:solidFill>
                <a:ea typeface="Times New Roman" panose="02020603050405020304" pitchFamily="18" charset="0"/>
              </a:rPr>
              <a:t>Addition of steroid to the injectate did not offer any significant benefit, indicating, that the therapeutic effect was primarily due to hydrodissection. </a:t>
            </a:r>
          </a:p>
          <a:p>
            <a:pPr>
              <a:buFont typeface="Wingdings" pitchFamily="2" charset="2"/>
              <a:buChar char="ü"/>
            </a:pPr>
            <a:r>
              <a:rPr lang="en-IN" sz="2400" dirty="0">
                <a:solidFill>
                  <a:srgbClr val="404040"/>
                </a:solidFill>
                <a:ea typeface="Times New Roman" panose="02020603050405020304" pitchFamily="18" charset="0"/>
              </a:rPr>
              <a:t>Steroid alone group without hydrodissection, only had transient improvement. </a:t>
            </a:r>
          </a:p>
          <a:p>
            <a:pPr>
              <a:buFont typeface="Wingdings" pitchFamily="2" charset="2"/>
              <a:buChar char="ü"/>
            </a:pPr>
            <a:r>
              <a:rPr lang="en-IN" sz="2400" dirty="0">
                <a:solidFill>
                  <a:srgbClr val="404040"/>
                </a:solidFill>
                <a:ea typeface="Times New Roman" panose="02020603050405020304" pitchFamily="18" charset="0"/>
              </a:rPr>
              <a:t>Hydrodissection, therefore, has the potential to be an effective treatment option in refractory CTS and can alleviate the need for surgery.</a:t>
            </a:r>
          </a:p>
          <a:p>
            <a:endParaRPr lang="en-US" dirty="0">
              <a:solidFill>
                <a:srgbClr val="404040"/>
              </a:solidFill>
            </a:endParaRPr>
          </a:p>
        </p:txBody>
      </p:sp>
    </p:spTree>
    <p:extLst>
      <p:ext uri="{BB962C8B-B14F-4D97-AF65-F5344CB8AC3E}">
        <p14:creationId xmlns:p14="http://schemas.microsoft.com/office/powerpoint/2010/main" val="3634876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738E2B0-2B3B-0747-B549-0B7B8C2ED5B3}"/>
              </a:ext>
            </a:extLst>
          </p:cNvPr>
          <p:cNvSpPr>
            <a:spLocks noGrp="1"/>
          </p:cNvSpPr>
          <p:nvPr>
            <p:ph type="title"/>
          </p:nvPr>
        </p:nvSpPr>
        <p:spPr>
          <a:xfrm>
            <a:off x="1262729" y="1289303"/>
            <a:ext cx="9638443" cy="3339303"/>
          </a:xfrm>
          <a:ln>
            <a:noFill/>
          </a:ln>
        </p:spPr>
        <p:txBody>
          <a:bodyPr vert="horz" lIns="274320" tIns="182880" rIns="274320" bIns="182880" rtlCol="0" anchor="ctr" anchorCtr="1">
            <a:normAutofit/>
          </a:bodyPr>
          <a:lstStyle/>
          <a:p>
            <a:r>
              <a:rPr lang="en-US" sz="5000" kern="1200" cap="all" spc="200" baseline="0" dirty="0">
                <a:solidFill>
                  <a:srgbClr val="262626"/>
                </a:solidFill>
                <a:latin typeface="+mj-lt"/>
                <a:ea typeface="+mj-ea"/>
                <a:cs typeface="+mj-cs"/>
              </a:rPr>
              <a:t>THANK YOU</a:t>
            </a:r>
          </a:p>
        </p:txBody>
      </p:sp>
    </p:spTree>
    <p:extLst>
      <p:ext uri="{BB962C8B-B14F-4D97-AF65-F5344CB8AC3E}">
        <p14:creationId xmlns:p14="http://schemas.microsoft.com/office/powerpoint/2010/main" val="2700613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95EF8-92E4-3D40-BD12-5DFF9615276E}"/>
              </a:ext>
            </a:extLst>
          </p:cNvPr>
          <p:cNvSpPr>
            <a:spLocks noGrp="1"/>
          </p:cNvSpPr>
          <p:nvPr>
            <p:ph type="title"/>
          </p:nvPr>
        </p:nvSpPr>
        <p:spPr>
          <a:xfrm>
            <a:off x="745752" y="236925"/>
            <a:ext cx="10201835" cy="710640"/>
          </a:xfrm>
        </p:spPr>
        <p:txBody>
          <a:bodyPr>
            <a:normAutofit fontScale="90000"/>
          </a:bodyPr>
          <a:lstStyle/>
          <a:p>
            <a:pPr algn="ctr"/>
            <a:r>
              <a:rPr lang="en-US" sz="3200" b="1" dirty="0">
                <a:latin typeface="Times" pitchFamily="2" charset="0"/>
              </a:rPr>
              <a:t>INTRODUCTION</a:t>
            </a:r>
          </a:p>
        </p:txBody>
      </p:sp>
      <p:sp>
        <p:nvSpPr>
          <p:cNvPr id="3" name="Content Placeholder 2">
            <a:extLst>
              <a:ext uri="{FF2B5EF4-FFF2-40B4-BE49-F238E27FC236}">
                <a16:creationId xmlns:a16="http://schemas.microsoft.com/office/drawing/2014/main" id="{767255AC-3B12-084E-92D9-DA57A16F0B24}"/>
              </a:ext>
            </a:extLst>
          </p:cNvPr>
          <p:cNvSpPr>
            <a:spLocks noGrp="1"/>
          </p:cNvSpPr>
          <p:nvPr>
            <p:ph idx="1"/>
          </p:nvPr>
        </p:nvSpPr>
        <p:spPr>
          <a:xfrm>
            <a:off x="381000" y="1079021"/>
            <a:ext cx="11430000" cy="5891867"/>
          </a:xfrm>
        </p:spPr>
        <p:txBody>
          <a:bodyPr>
            <a:normAutofit fontScale="40000" lnSpcReduction="20000"/>
          </a:bodyPr>
          <a:lstStyle/>
          <a:p>
            <a:pPr marL="287969">
              <a:spcBef>
                <a:spcPts val="600"/>
              </a:spcBef>
              <a:buNone/>
            </a:pPr>
            <a:endParaRPr lang="en-US" b="1" dirty="0"/>
          </a:p>
          <a:p>
            <a:pPr marL="287969">
              <a:spcBef>
                <a:spcPts val="600"/>
              </a:spcBef>
            </a:pPr>
            <a:r>
              <a:rPr lang="en-US" sz="5100" b="1" dirty="0"/>
              <a:t>CTS- one of the most common nerve entrapment syndromes</a:t>
            </a:r>
          </a:p>
          <a:p>
            <a:pPr marL="287969">
              <a:spcBef>
                <a:spcPts val="600"/>
              </a:spcBef>
            </a:pPr>
            <a:r>
              <a:rPr lang="en-US" sz="5100" b="1" dirty="0"/>
              <a:t>3-6% of adult population affected</a:t>
            </a:r>
          </a:p>
          <a:p>
            <a:pPr marL="287969">
              <a:spcBef>
                <a:spcPts val="600"/>
              </a:spcBef>
            </a:pPr>
            <a:r>
              <a:rPr lang="en-US" sz="5100" b="1" dirty="0"/>
              <a:t>Important  cause of workplace morbidity-  caused by strain and repeated movements </a:t>
            </a:r>
          </a:p>
          <a:p>
            <a:pPr marL="287969">
              <a:spcBef>
                <a:spcPts val="600"/>
              </a:spcBef>
            </a:pPr>
            <a:r>
              <a:rPr lang="en-US" sz="5100" b="1" dirty="0"/>
              <a:t>(‘biomechanical overload’)</a:t>
            </a:r>
          </a:p>
          <a:p>
            <a:pPr marL="287969">
              <a:spcBef>
                <a:spcPts val="600"/>
              </a:spcBef>
            </a:pPr>
            <a:endParaRPr lang="en-US" sz="5100" b="1" dirty="0"/>
          </a:p>
          <a:p>
            <a:pPr>
              <a:buNone/>
            </a:pPr>
            <a:r>
              <a:rPr lang="en-US" sz="5100" b="1" dirty="0"/>
              <a:t>    </a:t>
            </a:r>
            <a:r>
              <a:rPr lang="en-US" sz="5100" b="1" u="sng" dirty="0"/>
              <a:t>CAUSE:</a:t>
            </a:r>
            <a:r>
              <a:rPr lang="en-US" sz="5100" b="1" dirty="0"/>
              <a:t> Overuse/strain/abnormal posture → micro vascular   insufficiency→ ischemia→ scaring, fibrosis, adhesions→ nerve entrapment→ reduced  </a:t>
            </a:r>
            <a:r>
              <a:rPr lang="en-US" sz="5100" b="1" dirty="0" err="1"/>
              <a:t>mobilty</a:t>
            </a:r>
            <a:r>
              <a:rPr lang="en-US" sz="5100" b="1" dirty="0"/>
              <a:t> of nerve</a:t>
            </a:r>
          </a:p>
          <a:p>
            <a:pPr marL="287969">
              <a:spcBef>
                <a:spcPts val="600"/>
              </a:spcBef>
            </a:pPr>
            <a:endParaRPr lang="en-US" sz="5100" b="1" dirty="0"/>
          </a:p>
          <a:p>
            <a:pPr marL="287969">
              <a:spcBef>
                <a:spcPts val="600"/>
              </a:spcBef>
              <a:buNone/>
            </a:pPr>
            <a:r>
              <a:rPr lang="en-US" sz="5100" b="1" dirty="0"/>
              <a:t>   </a:t>
            </a:r>
            <a:r>
              <a:rPr lang="en-US" sz="5100" b="1" u="sng" dirty="0"/>
              <a:t>SYMPTOMS</a:t>
            </a:r>
            <a:r>
              <a:rPr lang="en-US" sz="5100" b="1" dirty="0"/>
              <a:t>- Sensory first (tingling, numbness, pain, feeling of clumsiness) followed by motor ( reduced grip, varying functional disability)</a:t>
            </a:r>
          </a:p>
          <a:p>
            <a:pPr marL="287969">
              <a:spcBef>
                <a:spcPts val="600"/>
              </a:spcBef>
            </a:pPr>
            <a:endParaRPr lang="en-US" sz="5100" b="1" u="sng" dirty="0"/>
          </a:p>
          <a:p>
            <a:pPr marL="287969">
              <a:spcBef>
                <a:spcPts val="600"/>
              </a:spcBef>
            </a:pPr>
            <a:endParaRPr lang="en-US" sz="5100" b="1" u="sng" dirty="0"/>
          </a:p>
          <a:p>
            <a:pPr marL="287969">
              <a:spcBef>
                <a:spcPts val="600"/>
              </a:spcBef>
              <a:buNone/>
            </a:pPr>
            <a:r>
              <a:rPr lang="en-US" sz="5100" b="1" dirty="0"/>
              <a:t>   </a:t>
            </a:r>
            <a:r>
              <a:rPr lang="en-US" sz="5100" b="1" u="sng" dirty="0"/>
              <a:t>DIAGNOSIS</a:t>
            </a:r>
            <a:r>
              <a:rPr lang="en-US" sz="5100" b="1" dirty="0"/>
              <a:t>-</a:t>
            </a:r>
          </a:p>
          <a:p>
            <a:pPr marL="287969">
              <a:spcBef>
                <a:spcPts val="600"/>
              </a:spcBef>
              <a:buNone/>
            </a:pPr>
            <a:r>
              <a:rPr lang="en-US" sz="5100" b="1" dirty="0"/>
              <a:t>     1. Clinical- </a:t>
            </a:r>
          </a:p>
          <a:p>
            <a:pPr marL="287969">
              <a:spcBef>
                <a:spcPts val="600"/>
              </a:spcBef>
              <a:buNone/>
            </a:pPr>
            <a:r>
              <a:rPr lang="en-US" sz="5100" b="1" dirty="0"/>
              <a:t>     2. Electro-diagnostic test- “GOLD STANDARD” (Nerve conduction studies)</a:t>
            </a:r>
          </a:p>
          <a:p>
            <a:pPr marL="287969">
              <a:spcBef>
                <a:spcPts val="600"/>
              </a:spcBef>
              <a:buNone/>
            </a:pPr>
            <a:r>
              <a:rPr lang="en-US" sz="5100" b="1" dirty="0"/>
              <a:t>     3. Imaging:  Ultrasound  - nerve parameters, doppler studies</a:t>
            </a:r>
          </a:p>
          <a:p>
            <a:pPr marL="287969">
              <a:spcBef>
                <a:spcPts val="600"/>
              </a:spcBef>
              <a:buNone/>
            </a:pPr>
            <a:r>
              <a:rPr lang="en-US" sz="5100" b="1" dirty="0"/>
              <a:t>                         MRI- limited</a:t>
            </a:r>
            <a:endParaRPr lang="en-IN" sz="5100" b="1" dirty="0"/>
          </a:p>
          <a:p>
            <a:endParaRPr lang="en-US" dirty="0"/>
          </a:p>
        </p:txBody>
      </p:sp>
    </p:spTree>
    <p:extLst>
      <p:ext uri="{BB962C8B-B14F-4D97-AF65-F5344CB8AC3E}">
        <p14:creationId xmlns:p14="http://schemas.microsoft.com/office/powerpoint/2010/main" val="1308935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B888AA-8FEE-A04B-9D38-2FD8C6DD397D}"/>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a:solidFill>
                  <a:srgbClr val="FFFFFF"/>
                </a:solidFill>
              </a:rPr>
              <a:t>TREATMENT OPTIONS</a:t>
            </a:r>
          </a:p>
        </p:txBody>
      </p:sp>
      <p:sp>
        <p:nvSpPr>
          <p:cNvPr id="7" name="Content Placeholder 6">
            <a:extLst>
              <a:ext uri="{FF2B5EF4-FFF2-40B4-BE49-F238E27FC236}">
                <a16:creationId xmlns:a16="http://schemas.microsoft.com/office/drawing/2014/main" id="{496726F7-036C-6A48-83CD-5D2DEDF76D4B}"/>
              </a:ext>
            </a:extLst>
          </p:cNvPr>
          <p:cNvSpPr txBox="1">
            <a:spLocks noGrp="1"/>
          </p:cNvSpPr>
          <p:nvPr>
            <p:ph idx="1"/>
          </p:nvPr>
        </p:nvSpPr>
        <p:spPr>
          <a:xfrm>
            <a:off x="5232806" y="828675"/>
            <a:ext cx="6325782" cy="5514975"/>
          </a:xfrm>
          <a:prstGeom prst="rect">
            <a:avLst/>
          </a:prstGeom>
        </p:spPr>
        <p:txBody>
          <a:bodyPr rtlCol="0" anchor="ctr">
            <a:normAutofit/>
          </a:bodyPr>
          <a:lstStyle/>
          <a:p>
            <a:pPr marL="514295" indent="-514295">
              <a:buAutoNum type="arabicPeriod"/>
            </a:pPr>
            <a:r>
              <a:rPr lang="en-US" sz="2800" b="1" dirty="0"/>
              <a:t>Conservative- medications, splints, lifestyle</a:t>
            </a:r>
          </a:p>
          <a:p>
            <a:pPr marL="514295" indent="-514295">
              <a:buAutoNum type="arabicPeriod"/>
            </a:pPr>
            <a:r>
              <a:rPr lang="en-US" sz="2800" b="1" dirty="0"/>
              <a:t>Steroid injections </a:t>
            </a:r>
          </a:p>
          <a:p>
            <a:pPr marL="514295" indent="-514295">
              <a:buAutoNum type="arabicPeriod"/>
            </a:pPr>
            <a:r>
              <a:rPr lang="en-US" sz="2800" b="1" dirty="0"/>
              <a:t>Surgical- carpal tunnel release surgery </a:t>
            </a:r>
          </a:p>
          <a:p>
            <a:pPr marL="514295" indent="-514295">
              <a:buAutoNum type="arabicPeriod"/>
            </a:pPr>
            <a:r>
              <a:rPr lang="en-US" sz="2800" b="1" dirty="0"/>
              <a:t>Minimally invasive and image guided procedures-</a:t>
            </a:r>
          </a:p>
          <a:p>
            <a:pPr marL="514295" indent="-514295">
              <a:buFontTx/>
              <a:buChar char="-"/>
            </a:pPr>
            <a:r>
              <a:rPr lang="en-US" sz="2800" b="1" dirty="0"/>
              <a:t>US guided steroid injections</a:t>
            </a:r>
          </a:p>
          <a:p>
            <a:pPr marL="514295" indent="-514295">
              <a:buFontTx/>
              <a:buChar char="-"/>
            </a:pPr>
            <a:r>
              <a:rPr lang="en-US" sz="2800" b="1" dirty="0"/>
              <a:t>US hydrodissection techniques</a:t>
            </a:r>
          </a:p>
          <a:p>
            <a:pPr marL="514295" indent="-514295"/>
            <a:endParaRPr lang="en-US" b="1" dirty="0"/>
          </a:p>
          <a:p>
            <a:endParaRPr lang="en-US" dirty="0"/>
          </a:p>
        </p:txBody>
      </p:sp>
    </p:spTree>
    <p:extLst>
      <p:ext uri="{BB962C8B-B14F-4D97-AF65-F5344CB8AC3E}">
        <p14:creationId xmlns:p14="http://schemas.microsoft.com/office/powerpoint/2010/main" val="3141609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F30999-DDF3-854B-93E4-DB0C5E47A1F2}"/>
              </a:ext>
            </a:extLst>
          </p:cNvPr>
          <p:cNvSpPr>
            <a:spLocks noGrp="1"/>
          </p:cNvSpPr>
          <p:nvPr>
            <p:ph type="title"/>
          </p:nvPr>
        </p:nvSpPr>
        <p:spPr>
          <a:xfrm>
            <a:off x="2231136" y="467418"/>
            <a:ext cx="7729728" cy="1188720"/>
          </a:xfrm>
          <a:solidFill>
            <a:srgbClr val="FFFFFF"/>
          </a:solidFill>
        </p:spPr>
        <p:txBody>
          <a:bodyPr>
            <a:normAutofit/>
          </a:bodyPr>
          <a:lstStyle/>
          <a:p>
            <a:r>
              <a:rPr lang="en-US" b="1">
                <a:latin typeface="Times" pitchFamily="2" charset="0"/>
              </a:rPr>
              <a:t>RATIONALE</a:t>
            </a:r>
          </a:p>
        </p:txBody>
      </p:sp>
      <p:sp>
        <p:nvSpPr>
          <p:cNvPr id="3" name="Content Placeholder 2">
            <a:extLst>
              <a:ext uri="{FF2B5EF4-FFF2-40B4-BE49-F238E27FC236}">
                <a16:creationId xmlns:a16="http://schemas.microsoft.com/office/drawing/2014/main" id="{41CEDA3D-B872-4D4C-BC1C-B83FC2E4BE18}"/>
              </a:ext>
            </a:extLst>
          </p:cNvPr>
          <p:cNvSpPr>
            <a:spLocks noGrp="1"/>
          </p:cNvSpPr>
          <p:nvPr>
            <p:ph idx="1"/>
          </p:nvPr>
        </p:nvSpPr>
        <p:spPr>
          <a:xfrm>
            <a:off x="1400175" y="1843590"/>
            <a:ext cx="9372600" cy="3628523"/>
          </a:xfrm>
        </p:spPr>
        <p:txBody>
          <a:bodyPr>
            <a:normAutofit fontScale="92500" lnSpcReduction="10000"/>
          </a:bodyPr>
          <a:lstStyle/>
          <a:p>
            <a:pPr>
              <a:lnSpc>
                <a:spcPct val="90000"/>
              </a:lnSpc>
            </a:pPr>
            <a:r>
              <a:rPr lang="en-US" sz="2400" b="1" dirty="0">
                <a:solidFill>
                  <a:srgbClr val="404040"/>
                </a:solidFill>
              </a:rPr>
              <a:t>Likely, nerve entrapment is caused by adhesions resulting in nerve fixation to surrounding structures causing reduced mobility </a:t>
            </a:r>
          </a:p>
          <a:p>
            <a:pPr>
              <a:lnSpc>
                <a:spcPct val="90000"/>
              </a:lnSpc>
            </a:pPr>
            <a:r>
              <a:rPr lang="en-IN" sz="2400" b="1" dirty="0">
                <a:solidFill>
                  <a:srgbClr val="404040"/>
                </a:solidFill>
                <a:ea typeface="Times New Roman" panose="02020603050405020304" pitchFamily="18" charset="0"/>
              </a:rPr>
              <a:t>This technique uses ultrasound-guided peri-neural fluid injection to separate the median nerve from surrounding structures with the aim to release these  adhesions and to restore function to the nerve. </a:t>
            </a:r>
          </a:p>
          <a:p>
            <a:pPr>
              <a:lnSpc>
                <a:spcPct val="90000"/>
              </a:lnSpc>
            </a:pPr>
            <a:r>
              <a:rPr lang="en-IN" sz="2400" b="1" dirty="0">
                <a:solidFill>
                  <a:srgbClr val="404040"/>
                </a:solidFill>
                <a:ea typeface="Times New Roman" panose="02020603050405020304" pitchFamily="18" charset="0"/>
              </a:rPr>
              <a:t>In the published work so far it remains remains  unclear if the hydrodissection mechanism truly causes improvement in clinical outcome or the results are due to anti-inflammatory action of steroids. </a:t>
            </a:r>
          </a:p>
          <a:p>
            <a:pPr>
              <a:lnSpc>
                <a:spcPct val="90000"/>
              </a:lnSpc>
            </a:pPr>
            <a:r>
              <a:rPr lang="en-IN" sz="2400" b="1" dirty="0">
                <a:solidFill>
                  <a:srgbClr val="404040"/>
                </a:solidFill>
                <a:ea typeface="Times New Roman" panose="02020603050405020304" pitchFamily="18" charset="0"/>
              </a:rPr>
              <a:t>This prospective, randomised control trial evaluates the effectiveness of true hydrodissection for treatment of CTS. </a:t>
            </a:r>
            <a:endParaRPr lang="en-US" sz="2400" b="1" dirty="0">
              <a:solidFill>
                <a:srgbClr val="404040"/>
              </a:solidFill>
            </a:endParaRPr>
          </a:p>
        </p:txBody>
      </p:sp>
    </p:spTree>
    <p:extLst>
      <p:ext uri="{BB962C8B-B14F-4D97-AF65-F5344CB8AC3E}">
        <p14:creationId xmlns:p14="http://schemas.microsoft.com/office/powerpoint/2010/main" val="2991384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A23DD6-76F0-C44C-9AFD-4C5A8D80515D}"/>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b="1"/>
              <a:t>STUDY DESIGN</a:t>
            </a:r>
          </a:p>
        </p:txBody>
      </p:sp>
      <p:pic>
        <p:nvPicPr>
          <p:cNvPr id="9" name="Picture 8" descr="Diagram&#10;&#10;Description automatically generated">
            <a:extLst>
              <a:ext uri="{FF2B5EF4-FFF2-40B4-BE49-F238E27FC236}">
                <a16:creationId xmlns:a16="http://schemas.microsoft.com/office/drawing/2014/main" id="{616F5896-B270-CC48-8930-66AEA27B5020}"/>
              </a:ext>
            </a:extLst>
          </p:cNvPr>
          <p:cNvPicPr>
            <a:picLocks noChangeAspect="1"/>
          </p:cNvPicPr>
          <p:nvPr/>
        </p:nvPicPr>
        <p:blipFill>
          <a:blip r:embed="rId2"/>
          <a:stretch>
            <a:fillRect/>
          </a:stretch>
        </p:blipFill>
        <p:spPr>
          <a:xfrm>
            <a:off x="5573268" y="-19756"/>
            <a:ext cx="5570982" cy="6877756"/>
          </a:xfrm>
          <a:prstGeom prst="rect">
            <a:avLst/>
          </a:prstGeom>
        </p:spPr>
      </p:pic>
    </p:spTree>
    <p:extLst>
      <p:ext uri="{BB962C8B-B14F-4D97-AF65-F5344CB8AC3E}">
        <p14:creationId xmlns:p14="http://schemas.microsoft.com/office/powerpoint/2010/main" val="1611768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a:solidFill>
                  <a:srgbClr val="FFFFFF"/>
                </a:solidFill>
              </a:rPr>
              <a:t>Subject Selection </a:t>
            </a:r>
          </a:p>
        </p:txBody>
      </p:sp>
      <p:sp>
        <p:nvSpPr>
          <p:cNvPr id="3" name="Content Placeholder 2"/>
          <p:cNvSpPr>
            <a:spLocks noGrp="1"/>
          </p:cNvSpPr>
          <p:nvPr>
            <p:ph idx="1"/>
          </p:nvPr>
        </p:nvSpPr>
        <p:spPr>
          <a:xfrm>
            <a:off x="5089357" y="428625"/>
            <a:ext cx="7102644" cy="6858000"/>
          </a:xfrm>
        </p:spPr>
        <p:txBody>
          <a:bodyPr anchor="ctr">
            <a:normAutofit lnSpcReduction="10000"/>
          </a:bodyPr>
          <a:lstStyle/>
          <a:p>
            <a:pPr lvl="0">
              <a:lnSpc>
                <a:spcPct val="90000"/>
              </a:lnSpc>
              <a:buNone/>
            </a:pPr>
            <a:r>
              <a:rPr lang="en-GB" sz="2400" b="1" dirty="0"/>
              <a:t>INCLUSION CRITERIA</a:t>
            </a:r>
          </a:p>
          <a:p>
            <a:pPr lvl="0">
              <a:lnSpc>
                <a:spcPct val="90000"/>
              </a:lnSpc>
              <a:buNone/>
            </a:pPr>
            <a:r>
              <a:rPr lang="en-GB" sz="2400" dirty="0"/>
              <a:t>63 wrists with NCS proven CTS OF &gt; 3 months duration refractory to conservative treatment like splints, medication etc</a:t>
            </a:r>
          </a:p>
          <a:p>
            <a:pPr lvl="0">
              <a:lnSpc>
                <a:spcPct val="90000"/>
              </a:lnSpc>
              <a:buNone/>
            </a:pPr>
            <a:endParaRPr lang="en-GB" sz="2400" b="1" dirty="0"/>
          </a:p>
          <a:p>
            <a:pPr lvl="0">
              <a:lnSpc>
                <a:spcPct val="90000"/>
              </a:lnSpc>
              <a:buNone/>
            </a:pPr>
            <a:r>
              <a:rPr lang="en-GB" sz="2400" b="1" dirty="0"/>
              <a:t>EXCLUSION CRITERIA</a:t>
            </a:r>
          </a:p>
          <a:p>
            <a:pPr lvl="0">
              <a:lnSpc>
                <a:spcPct val="90000"/>
              </a:lnSpc>
              <a:buNone/>
            </a:pPr>
            <a:r>
              <a:rPr lang="en-GB" sz="2400" dirty="0"/>
              <a:t>-Patients with other neurological causes like polyneuropathies, thoracic outlet syndrome, cervical radiculopathy</a:t>
            </a:r>
          </a:p>
          <a:p>
            <a:pPr lvl="0">
              <a:lnSpc>
                <a:spcPct val="90000"/>
              </a:lnSpc>
              <a:buNone/>
            </a:pPr>
            <a:r>
              <a:rPr lang="en-GB" sz="2400" dirty="0"/>
              <a:t>--Patients in whom ultrasound will reveal ed secondary causes of carpal tunnel syndrome like Ganglion cysts, accessory muscles etc</a:t>
            </a:r>
          </a:p>
          <a:p>
            <a:pPr lvl="0">
              <a:lnSpc>
                <a:spcPct val="90000"/>
              </a:lnSpc>
              <a:buNone/>
            </a:pPr>
            <a:r>
              <a:rPr lang="en-GB" sz="2400" dirty="0"/>
              <a:t>-Patients with underlying coagulopathies /on anti-coagulant </a:t>
            </a:r>
            <a:r>
              <a:rPr lang="en-GB" sz="2400" dirty="0" err="1"/>
              <a:t>medicationsatientand</a:t>
            </a:r>
            <a:r>
              <a:rPr lang="en-GB" sz="2400" dirty="0"/>
              <a:t> with local site infection</a:t>
            </a:r>
          </a:p>
          <a:p>
            <a:pPr lvl="0">
              <a:lnSpc>
                <a:spcPct val="90000"/>
              </a:lnSpc>
              <a:buNone/>
            </a:pPr>
            <a:r>
              <a:rPr lang="en-GB" sz="2400" dirty="0"/>
              <a:t>-Patients who have received prior corticosteroid injection or have undergone carpal tunnel release surgery</a:t>
            </a:r>
          </a:p>
          <a:p>
            <a:pPr lvl="0">
              <a:lnSpc>
                <a:spcPct val="90000"/>
              </a:lnSpc>
              <a:buNone/>
            </a:pPr>
            <a:r>
              <a:rPr lang="en-GB" sz="2400" dirty="0"/>
              <a:t>-Patients with thenar atrophy</a:t>
            </a:r>
          </a:p>
          <a:p>
            <a:pPr lvl="0">
              <a:lnSpc>
                <a:spcPct val="90000"/>
              </a:lnSpc>
              <a:buNone/>
            </a:pPr>
            <a:endParaRPr lang="en-GB" sz="1400" dirty="0"/>
          </a:p>
          <a:p>
            <a:pPr lvl="0">
              <a:lnSpc>
                <a:spcPct val="90000"/>
              </a:lnSpc>
              <a:buNone/>
            </a:pPr>
            <a:endParaRPr lang="en-GB" sz="1400" dirty="0"/>
          </a:p>
          <a:p>
            <a:pPr>
              <a:lnSpc>
                <a:spcPct val="90000"/>
              </a:lnSpc>
            </a:pP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17884" y="58299"/>
            <a:ext cx="7729728" cy="835080"/>
          </a:xfrm>
        </p:spPr>
        <p:txBody>
          <a:bodyPr anchor="ctr">
            <a:noAutofit/>
          </a:bodyPr>
          <a:lstStyle/>
          <a:p>
            <a:br>
              <a:rPr lang="en-US" sz="3200" dirty="0"/>
            </a:br>
            <a:r>
              <a:rPr lang="en-US" sz="3600" dirty="0"/>
              <a:t>Randomization</a:t>
            </a:r>
            <a:br>
              <a:rPr lang="en-US" sz="3200" dirty="0"/>
            </a:b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5714976"/>
              </p:ext>
            </p:extLst>
          </p:nvPr>
        </p:nvGraphicFramePr>
        <p:xfrm>
          <a:off x="597719" y="2259725"/>
          <a:ext cx="10996562" cy="4307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51945" y="1319066"/>
            <a:ext cx="11498317" cy="430887"/>
          </a:xfrm>
          <a:prstGeom prst="rect">
            <a:avLst/>
          </a:prstGeom>
          <a:noFill/>
        </p:spPr>
        <p:txBody>
          <a:bodyPr wrap="square" rtlCol="0">
            <a:spAutoFit/>
          </a:bodyPr>
          <a:lstStyle/>
          <a:p>
            <a:r>
              <a:rPr lang="en-US" sz="2200" dirty="0"/>
              <a:t>Patients were randomly divided into 3 groups of 21 each, using computer generated randomization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13E5F5-3C5B-2540-A756-27F952F38DCA}"/>
              </a:ext>
            </a:extLst>
          </p:cNvPr>
          <p:cNvSpPr>
            <a:spLocks noGrp="1"/>
          </p:cNvSpPr>
          <p:nvPr>
            <p:ph type="title"/>
          </p:nvPr>
        </p:nvSpPr>
        <p:spPr>
          <a:xfrm>
            <a:off x="100014" y="452603"/>
            <a:ext cx="4400550" cy="1785938"/>
          </a:xfrm>
          <a:noFill/>
          <a:ln>
            <a:solidFill>
              <a:schemeClr val="bg1"/>
            </a:solidFill>
          </a:ln>
        </p:spPr>
        <p:txBody>
          <a:bodyPr vert="horz" wrap="square" lIns="182880" tIns="182880" rIns="182880" bIns="182880" rtlCol="0" anchor="ctr">
            <a:normAutofit/>
          </a:bodyPr>
          <a:lstStyle/>
          <a:p>
            <a:r>
              <a:rPr lang="en-US" sz="4000" b="1" dirty="0">
                <a:solidFill>
                  <a:schemeClr val="bg1"/>
                </a:solidFill>
              </a:rPr>
              <a:t>PROCEDURE TECHNIQUE</a:t>
            </a:r>
          </a:p>
        </p:txBody>
      </p:sp>
      <p:sp>
        <p:nvSpPr>
          <p:cNvPr id="5" name="Text Placeholder 4">
            <a:extLst>
              <a:ext uri="{FF2B5EF4-FFF2-40B4-BE49-F238E27FC236}">
                <a16:creationId xmlns:a16="http://schemas.microsoft.com/office/drawing/2014/main" id="{1EC835D0-57B5-BC43-BAFF-5B979AEE9649}"/>
              </a:ext>
            </a:extLst>
          </p:cNvPr>
          <p:cNvSpPr>
            <a:spLocks noGrp="1"/>
          </p:cNvSpPr>
          <p:nvPr>
            <p:ph type="body" sz="half" idx="2"/>
          </p:nvPr>
        </p:nvSpPr>
        <p:spPr>
          <a:xfrm>
            <a:off x="100014" y="2747635"/>
            <a:ext cx="4400550" cy="3096117"/>
          </a:xfrm>
        </p:spPr>
        <p:txBody>
          <a:bodyPr vert="horz" lIns="91440" tIns="45720" rIns="91440" bIns="45720" rtlCol="0">
            <a:normAutofit/>
          </a:bodyPr>
          <a:lstStyle/>
          <a:p>
            <a:pPr marL="342900" indent="-342900" algn="l">
              <a:lnSpc>
                <a:spcPct val="90000"/>
              </a:lnSpc>
              <a:buFont typeface="Arial" panose="020B0604020202020204" pitchFamily="34" charset="0"/>
              <a:buChar char="•"/>
            </a:pPr>
            <a:r>
              <a:rPr lang="en-US" sz="2000" b="1" dirty="0">
                <a:solidFill>
                  <a:schemeClr val="bg1"/>
                </a:solidFill>
              </a:rPr>
              <a:t>Under sterile preparation</a:t>
            </a:r>
          </a:p>
          <a:p>
            <a:pPr marL="342900" indent="-342900" algn="l">
              <a:lnSpc>
                <a:spcPct val="90000"/>
              </a:lnSpc>
              <a:buFont typeface="Arial" panose="020B0604020202020204" pitchFamily="34" charset="0"/>
              <a:buChar char="•"/>
            </a:pPr>
            <a:r>
              <a:rPr lang="en-US" sz="2000" b="1" dirty="0">
                <a:solidFill>
                  <a:schemeClr val="bg1"/>
                </a:solidFill>
              </a:rPr>
              <a:t>Needle placed both above and below the nerve</a:t>
            </a:r>
          </a:p>
          <a:p>
            <a:pPr marL="342900" indent="-342900" algn="l">
              <a:lnSpc>
                <a:spcPct val="90000"/>
              </a:lnSpc>
              <a:buFont typeface="Arial" panose="020B0604020202020204" pitchFamily="34" charset="0"/>
              <a:buChar char="•"/>
            </a:pPr>
            <a:r>
              <a:rPr lang="en-US" sz="2000" b="1" dirty="0">
                <a:solidFill>
                  <a:schemeClr val="bg1"/>
                </a:solidFill>
              </a:rPr>
              <a:t>Slowly injection of fluid around the nerve under ultrasound guidance</a:t>
            </a:r>
          </a:p>
          <a:p>
            <a:pPr marL="342900" indent="-342900" algn="l">
              <a:lnSpc>
                <a:spcPct val="90000"/>
              </a:lnSpc>
              <a:buFont typeface="Arial" panose="020B0604020202020204" pitchFamily="34" charset="0"/>
              <a:buChar char="•"/>
            </a:pPr>
            <a:r>
              <a:rPr lang="en-US" sz="2000" b="1" dirty="0">
                <a:solidFill>
                  <a:schemeClr val="bg1"/>
                </a:solidFill>
              </a:rPr>
              <a:t>Fluid injected till nerve is separated from surrounding tissue</a:t>
            </a:r>
          </a:p>
          <a:p>
            <a:pPr marL="114263" algn="l">
              <a:lnSpc>
                <a:spcPct val="90000"/>
              </a:lnSpc>
            </a:pPr>
            <a:endParaRPr lang="en-US" sz="1200" dirty="0">
              <a:solidFill>
                <a:schemeClr val="bg1"/>
              </a:solidFill>
            </a:endParaRPr>
          </a:p>
          <a:p>
            <a:pPr marL="342863" indent="-228600" algn="l">
              <a:lnSpc>
                <a:spcPct val="90000"/>
              </a:lnSpc>
              <a:buFont typeface="Arial" panose="020B0604020202020204" pitchFamily="34" charset="0"/>
              <a:buChar char="•"/>
            </a:pPr>
            <a:endParaRPr lang="en-US" sz="1200" dirty="0">
              <a:solidFill>
                <a:schemeClr val="bg1"/>
              </a:solidFill>
            </a:endParaRPr>
          </a:p>
          <a:p>
            <a:pPr marL="342863" indent="-228600" algn="l">
              <a:lnSpc>
                <a:spcPct val="90000"/>
              </a:lnSpc>
              <a:buFont typeface="Arial" panose="020B0604020202020204" pitchFamily="34" charset="0"/>
              <a:buChar char="•"/>
            </a:pPr>
            <a:endParaRPr lang="en-US" sz="1200" dirty="0">
              <a:solidFill>
                <a:schemeClr val="bg1"/>
              </a:solidFill>
            </a:endParaRPr>
          </a:p>
        </p:txBody>
      </p:sp>
      <p:pic>
        <p:nvPicPr>
          <p:cNvPr id="4" name="Picture 3" descr="A picture containing person, indoor&#10;&#10;Description automatically generated">
            <a:extLst>
              <a:ext uri="{FF2B5EF4-FFF2-40B4-BE49-F238E27FC236}">
                <a16:creationId xmlns:a16="http://schemas.microsoft.com/office/drawing/2014/main" id="{A579EA78-B458-E947-9D4E-DCCF4D3DB767}"/>
              </a:ext>
            </a:extLst>
          </p:cNvPr>
          <p:cNvPicPr>
            <a:picLocks noChangeAspect="1"/>
          </p:cNvPicPr>
          <p:nvPr/>
        </p:nvPicPr>
        <p:blipFill>
          <a:blip r:embed="rId3"/>
          <a:srcRect l="1987" t="3903" r="55048" b="14084"/>
          <a:stretch>
            <a:fillRect/>
          </a:stretch>
        </p:blipFill>
        <p:spPr>
          <a:xfrm>
            <a:off x="5341350" y="811229"/>
            <a:ext cx="6163595" cy="5235541"/>
          </a:xfrm>
          <a:prstGeom prst="rect">
            <a:avLst/>
          </a:prstGeom>
        </p:spPr>
      </p:pic>
    </p:spTree>
    <p:extLst>
      <p:ext uri="{BB962C8B-B14F-4D97-AF65-F5344CB8AC3E}">
        <p14:creationId xmlns:p14="http://schemas.microsoft.com/office/powerpoint/2010/main" val="1846956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8" name="Rectangle 13">
            <a:extLst>
              <a:ext uri="{FF2B5EF4-FFF2-40B4-BE49-F238E27FC236}">
                <a16:creationId xmlns:a16="http://schemas.microsoft.com/office/drawing/2014/main" id="{4E3759DD-698F-4D3A-AF4C-5E44527D3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771C2AF-D9DF-AF42-8FBE-40680BF2B4CE}"/>
              </a:ext>
            </a:extLst>
          </p:cNvPr>
          <p:cNvSpPr>
            <a:spLocks noGrp="1"/>
          </p:cNvSpPr>
          <p:nvPr>
            <p:ph type="title"/>
          </p:nvPr>
        </p:nvSpPr>
        <p:spPr>
          <a:xfrm>
            <a:off x="966952" y="4269282"/>
            <a:ext cx="10437988" cy="1879270"/>
          </a:xfrm>
        </p:spPr>
        <p:txBody>
          <a:bodyPr vert="horz" lIns="274320" tIns="182880" rIns="274320" bIns="182880" rtlCol="0" anchor="ctr" anchorCtr="1">
            <a:noAutofit/>
          </a:bodyPr>
          <a:lstStyle/>
          <a:p>
            <a:r>
              <a:rPr lang="en-US" sz="1400" b="1" u="sng" dirty="0"/>
              <a:t>ULTRASOUND GUIDED HYDRODISSECTION</a:t>
            </a:r>
            <a:br>
              <a:rPr lang="en-US" sz="1400" b="1" u="sng" dirty="0"/>
            </a:br>
            <a:br>
              <a:rPr lang="en-US" sz="1400" b="1" dirty="0"/>
            </a:br>
            <a:r>
              <a:rPr lang="en-US" sz="1400" b="1" dirty="0"/>
              <a:t>Sonograms depicting the procedure of hydrodissection in a patient with CTS using in-plane approach. (A) </a:t>
            </a:r>
            <a:r>
              <a:rPr lang="en-US" sz="1400" dirty="0"/>
              <a:t>needle placed below the median nerve with fluid dissecting the nerve from the underlying flexor tendons (Green star)</a:t>
            </a:r>
            <a:r>
              <a:rPr lang="en-US" sz="1400" b="1" dirty="0"/>
              <a:t> (B) </a:t>
            </a:r>
            <a:r>
              <a:rPr lang="en-US" sz="1400" dirty="0"/>
              <a:t>needle placed above the median nerve with fluid dissecting the nerve away from the flexor retinaculum</a:t>
            </a:r>
            <a:r>
              <a:rPr lang="en-US" sz="1400" b="1" dirty="0"/>
              <a:t> </a:t>
            </a:r>
            <a:r>
              <a:rPr lang="en-US" sz="1400" dirty="0"/>
              <a:t>(Yellow star)</a:t>
            </a:r>
            <a:r>
              <a:rPr lang="en-US" sz="1400" b="1" dirty="0"/>
              <a:t> (C) </a:t>
            </a:r>
            <a:r>
              <a:rPr lang="en-US" sz="1400" dirty="0"/>
              <a:t>image at completion of procedure depicting the dissected median nerve with fluid all around. </a:t>
            </a:r>
            <a:endParaRPr lang="en-US" sz="1400" b="1" dirty="0"/>
          </a:p>
        </p:txBody>
      </p:sp>
      <p:pic>
        <p:nvPicPr>
          <p:cNvPr id="9" name="Picture 8">
            <a:extLst>
              <a:ext uri="{FF2B5EF4-FFF2-40B4-BE49-F238E27FC236}">
                <a16:creationId xmlns:a16="http://schemas.microsoft.com/office/drawing/2014/main" id="{9696654D-C11D-384B-822E-E5ACE40B0637}"/>
              </a:ext>
            </a:extLst>
          </p:cNvPr>
          <p:cNvPicPr>
            <a:picLocks noChangeAspect="1"/>
          </p:cNvPicPr>
          <p:nvPr/>
        </p:nvPicPr>
        <p:blipFill rotWithShape="1">
          <a:blip r:embed="rId2">
            <a:extLst>
              <a:ext uri="{28A0092B-C50C-407E-A947-70E740481C1C}">
                <a14:useLocalDpi xmlns:a14="http://schemas.microsoft.com/office/drawing/2010/main" val="0"/>
              </a:ext>
            </a:extLst>
          </a:blip>
          <a:srcRect r="6033"/>
          <a:stretch/>
        </p:blipFill>
        <p:spPr bwMode="auto">
          <a:xfrm>
            <a:off x="8205449" y="675994"/>
            <a:ext cx="3858036" cy="2740578"/>
          </a:xfrm>
          <a:prstGeom prst="rect">
            <a:avLst/>
          </a:prstGeom>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8DE61C04-8CC6-6948-B4DB-C5EC6E368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8057" y="687359"/>
            <a:ext cx="3898877" cy="2729213"/>
          </a:xfrm>
          <a:prstGeom prst="rect">
            <a:avLst/>
          </a:prstGeom>
        </p:spPr>
      </p:pic>
      <p:pic>
        <p:nvPicPr>
          <p:cNvPr id="7" name="Picture 6">
            <a:extLst>
              <a:ext uri="{FF2B5EF4-FFF2-40B4-BE49-F238E27FC236}">
                <a16:creationId xmlns:a16="http://schemas.microsoft.com/office/drawing/2014/main" id="{C44DC9F7-A070-6848-9F3A-464A9C964A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11" y="687359"/>
            <a:ext cx="3858035" cy="2739204"/>
          </a:xfrm>
          <a:prstGeom prst="rect">
            <a:avLst/>
          </a:prstGeom>
        </p:spPr>
      </p:pic>
    </p:spTree>
    <p:extLst>
      <p:ext uri="{BB962C8B-B14F-4D97-AF65-F5344CB8AC3E}">
        <p14:creationId xmlns:p14="http://schemas.microsoft.com/office/powerpoint/2010/main" val="1612239933"/>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TotalTime>
  <Words>860</Words>
  <Application>Microsoft Macintosh PowerPoint</Application>
  <PresentationFormat>Widescreen</PresentationFormat>
  <Paragraphs>91</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Gill Sans MT</vt:lpstr>
      <vt:lpstr>Times</vt:lpstr>
      <vt:lpstr>Wingdings</vt:lpstr>
      <vt:lpstr>Parcel</vt:lpstr>
      <vt:lpstr>ULTRASOUND GUIDED HYDRODISSECTION FOR TREATMENT OF CARPAL TUNNEL SYNDROME:  A PROSPECTIVE RANDOMIZED CONTROL TRIAL </vt:lpstr>
      <vt:lpstr>INTRODUCTION</vt:lpstr>
      <vt:lpstr>TREATMENT OPTIONS</vt:lpstr>
      <vt:lpstr>RATIONALE</vt:lpstr>
      <vt:lpstr>STUDY DESIGN</vt:lpstr>
      <vt:lpstr>Subject Selection </vt:lpstr>
      <vt:lpstr> Randomization </vt:lpstr>
      <vt:lpstr>PROCEDURE TECHNIQUE</vt:lpstr>
      <vt:lpstr>ULTRASOUND GUIDED HYDRODISSECTION  Sonograms depicting the procedure of hydrodissection in a patient with CTS using in-plane approach. (A) needle placed below the median nerve with fluid dissecting the nerve from the underlying flexor tendons (Green star) (B) needle placed above the median nerve with fluid dissecting the nerve away from the flexor retinaculum (Yellow star) (C) image at completion of procedure depicting the dissected median nerve with fluid all around. </vt:lpstr>
      <vt:lpstr>PowerPoint Presentation</vt:lpstr>
      <vt:lpstr>Post-procedure instructions</vt:lpstr>
      <vt:lpstr>Transverse sonogram of median nerve of a patient with CTS who underwent hydrodissection (pre-procedure, at 4 weeks and 12weeks)</vt:lpstr>
      <vt:lpstr>COMPARISON OF CLINICAL SYMPTOMS BETWEEN THREE GROUPS AT DIFFERENT TIME POINTS</vt:lpstr>
      <vt:lpstr>COMPARISON OF CROSS SECTIONAL AREA OF NERVE BETWEEN THREE GROUPS AT DIFFERENT TIME POINTS</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ULTRASOUND GUIDED HYDRODISSECTION FOR TREATMENT OF CARPAL TUNNEL SYNDROME:  A PROSPECTIVE RANDOMIZED CONTROL TRIAL </dc:title>
  <dc:creator>Anindita bose</dc:creator>
  <cp:lastModifiedBy>Anindita bose</cp:lastModifiedBy>
  <cp:revision>19</cp:revision>
  <dcterms:created xsi:type="dcterms:W3CDTF">2022-11-15T09:32:16Z</dcterms:created>
  <dcterms:modified xsi:type="dcterms:W3CDTF">2022-11-17T05:04:13Z</dcterms:modified>
</cp:coreProperties>
</file>