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8" r:id="rId2"/>
    <p:sldId id="326" r:id="rId3"/>
    <p:sldId id="310" r:id="rId4"/>
    <p:sldId id="311" r:id="rId5"/>
    <p:sldId id="313" r:id="rId6"/>
    <p:sldId id="324" r:id="rId7"/>
    <p:sldId id="325" r:id="rId8"/>
    <p:sldId id="327" r:id="rId9"/>
    <p:sldId id="322" r:id="rId10"/>
    <p:sldId id="294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7" autoAdjust="0"/>
    <p:restoredTop sz="93827"/>
  </p:normalViewPr>
  <p:slideViewPr>
    <p:cSldViewPr showGuides="1">
      <p:cViewPr varScale="1">
        <p:scale>
          <a:sx n="90" d="100"/>
          <a:sy n="90" d="100"/>
        </p:scale>
        <p:origin x="-128" y="-224"/>
      </p:cViewPr>
      <p:guideLst>
        <p:guide orient="horz" pos="2931"/>
        <p:guide pos="388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1" d="100"/>
          <a:sy n="121" d="100"/>
        </p:scale>
        <p:origin x="32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59F81114-0A06-4734-9ABC-3079D9B233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736D650D-926A-4F95-BAFD-158B38EC38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3F7F1-B1D3-42D4-8B3F-E379710FF0AD}" type="datetimeFigureOut">
              <a:rPr lang="de-DE" smtClean="0"/>
              <a:t>01.11.21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C15B95CA-F3A3-4700-9CCF-71CBB545B7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50CD02F1-E22E-48FE-897E-18DDC92D1D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1DDA2-7480-463B-BADE-0CE3B9D982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902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510D-9A44-4961-A171-28C240E96987}" type="datetimeFigureOut">
              <a:rPr lang="de-DE" smtClean="0"/>
              <a:t>01.11.21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35F09-126C-48DA-A455-CB264251A4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1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244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2570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3114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5189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898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51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D35F09-126C-48DA-A455-CB264251A4D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47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7">
            <a:extLst>
              <a:ext uri="{FF2B5EF4-FFF2-40B4-BE49-F238E27FC236}">
                <a16:creationId xmlns:a16="http://schemas.microsoft.com/office/drawing/2014/main" xmlns="" id="{4E3E6FDD-8326-4455-9B45-3D6A753268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gray">
          <a:xfrm>
            <a:off x="1" y="2115666"/>
            <a:ext cx="12191999" cy="474233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558143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115666"/>
            <a:ext cx="3173062" cy="565146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xmlns="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2680812"/>
            <a:ext cx="1340312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xmlns="" id="{01AEB64A-04BC-4C27-B335-9D25E4C99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75420" y="2947996"/>
            <a:ext cx="1576724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xmlns="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xmlns="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6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(B)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>
            <a:extLst>
              <a:ext uri="{FF2B5EF4-FFF2-40B4-BE49-F238E27FC236}">
                <a16:creationId xmlns:a16="http://schemas.microsoft.com/office/drawing/2014/main" xmlns="" id="{C45AD1AF-9BB5-45B3-88B8-125F586F53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"/>
            <a:ext cx="6275387" cy="634523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xmlns="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409700"/>
            <a:ext cx="5184775" cy="49355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190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xmlns="" id="{B799280D-67EB-41FD-8C11-201FCC62AD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046988"/>
            <a:ext cx="6059487" cy="32101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3" name="Bildplatzhalter 7">
            <a:extLst>
              <a:ext uri="{FF2B5EF4-FFF2-40B4-BE49-F238E27FC236}">
                <a16:creationId xmlns:a16="http://schemas.microsoft.com/office/drawing/2014/main" xmlns="" id="{1DBA08F7-24D3-451C-8C39-58337F02408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 bwMode="gray">
          <a:xfrm>
            <a:off x="6170531" y="1046988"/>
            <a:ext cx="6021468" cy="32101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4401108"/>
            <a:ext cx="5184777" cy="194413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xmlns="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168008" y="4401108"/>
            <a:ext cx="5508055" cy="194413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820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ites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xmlns="" id="{B799280D-67EB-41FD-8C11-201FCC62AD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0"/>
            <a:ext cx="12191999" cy="39690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3578765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4689140"/>
            <a:ext cx="5400677" cy="16560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3969060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xmlns="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4689140"/>
            <a:ext cx="5184775" cy="165609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xmlns="" id="{DB8D8FD5-3CFA-4E30-89FF-BBBED675F9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10499444" y="288543"/>
            <a:ext cx="1393200" cy="3924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08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xmlns="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839586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xmlns="" id="{EA869AB4-B38E-4364-8216-34A2E90574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874711" y="1046988"/>
            <a:ext cx="10442577" cy="501030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xmlns="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443288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warz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CF26E39-2412-4ACE-8A9E-69973F0B842B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13B0368-721B-46BE-B536-5F060B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 dirty="0"/>
              <a:t>Titel | Abteilung/Institut | Datum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C57B24DB-66D3-4CC2-918A-F9BD00CA0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xmlns="" id="{F63ACECD-7201-4706-9BCF-0DA28138EB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6987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xmlns="" id="{832F3200-F9FF-49A6-8755-9CD09FC97BBD}"/>
              </a:ext>
            </a:extLst>
          </p:cNvPr>
          <p:cNvSpPr/>
          <p:nvPr userDrawn="1"/>
        </p:nvSpPr>
        <p:spPr bwMode="gray">
          <a:xfrm>
            <a:off x="0" y="1628775"/>
            <a:ext cx="12192000" cy="49323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xmlns="" id="{D25602F7-1019-4419-8CBC-77FB6A79E56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874711" y="1844673"/>
            <a:ext cx="10442577" cy="450056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34439234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026" userDrawn="1">
          <p15:clr>
            <a:srgbClr val="FBAE40"/>
          </p15:clr>
        </p15:guide>
        <p15:guide id="2" orient="horz" pos="4133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BB81924C-F1D8-4FC5-AAC5-8D77A46F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818952BB-EE0E-4993-ADDB-5F31FC10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8801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2276872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3573016"/>
            <a:ext cx="10442575" cy="190702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850735"/>
            <a:ext cx="3173062" cy="565146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xmlns="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xmlns="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87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556792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4019440"/>
            <a:ext cx="10442575" cy="182767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2112794"/>
            <a:ext cx="3173062" cy="565146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xmlns="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2675822"/>
            <a:ext cx="2931009" cy="565146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xmlns="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3238850"/>
            <a:ext cx="1991650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xmlns="" id="{01AEB64A-04BC-4C27-B335-9D25E4C996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75420" y="3629145"/>
            <a:ext cx="2416445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xmlns="" id="{B22A80A7-9D92-4090-9951-DD4A878712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0971" y="277604"/>
            <a:ext cx="1972642" cy="5556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xmlns="" id="{ACF3B14A-3F36-4A8E-8B4E-BBCB72784D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880182" y="901499"/>
            <a:ext cx="2507494" cy="13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32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7">
            <a:extLst>
              <a:ext uri="{FF2B5EF4-FFF2-40B4-BE49-F238E27FC236}">
                <a16:creationId xmlns:a16="http://schemas.microsoft.com/office/drawing/2014/main" xmlns="" id="{66CD136A-F69F-4B3D-92D9-A7FBBAA0FDE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1222371"/>
            <a:ext cx="12191999" cy="5122867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657225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1225301"/>
            <a:ext cx="3214740" cy="572840"/>
          </a:xfrm>
          <a:solidFill>
            <a:schemeClr val="accent4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xmlns="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1798141"/>
            <a:ext cx="1340312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39525DF-F86B-4689-A1E9-CE6127F51F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8EC4BFED-99BE-4907-AA75-07C1D6CCD3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xmlns="" id="{3E034FC6-F2CC-4F22-938B-23A0F6B9588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875420" y="2065325"/>
            <a:ext cx="1576724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xmlns="" id="{239D957E-8690-40AD-9288-E9F315E4BFB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875420" y="2332509"/>
            <a:ext cx="1482146" cy="267184"/>
          </a:xfrm>
          <a:solidFill>
            <a:schemeClr val="bg1"/>
          </a:solidFill>
        </p:spPr>
        <p:txBody>
          <a:bodyPr wrap="none" lIns="216000" tIns="18000" rIns="216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</p:spTree>
    <p:extLst>
      <p:ext uri="{BB962C8B-B14F-4D97-AF65-F5344CB8AC3E}">
        <p14:creationId xmlns:p14="http://schemas.microsoft.com/office/powerpoint/2010/main" val="4213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4FFC1AE-1FFB-425E-9C62-80BAB1C036A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875420" y="1292748"/>
            <a:ext cx="10501992" cy="565146"/>
          </a:xfrm>
          <a:solidFill>
            <a:schemeClr val="accent1"/>
          </a:solidFill>
        </p:spPr>
        <p:txBody>
          <a:bodyPr lIns="216000" tIns="36000" rIns="180000" bIns="36000" anchor="t" anchorCtr="0"/>
          <a:lstStyle>
            <a:lvl1pPr algn="l"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434674BA-7808-4DD2-B730-012DC04DFFC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874713" y="3382893"/>
            <a:ext cx="10442575" cy="1907022"/>
          </a:xfrm>
        </p:spPr>
        <p:txBody>
          <a:bodyPr lIns="216000" tIns="144000"/>
          <a:lstStyle>
            <a:lvl1pPr marL="0" indent="0" algn="l">
              <a:spcAft>
                <a:spcPts val="0"/>
              </a:spcAft>
              <a:buNone/>
              <a:defRPr sz="15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1B9978DC-2F00-44B6-BF60-E33BB2A538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5420" y="1856062"/>
            <a:ext cx="3214740" cy="572840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xmlns="" id="{7EDCBAA7-83DE-41B4-B3A9-54F687B00A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75420" y="2428902"/>
            <a:ext cx="2967878" cy="572840"/>
          </a:xfrm>
          <a:solidFill>
            <a:schemeClr val="accent1"/>
          </a:solidFill>
        </p:spPr>
        <p:txBody>
          <a:bodyPr wrap="none" lIns="216000" tIns="36000" rIns="180000" bIns="36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2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dritte Zeile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xmlns="" id="{3E520B85-D1DB-4831-BE0C-258398D5AE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75420" y="2992598"/>
            <a:ext cx="1991650" cy="390295"/>
          </a:xfrm>
          <a:solidFill>
            <a:schemeClr val="accent4"/>
          </a:solidFill>
        </p:spPr>
        <p:txBody>
          <a:bodyPr wrap="none" lIns="216000" tIns="18000" rIns="180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39525DF-F86B-4689-A1E9-CE6127F51F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8EC4BFED-99BE-4907-AA75-07C1D6CCD3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12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xmlns="" id="{CFD4A460-FF33-47BF-BF3E-FFCAB3DB2F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874713" y="1689062"/>
            <a:ext cx="10801349" cy="4656175"/>
          </a:xfrm>
        </p:spPr>
        <p:txBody>
          <a:bodyPr numCol="2" spcCol="432000"/>
          <a:lstStyle>
            <a:lvl1pPr marL="542925" indent="-542925">
              <a:spcBef>
                <a:spcPts val="2300"/>
              </a:spcBef>
              <a:spcAft>
                <a:spcPts val="0"/>
              </a:spcAft>
              <a:buClr>
                <a:schemeClr val="tx1"/>
              </a:buClr>
              <a:buFont typeface="+mj-lt"/>
              <a:buNone/>
              <a:defRPr/>
            </a:lvl1pPr>
            <a:lvl2pPr marL="714375" indent="-182563">
              <a:spcBef>
                <a:spcPts val="0"/>
              </a:spcBef>
              <a:spcAft>
                <a:spcPts val="0"/>
              </a:spcAft>
              <a:defRPr/>
            </a:lvl2pPr>
            <a:lvl3pPr marL="895350" indent="-176213">
              <a:spcBef>
                <a:spcPts val="0"/>
              </a:spcBef>
              <a:spcAft>
                <a:spcPts val="0"/>
              </a:spcAft>
              <a:defRPr/>
            </a:lvl3pPr>
            <a:lvl4pPr marL="1076325" indent="-182563">
              <a:spcBef>
                <a:spcPts val="0"/>
              </a:spcBef>
              <a:spcAft>
                <a:spcPts val="0"/>
              </a:spcAft>
              <a:defRPr/>
            </a:lvl4pPr>
            <a:lvl5pPr marL="1257300" indent="-176213">
              <a:spcBef>
                <a:spcPts val="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292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892BC17D-28C2-4A1D-ADB1-EC4BA1459E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>
          <a:xfrm>
            <a:off x="874713" y="1689100"/>
            <a:ext cx="10801350" cy="4656138"/>
          </a:xfrm>
        </p:spPr>
        <p:txBody>
          <a:bodyPr numCol="2" spcCol="432000"/>
          <a:lstStyle>
            <a:lvl1pPr>
              <a:spcBef>
                <a:spcPts val="2300"/>
              </a:spcBef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969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</p:spTree>
    <p:extLst>
      <p:ext uri="{BB962C8B-B14F-4D97-AF65-F5344CB8AC3E}">
        <p14:creationId xmlns:p14="http://schemas.microsoft.com/office/powerpoint/2010/main" val="34345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EB70EB7D-E257-45B4-8C10-9ABF0CE430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74711" y="1689062"/>
            <a:ext cx="5184775" cy="46561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1047403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xmlns="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689062"/>
            <a:ext cx="5184775" cy="46561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372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(A)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7">
            <a:extLst>
              <a:ext uri="{FF2B5EF4-FFF2-40B4-BE49-F238E27FC236}">
                <a16:creationId xmlns:a16="http://schemas.microsoft.com/office/drawing/2014/main" xmlns="" id="{4938645E-C869-4C2C-BAA5-4F022213BE1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 bwMode="gray">
          <a:xfrm>
            <a:off x="1" y="657225"/>
            <a:ext cx="6275387" cy="5688013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7B41DB1D-FF3F-421B-958B-B0A6998A5AFD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266930"/>
            <a:ext cx="5019104" cy="39029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78163EA-C4AE-4DD7-BB50-8483E944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de-DE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CBA344E-FD75-4A15-A097-1B6E45AA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C457A7E8-3F45-46AC-80A6-5B03F18BB50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xmlns="" id="{59D811AA-D7FF-461C-A453-9C39C5AF6C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74712" y="657225"/>
            <a:ext cx="2198335" cy="389525"/>
          </a:xfrm>
          <a:solidFill>
            <a:schemeClr val="accent4"/>
          </a:solidFill>
        </p:spPr>
        <p:txBody>
          <a:bodyPr wrap="none" lIns="108000" tIns="18000" rIns="72000" bIns="18000">
            <a:sp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300" b="1">
                <a:solidFill>
                  <a:schemeClr val="bg1"/>
                </a:solidFill>
              </a:defRPr>
            </a:lvl1pPr>
            <a:lvl2pPr marL="176212" indent="0">
              <a:buNone/>
              <a:defRPr/>
            </a:lvl2pPr>
          </a:lstStyle>
          <a:p>
            <a:pPr lvl="0"/>
            <a:r>
              <a:rPr lang="de-DE" dirty="0"/>
              <a:t>zweite Zeile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xmlns="" id="{A2DB554F-5286-40F9-9AB6-140836CE8280}"/>
              </a:ext>
            </a:extLst>
          </p:cNvPr>
          <p:cNvSpPr>
            <a:spLocks noGrp="1"/>
          </p:cNvSpPr>
          <p:nvPr>
            <p:ph idx="14"/>
          </p:nvPr>
        </p:nvSpPr>
        <p:spPr bwMode="gray">
          <a:xfrm>
            <a:off x="6491288" y="1160748"/>
            <a:ext cx="5184775" cy="518449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350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2A3A7E52-0010-4FAE-A229-706142023148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874712" y="656692"/>
            <a:ext cx="5019104" cy="390295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108000" tIns="18000" rIns="72000" bIns="1800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7FA17E96-7B32-4ACE-A4D7-4BBDDEC6A6D8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874712" y="1689062"/>
            <a:ext cx="10801352" cy="46561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78C4E57D-F445-4A79-8B2F-722AF627B6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874713" y="6597372"/>
            <a:ext cx="9625376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Titel | Abteilung/Institut | Datum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BBF44F50-CFB5-46D5-993E-2150A0319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920536" y="6597372"/>
            <a:ext cx="972108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457A7E8-3F45-46AC-80A6-5B03F18BB502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xmlns="" id="{8A8814D4-39E5-4B08-B42A-5BE5625E255C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10500089" y="288543"/>
            <a:ext cx="1392555" cy="39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50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6" r:id="rId3"/>
    <p:sldLayoutId id="2147483665" r:id="rId4"/>
    <p:sldLayoutId id="2147483663" r:id="rId5"/>
    <p:sldLayoutId id="2147483664" r:id="rId6"/>
    <p:sldLayoutId id="2147483650" r:id="rId7"/>
    <p:sldLayoutId id="2147483656" r:id="rId8"/>
    <p:sldLayoutId id="2147483659" r:id="rId9"/>
    <p:sldLayoutId id="2147483660" r:id="rId10"/>
    <p:sldLayoutId id="2147483661" r:id="rId11"/>
    <p:sldLayoutId id="2147483662" r:id="rId12"/>
    <p:sldLayoutId id="2147483654" r:id="rId13"/>
    <p:sldLayoutId id="2147483657" r:id="rId14"/>
    <p:sldLayoutId id="2147483658" r:id="rId15"/>
    <p:sldLayoutId id="2147483655" r:id="rId16"/>
    <p:sldLayoutId id="2147483668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1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717550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89376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414" userDrawn="1">
          <p15:clr>
            <a:srgbClr val="F26B43"/>
          </p15:clr>
        </p15:guide>
        <p15:guide id="2" pos="3953" userDrawn="1">
          <p15:clr>
            <a:srgbClr val="F26B43"/>
          </p15:clr>
        </p15:guide>
        <p15:guide id="3" pos="4089" userDrawn="1">
          <p15:clr>
            <a:srgbClr val="F26B43"/>
          </p15:clr>
        </p15:guide>
        <p15:guide id="4" pos="551" userDrawn="1">
          <p15:clr>
            <a:srgbClr val="F26B43"/>
          </p15:clr>
        </p15:guide>
        <p15:guide id="6" orient="horz" pos="3997" userDrawn="1">
          <p15:clr>
            <a:srgbClr val="F26B43"/>
          </p15:clr>
        </p15:guide>
        <p15:guide id="7" pos="3817" userDrawn="1">
          <p15:clr>
            <a:srgbClr val="F26B43"/>
          </p15:clr>
        </p15:guide>
        <p15:guide id="8" orient="horz" pos="1094" userDrawn="1">
          <p15:clr>
            <a:srgbClr val="F26B43"/>
          </p15:clr>
        </p15:guide>
        <p15:guide id="9" pos="7355" userDrawn="1">
          <p15:clr>
            <a:srgbClr val="F26B43"/>
          </p15:clr>
        </p15:guide>
        <p15:guide id="10" pos="71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12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" y="2115666"/>
            <a:ext cx="12191999" cy="4742334"/>
          </a:xfrm>
        </p:spPr>
      </p:pic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875420" y="1681529"/>
            <a:ext cx="9857584" cy="811367"/>
          </a:xfrm>
        </p:spPr>
        <p:txBody>
          <a:bodyPr/>
          <a:lstStyle/>
          <a:p>
            <a:r>
              <a:rPr lang="en-US" sz="2400" smtClean="0"/>
              <a:t>SARS-CoV-2 infection during pregnancy: Does fetal</a:t>
            </a:r>
            <a:br>
              <a:rPr lang="en-US" sz="2400" smtClean="0"/>
            </a:br>
            <a:r>
              <a:rPr lang="en-US" sz="2400" smtClean="0"/>
              <a:t>MRI show signs of impaired fetal brain developement?</a:t>
            </a:r>
            <a:endParaRPr lang="en-US" sz="240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>
          <a:xfrm>
            <a:off x="875420" y="2548843"/>
            <a:ext cx="4125562" cy="267184"/>
          </a:xfrm>
        </p:spPr>
        <p:txBody>
          <a:bodyPr/>
          <a:lstStyle/>
          <a:p>
            <a:r>
              <a:rPr lang="en-US" smtClean="0"/>
              <a:t>Department of Radiology, LMU Munich</a:t>
            </a:r>
            <a:endParaRPr lang="en-US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891205" y="2858976"/>
            <a:ext cx="9380650" cy="498016"/>
          </a:xfrm>
        </p:spPr>
        <p:txBody>
          <a:bodyPr/>
          <a:lstStyle/>
          <a:p>
            <a:r>
              <a:rPr lang="de-DE" dirty="0"/>
              <a:t>V. </a:t>
            </a:r>
            <a:r>
              <a:rPr lang="de-DE" dirty="0" err="1"/>
              <a:t>Koliogiannis</a:t>
            </a:r>
            <a:r>
              <a:rPr lang="de-DE" dirty="0"/>
              <a:t>, T. </a:t>
            </a:r>
            <a:r>
              <a:rPr lang="de-DE" dirty="0" err="1"/>
              <a:t>Prester</a:t>
            </a:r>
            <a:r>
              <a:rPr lang="de-DE" dirty="0"/>
              <a:t>, N. Fink, </a:t>
            </a:r>
            <a:r>
              <a:rPr lang="de-DE" dirty="0" smtClean="0"/>
              <a:t>U</a:t>
            </a:r>
            <a:r>
              <a:rPr lang="de-DE" dirty="0"/>
              <a:t>. </a:t>
            </a:r>
            <a:r>
              <a:rPr lang="de-DE" dirty="0" err="1"/>
              <a:t>Hasbargen</a:t>
            </a:r>
            <a:r>
              <a:rPr lang="de-DE" dirty="0"/>
              <a:t>, C. </a:t>
            </a:r>
            <a:r>
              <a:rPr lang="de-DE" dirty="0" err="1"/>
              <a:t>Hübener</a:t>
            </a:r>
            <a:r>
              <a:rPr lang="de-DE" dirty="0"/>
              <a:t>, </a:t>
            </a:r>
            <a:r>
              <a:rPr lang="de-DE" dirty="0" smtClean="0"/>
              <a:t>T</a:t>
            </a:r>
            <a:r>
              <a:rPr lang="de-DE" dirty="0"/>
              <a:t>. Kolben, M. </a:t>
            </a:r>
            <a:r>
              <a:rPr lang="de-DE" dirty="0" err="1"/>
              <a:t>Jegen</a:t>
            </a:r>
            <a:r>
              <a:rPr lang="de-DE" dirty="0"/>
              <a:t>, J. Dinkel, </a:t>
            </a:r>
          </a:p>
          <a:p>
            <a:r>
              <a:rPr lang="de-DE" dirty="0"/>
              <a:t>O. Dietrich, A.W. </a:t>
            </a:r>
            <a:r>
              <a:rPr lang="de-DE" dirty="0" err="1"/>
              <a:t>Flemmer</a:t>
            </a:r>
            <a:r>
              <a:rPr lang="de-DE" dirty="0"/>
              <a:t>, M. Delius, S. Mahner, J. Ricke, S. </a:t>
            </a:r>
            <a:r>
              <a:rPr lang="de-DE" dirty="0" smtClean="0"/>
              <a:t>Stoecklein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5131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E9127B5-A2CD-47E7-9DB4-761E49A45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376" y="1700808"/>
            <a:ext cx="7204615" cy="565146"/>
          </a:xfrm>
        </p:spPr>
        <p:txBody>
          <a:bodyPr/>
          <a:lstStyle/>
          <a:p>
            <a:r>
              <a:rPr lang="en-US" smtClean="0"/>
              <a:t>Thank you for your attention!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DD3CBBF0-EC76-4826-ACAC-8B9DA684D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376" y="2852936"/>
            <a:ext cx="10442575" cy="190702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E-Mail: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u="sng" dirty="0" err="1" smtClean="0">
                <a:solidFill>
                  <a:schemeClr val="tx1"/>
                </a:solidFill>
              </a:rPr>
              <a:t>Nicola.Fink@med.uni-muenchen.de</a:t>
            </a:r>
            <a:endParaRPr lang="en-US" u="sng" dirty="0" smtClean="0">
              <a:solidFill>
                <a:schemeClr val="tx1"/>
              </a:solidFill>
            </a:endParaRPr>
          </a:p>
          <a:p>
            <a:r>
              <a:rPr lang="en-US" u="sng" dirty="0" smtClean="0">
                <a:solidFill>
                  <a:schemeClr val="tx1"/>
                </a:solidFill>
              </a:rPr>
              <a:t>Sophia.stoecklein@med.uni-muenchen.de </a:t>
            </a:r>
            <a:endParaRPr lang="en-US" u="sng" dirty="0">
              <a:solidFill>
                <a:schemeClr val="tx1"/>
              </a:solidFill>
            </a:endParaRPr>
          </a:p>
        </p:txBody>
      </p:sp>
      <p:pic>
        <p:nvPicPr>
          <p:cNvPr id="4" name="Picture 2" descr="Leopold 26+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90" r="10278"/>
          <a:stretch>
            <a:fillRect/>
          </a:stretch>
        </p:blipFill>
        <p:spPr bwMode="auto">
          <a:xfrm>
            <a:off x="6384032" y="2780928"/>
            <a:ext cx="3347085" cy="344233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462217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623ED1C-38AD-4B12-8F70-7E33B6BC7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2272074" cy="390295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3F4520B3-B706-42B0-9EBC-9B7C15D11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Pregnant women are especially vulnerable to SARS-CoV2 </a:t>
            </a:r>
            <a:r>
              <a:rPr lang="en-US" sz="1800" dirty="0" smtClean="0"/>
              <a:t>infections </a:t>
            </a:r>
            <a:r>
              <a:rPr lang="en-US" sz="1800" dirty="0"/>
              <a:t>with </a:t>
            </a:r>
            <a:r>
              <a:rPr lang="en-US" sz="1800" dirty="0" smtClean="0"/>
              <a:t>potential complications for the unborn child</a:t>
            </a:r>
            <a:r>
              <a:rPr lang="en-US" sz="1800" baseline="30000" dirty="0" smtClean="0"/>
              <a:t>1</a:t>
            </a:r>
            <a:endParaRPr lang="en-US" sz="1800" dirty="0" smtClean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The virus has a high affinity to the placenta</a:t>
            </a:r>
            <a:r>
              <a:rPr lang="en-US" sz="1800" baseline="30000" dirty="0" smtClean="0"/>
              <a:t>2</a:t>
            </a:r>
            <a:endParaRPr lang="en-US" sz="1800" dirty="0" smtClean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Reports of transmission of </a:t>
            </a:r>
            <a:r>
              <a:rPr lang="en-US" sz="1800" dirty="0"/>
              <a:t>SARS-CoV2 </a:t>
            </a:r>
            <a:r>
              <a:rPr lang="en-US" sz="1800" dirty="0" smtClean="0"/>
              <a:t>to the fetus have raised concerns</a:t>
            </a:r>
            <a:r>
              <a:rPr lang="en-US" sz="1800" baseline="30000" dirty="0" smtClean="0"/>
              <a:t>3</a:t>
            </a:r>
            <a:endParaRPr lang="en-US" sz="1800" dirty="0" smtClean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Known adverse effects on fetal brain development of </a:t>
            </a:r>
            <a:r>
              <a:rPr lang="en-US" sz="1800" dirty="0"/>
              <a:t>other </a:t>
            </a:r>
            <a:r>
              <a:rPr lang="en-US" sz="1800" dirty="0" smtClean="0"/>
              <a:t>viral infections during pregnancy </a:t>
            </a:r>
            <a:r>
              <a:rPr lang="en-US" sz="1800" dirty="0"/>
              <a:t>(e.g. </a:t>
            </a:r>
            <a:r>
              <a:rPr lang="en-US" sz="1800" dirty="0" err="1"/>
              <a:t>Zica</a:t>
            </a:r>
            <a:r>
              <a:rPr lang="en-US" sz="1800" dirty="0"/>
              <a:t> virus, </a:t>
            </a:r>
            <a:r>
              <a:rPr lang="en-US" sz="1800" dirty="0" smtClean="0"/>
              <a:t>cytomegalovirus)</a:t>
            </a:r>
            <a:endParaRPr lang="en-US" sz="1800" dirty="0" smtClean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800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0" indent="0">
              <a:lnSpc>
                <a:spcPct val="200000"/>
              </a:lnSpc>
              <a:buNone/>
            </a:pPr>
            <a:endParaRPr lang="de-DE" sz="1800" baseline="30000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6E4658F5-F8FE-4D4D-BB27-72082C65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60445935-30B6-4939-BFE8-3AD7E46088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38259"/>
            <a:ext cx="6768497" cy="390295"/>
          </a:xfrm>
        </p:spPr>
        <p:txBody>
          <a:bodyPr/>
          <a:lstStyle/>
          <a:p>
            <a:r>
              <a:rPr lang="en-US" smtClean="0"/>
              <a:t>SARS-CoV-2 infection during pregnancy</a:t>
            </a:r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xmlns="" id="{45CF6009-E8BC-2D45-9E05-6288D2DADFD3}"/>
              </a:ext>
            </a:extLst>
          </p:cNvPr>
          <p:cNvSpPr txBox="1"/>
          <p:nvPr/>
        </p:nvSpPr>
        <p:spPr>
          <a:xfrm>
            <a:off x="8760296" y="6093296"/>
            <a:ext cx="27065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aseline="30000" dirty="0">
                <a:latin typeface="Verdana"/>
                <a:cs typeface="Verdana"/>
              </a:rPr>
              <a:t>1</a:t>
            </a:r>
            <a:r>
              <a:rPr lang="en-US" sz="900" baseline="30000" dirty="0" smtClean="0">
                <a:latin typeface="Verdana"/>
                <a:cs typeface="Verdana"/>
              </a:rPr>
              <a:t> </a:t>
            </a:r>
            <a:r>
              <a:rPr lang="en-US" sz="900" dirty="0" smtClean="0">
                <a:latin typeface="Verdana"/>
                <a:cs typeface="Verdana"/>
              </a:rPr>
              <a:t>Schwartz et al., </a:t>
            </a:r>
            <a:r>
              <a:rPr lang="en-US" sz="900" i="1" dirty="0" smtClean="0">
                <a:latin typeface="Verdana"/>
                <a:cs typeface="Verdana"/>
              </a:rPr>
              <a:t>Viruses</a:t>
            </a:r>
            <a:r>
              <a:rPr lang="en-US" sz="900" dirty="0" smtClean="0">
                <a:latin typeface="Verdana"/>
                <a:cs typeface="Verdana"/>
              </a:rPr>
              <a:t> 2020</a:t>
            </a:r>
          </a:p>
          <a:p>
            <a:r>
              <a:rPr lang="en-US" sz="900" baseline="30000" dirty="0" smtClean="0">
                <a:latin typeface="Verdana"/>
                <a:cs typeface="Verdana"/>
              </a:rPr>
              <a:t>2</a:t>
            </a:r>
            <a:r>
              <a:rPr lang="en-US" sz="900" dirty="0" smtClean="0">
                <a:latin typeface="Verdana"/>
                <a:cs typeface="Verdana"/>
              </a:rPr>
              <a:t> </a:t>
            </a:r>
            <a:r>
              <a:rPr lang="en-US" sz="900" dirty="0" err="1" smtClean="0">
                <a:latin typeface="Verdana"/>
                <a:cs typeface="Verdana"/>
              </a:rPr>
              <a:t>Patane</a:t>
            </a:r>
            <a:r>
              <a:rPr lang="en-US" sz="900" dirty="0" smtClean="0">
                <a:latin typeface="Verdana"/>
                <a:cs typeface="Verdana"/>
              </a:rPr>
              <a:t> et al., </a:t>
            </a:r>
            <a:r>
              <a:rPr lang="en-US" sz="900" i="1" dirty="0"/>
              <a:t>Am J </a:t>
            </a:r>
            <a:r>
              <a:rPr lang="en-US" sz="900" i="1" dirty="0" err="1"/>
              <a:t>Obstet</a:t>
            </a:r>
            <a:r>
              <a:rPr lang="en-US" sz="900" i="1" dirty="0"/>
              <a:t> </a:t>
            </a:r>
            <a:r>
              <a:rPr lang="en-US" sz="900" i="1" dirty="0" err="1"/>
              <a:t>Gynecol</a:t>
            </a:r>
            <a:r>
              <a:rPr lang="en-US" sz="900" dirty="0"/>
              <a:t> </a:t>
            </a:r>
            <a:r>
              <a:rPr lang="en-US" sz="900" dirty="0" smtClean="0"/>
              <a:t>2020</a:t>
            </a:r>
            <a:r>
              <a:rPr lang="de-DE" sz="900" dirty="0" smtClean="0"/>
              <a:t> </a:t>
            </a:r>
            <a:endParaRPr lang="en-US" sz="900" dirty="0" smtClean="0">
              <a:latin typeface="Verdana"/>
              <a:cs typeface="Verdana"/>
            </a:endParaRPr>
          </a:p>
          <a:p>
            <a:r>
              <a:rPr lang="en-US" sz="900" baseline="30000" dirty="0" smtClean="0">
                <a:latin typeface="Verdana"/>
                <a:cs typeface="Verdana"/>
              </a:rPr>
              <a:t>3 </a:t>
            </a:r>
            <a:r>
              <a:rPr lang="en-US" sz="900" dirty="0" err="1" smtClean="0">
                <a:latin typeface="Verdana"/>
                <a:cs typeface="Verdana"/>
              </a:rPr>
              <a:t>Kotlyar</a:t>
            </a:r>
            <a:r>
              <a:rPr lang="en-US" sz="900" dirty="0" smtClean="0">
                <a:latin typeface="Verdana"/>
                <a:cs typeface="Verdana"/>
              </a:rPr>
              <a:t> et al., </a:t>
            </a:r>
            <a:r>
              <a:rPr lang="en-US" sz="900" i="1" dirty="0"/>
              <a:t>Am J </a:t>
            </a:r>
            <a:r>
              <a:rPr lang="en-US" sz="900" i="1" dirty="0" err="1"/>
              <a:t>Obstet</a:t>
            </a:r>
            <a:r>
              <a:rPr lang="en-US" sz="900" i="1" dirty="0"/>
              <a:t> </a:t>
            </a:r>
            <a:r>
              <a:rPr lang="en-US" sz="900" i="1" dirty="0" err="1"/>
              <a:t>Gynecol</a:t>
            </a:r>
            <a:r>
              <a:rPr lang="en-US" sz="900" dirty="0"/>
              <a:t> 2021</a:t>
            </a:r>
            <a:r>
              <a:rPr lang="de-DE" sz="900" dirty="0"/>
              <a:t> </a:t>
            </a:r>
            <a:r>
              <a:rPr lang="en-US" sz="900" dirty="0" smtClean="0">
                <a:latin typeface="Verdana"/>
                <a:cs typeface="Verdana"/>
              </a:rPr>
              <a:t> 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E28687C5-08E7-A749-945D-BCD30774C742}"/>
              </a:ext>
            </a:extLst>
          </p:cNvPr>
          <p:cNvSpPr txBox="1"/>
          <p:nvPr/>
        </p:nvSpPr>
        <p:spPr>
          <a:xfrm>
            <a:off x="1479226" y="4913995"/>
            <a:ext cx="9153278" cy="963277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5400" lvl="1">
              <a:lnSpc>
                <a:spcPct val="150000"/>
              </a:lnSpc>
            </a:pPr>
            <a:r>
              <a:rPr lang="en-US" b="1" i="1" dirty="0">
                <a:ea typeface="Verdana"/>
                <a:sym typeface="Wingdings" pitchFamily="2" charset="2"/>
              </a:rPr>
              <a:t>But:</a:t>
            </a:r>
            <a:r>
              <a:rPr lang="en-US" i="1" dirty="0">
                <a:ea typeface="Verdana"/>
                <a:sym typeface="Wingdings" pitchFamily="2" charset="2"/>
              </a:rPr>
              <a:t> </a:t>
            </a:r>
            <a:r>
              <a:rPr lang="en-US" i="1" dirty="0" smtClean="0">
                <a:ea typeface="Verdana"/>
                <a:sym typeface="Wingdings" pitchFamily="2" charset="2"/>
              </a:rPr>
              <a:t>Currently lack </a:t>
            </a:r>
            <a:r>
              <a:rPr lang="en-US" i="1" dirty="0">
                <a:ea typeface="Verdana"/>
                <a:sym typeface="Wingdings" pitchFamily="2" charset="2"/>
              </a:rPr>
              <a:t>of a systematic assessment of the impact of SARS-</a:t>
            </a:r>
            <a:r>
              <a:rPr lang="en-US" i="1" dirty="0" smtClean="0">
                <a:ea typeface="Verdana"/>
                <a:sym typeface="Wingdings" pitchFamily="2" charset="2"/>
              </a:rPr>
              <a:t>CoV2 </a:t>
            </a:r>
            <a:r>
              <a:rPr lang="en-US" i="1" dirty="0">
                <a:ea typeface="Verdana"/>
                <a:sym typeface="Wingdings" pitchFamily="2" charset="2"/>
              </a:rPr>
              <a:t>infection on fetal </a:t>
            </a:r>
            <a:r>
              <a:rPr lang="en-US" i="1" dirty="0" smtClean="0">
                <a:ea typeface="Verdana"/>
                <a:sym typeface="Wingdings" pitchFamily="2" charset="2"/>
              </a:rPr>
              <a:t>brain development</a:t>
            </a:r>
            <a:r>
              <a:rPr lang="en-US" i="1" dirty="0">
                <a:ea typeface="Verdana"/>
                <a:sym typeface="Wingdings" pitchFamily="2" charset="2"/>
              </a:rPr>
              <a:t>. </a:t>
            </a:r>
            <a:endParaRPr lang="en-US" i="1" dirty="0"/>
          </a:p>
          <a:p>
            <a:pPr marL="25400" lvl="1">
              <a:lnSpc>
                <a:spcPct val="150000"/>
              </a:lnSpc>
            </a:pPr>
            <a:r>
              <a:rPr lang="en-US" sz="200" b="1" i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E3184E85-2F4D-6C43-8B78-7DA09C4DC9CA}"/>
              </a:ext>
            </a:extLst>
          </p:cNvPr>
          <p:cNvSpPr txBox="1"/>
          <p:nvPr/>
        </p:nvSpPr>
        <p:spPr>
          <a:xfrm>
            <a:off x="730303" y="493142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>
                <a:solidFill>
                  <a:schemeClr val="accent1"/>
                </a:solidFill>
              </a:rPr>
              <a:t>➾</a:t>
            </a:r>
            <a:endParaRPr lang="de-DE" sz="1500" dirty="0"/>
          </a:p>
        </p:txBody>
      </p:sp>
    </p:spTree>
    <p:extLst>
      <p:ext uri="{BB962C8B-B14F-4D97-AF65-F5344CB8AC3E}">
        <p14:creationId xmlns:p14="http://schemas.microsoft.com/office/powerpoint/2010/main" val="2579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33F5DD5-9D0F-674A-9869-446751D65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2272074" cy="390295"/>
          </a:xfrm>
        </p:spPr>
        <p:txBody>
          <a:bodyPr/>
          <a:lstStyle/>
          <a:p>
            <a:r>
              <a:rPr lang="en-US" smtClean="0"/>
              <a:t>Introduction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F775319-D9EC-8543-A3FE-56297677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91D9132E-D07B-DE48-92FD-29CC63E71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3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5C9EB9BC-D06C-9948-83E0-81562190349B}"/>
              </a:ext>
            </a:extLst>
          </p:cNvPr>
          <p:cNvSpPr txBox="1"/>
          <p:nvPr/>
        </p:nvSpPr>
        <p:spPr>
          <a:xfrm>
            <a:off x="1479226" y="2259573"/>
            <a:ext cx="9441310" cy="1190069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5400" lvl="1" algn="ctr">
              <a:lnSpc>
                <a:spcPct val="150000"/>
              </a:lnSpc>
            </a:pPr>
            <a:r>
              <a:rPr lang="en-US" sz="2000" dirty="0" smtClean="0"/>
              <a:t>to evaluate if </a:t>
            </a:r>
            <a:r>
              <a:rPr lang="en-US" sz="2000" b="1" dirty="0" smtClean="0"/>
              <a:t>fetal brain development </a:t>
            </a:r>
            <a:r>
              <a:rPr lang="en-US" sz="2000" dirty="0" smtClean="0"/>
              <a:t>is affected by </a:t>
            </a:r>
            <a:r>
              <a:rPr lang="en-US" sz="2000" b="1" dirty="0" smtClean="0"/>
              <a:t>SARS-CoV2 </a:t>
            </a:r>
            <a:r>
              <a:rPr lang="en-US" sz="2000" dirty="0" smtClean="0"/>
              <a:t>infection during </a:t>
            </a:r>
            <a:r>
              <a:rPr lang="en-US" sz="2000" dirty="0"/>
              <a:t>pregnancy u</a:t>
            </a:r>
            <a:r>
              <a:rPr lang="en-US" sz="2000" dirty="0" smtClean="0"/>
              <a:t>sing </a:t>
            </a:r>
            <a:r>
              <a:rPr lang="en-US" sz="2000" b="1" dirty="0"/>
              <a:t>fetal MRI </a:t>
            </a:r>
            <a:endParaRPr lang="en-US" sz="2000" b="1" dirty="0" smtClean="0"/>
          </a:p>
          <a:p>
            <a:pPr marL="25400" lvl="1" algn="ctr">
              <a:lnSpc>
                <a:spcPct val="150000"/>
              </a:lnSpc>
            </a:pPr>
            <a:endParaRPr lang="en-US" sz="600" b="1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xmlns="" id="{ABECC0A7-8A17-BE47-ACFB-C43C21E8C8A4}"/>
              </a:ext>
            </a:extLst>
          </p:cNvPr>
          <p:cNvSpPr txBox="1"/>
          <p:nvPr/>
        </p:nvSpPr>
        <p:spPr>
          <a:xfrm>
            <a:off x="730303" y="2276998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>
                <a:solidFill>
                  <a:schemeClr val="accent1"/>
                </a:solidFill>
              </a:rPr>
              <a:t>➾</a:t>
            </a:r>
            <a:endParaRPr lang="de-DE" sz="1500" dirty="0"/>
          </a:p>
        </p:txBody>
      </p:sp>
      <p:sp>
        <p:nvSpPr>
          <p:cNvPr id="12" name="Textplatzhalter 5">
            <a:extLst>
              <a:ext uri="{FF2B5EF4-FFF2-40B4-BE49-F238E27FC236}">
                <a16:creationId xmlns:a16="http://schemas.microsoft.com/office/drawing/2014/main" xmlns="" id="{FCE5DBA1-8192-8B4F-98A5-59D5283D43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38259"/>
            <a:ext cx="1533090" cy="390295"/>
          </a:xfrm>
        </p:spPr>
        <p:txBody>
          <a:bodyPr/>
          <a:lstStyle/>
          <a:p>
            <a:r>
              <a:rPr lang="en-US" smtClean="0"/>
              <a:t>Purpose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16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4F47DB8-3E62-6542-8347-E62D0F7D3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2539776" cy="390295"/>
          </a:xfrm>
        </p:spPr>
        <p:txBody>
          <a:bodyPr/>
          <a:lstStyle/>
          <a:p>
            <a:r>
              <a:rPr lang="en-US" smtClean="0"/>
              <a:t>Patient cohort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F4F7FF34-1385-BB4C-88AB-9F795B9E3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sz="1800" dirty="0" smtClean="0"/>
              <a:t>33 </a:t>
            </a:r>
            <a:r>
              <a:rPr lang="en-US" sz="1800" dirty="0"/>
              <a:t>pregnant </a:t>
            </a:r>
            <a:r>
              <a:rPr lang="en-US" sz="1800" dirty="0" smtClean="0"/>
              <a:t>women with SARS</a:t>
            </a:r>
            <a:r>
              <a:rPr lang="en-US" sz="1800" dirty="0"/>
              <a:t>-</a:t>
            </a:r>
            <a:r>
              <a:rPr lang="en-US" sz="1800" dirty="0" smtClean="0"/>
              <a:t>CoV2 </a:t>
            </a:r>
            <a:r>
              <a:rPr lang="en-US" sz="1800" dirty="0"/>
              <a:t>infection during pregnancy (PCR proven</a:t>
            </a:r>
            <a:r>
              <a:rPr lang="en-US" sz="1800" dirty="0" smtClean="0"/>
              <a:t>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Mean gestational age at scan: 28.4 weeks (range 18-39)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Mean gestational age at onset of symptoms: 18.3 weeks GA (range 4-34)</a:t>
            </a:r>
          </a:p>
          <a:p>
            <a:pPr lvl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Mild to moderate symptoms</a:t>
            </a:r>
          </a:p>
          <a:p>
            <a:pPr lvl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No hospitalization</a:t>
            </a:r>
          </a:p>
          <a:p>
            <a:pPr lvl="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Otherwise healthy</a:t>
            </a:r>
          </a:p>
          <a:p>
            <a:endParaRPr lang="en-US" sz="14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05A12F00-CE70-2D45-BD1D-67EDCED89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27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7FD187A-39C8-6741-A084-D88AEDA00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1584386" cy="390295"/>
          </a:xfrm>
        </p:spPr>
        <p:txBody>
          <a:bodyPr/>
          <a:lstStyle/>
          <a:p>
            <a:r>
              <a:rPr lang="en-US" smtClean="0"/>
              <a:t>Methods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55BA472E-38EF-FF48-ACCA-8CDA08C8A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b="1" dirty="0" smtClean="0"/>
              <a:t>Fetal MRI </a:t>
            </a:r>
            <a:r>
              <a:rPr lang="en-US" sz="1800" dirty="0" smtClean="0"/>
              <a:t>at 1.5 Tesla without contrast agent</a:t>
            </a:r>
            <a:endParaRPr lang="en-US" sz="10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b="1" dirty="0" smtClean="0"/>
              <a:t>Two board-certified radiologists</a:t>
            </a:r>
            <a:r>
              <a:rPr lang="en-US" sz="1800" dirty="0" smtClean="0"/>
              <a:t> (experienced in fetal MRI)</a:t>
            </a:r>
          </a:p>
          <a:p>
            <a:pPr marL="360363" indent="-187325">
              <a:lnSpc>
                <a:spcPct val="200000"/>
              </a:lnSpc>
              <a:buClr>
                <a:schemeClr val="accent4"/>
              </a:buClr>
              <a:buFont typeface="Arial"/>
              <a:buChar char="•"/>
            </a:pPr>
            <a:r>
              <a:rPr lang="en-US" sz="1800" dirty="0" smtClean="0"/>
              <a:t>evaluated</a:t>
            </a:r>
            <a:r>
              <a:rPr lang="en-US" sz="1800" b="1" dirty="0" smtClean="0"/>
              <a:t> the brain’s surface, the brain’s fluid filled spaces, potential signs of brain swelling, and brain calcifications</a:t>
            </a:r>
          </a:p>
          <a:p>
            <a:pPr marL="360363" indent="-187325">
              <a:lnSpc>
                <a:spcPct val="200000"/>
              </a:lnSpc>
              <a:buClr>
                <a:schemeClr val="accent4"/>
              </a:buClr>
              <a:buFont typeface="Arial"/>
              <a:buChar char="•"/>
            </a:pPr>
            <a:r>
              <a:rPr lang="en-US" sz="1800" dirty="0" smtClean="0"/>
              <a:t>and quantified </a:t>
            </a:r>
            <a:r>
              <a:rPr lang="en-US" sz="1800" b="1" dirty="0" smtClean="0"/>
              <a:t>brain stem structures </a:t>
            </a:r>
            <a:r>
              <a:rPr lang="en-US" sz="1800" dirty="0" smtClean="0"/>
              <a:t>and compared them to age-adapted reference values*</a:t>
            </a:r>
          </a:p>
          <a:p>
            <a:pPr marL="176212" lvl="1" indent="0">
              <a:lnSpc>
                <a:spcPct val="200000"/>
              </a:lnSpc>
              <a:buNone/>
            </a:pPr>
            <a:endParaRPr lang="en-US" sz="1800" dirty="0" smtClean="0"/>
          </a:p>
          <a:p>
            <a:pPr>
              <a:lnSpc>
                <a:spcPct val="200000"/>
              </a:lnSpc>
            </a:pPr>
            <a:endParaRPr lang="en-US" sz="18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BF6CB60C-07A3-1F42-95D9-36BAF0C9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5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1066098A-032E-0942-82DC-CBF4985E5F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47403"/>
            <a:ext cx="5035651" cy="390295"/>
          </a:xfrm>
        </p:spPr>
        <p:txBody>
          <a:bodyPr/>
          <a:lstStyle/>
          <a:p>
            <a:r>
              <a:rPr lang="en-US" smtClean="0"/>
              <a:t>Image Acquisition &amp; Analysis</a:t>
            </a:r>
            <a:endParaRPr lang="en-US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45CF6009-E8BC-2D45-9E05-6288D2DADFD3}"/>
              </a:ext>
            </a:extLst>
          </p:cNvPr>
          <p:cNvSpPr txBox="1"/>
          <p:nvPr/>
        </p:nvSpPr>
        <p:spPr>
          <a:xfrm>
            <a:off x="9840416" y="6525344"/>
            <a:ext cx="162601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latin typeface="Verdana"/>
                <a:cs typeface="Verdana"/>
              </a:rPr>
              <a:t>* Dvorak et al., UOG, 2021</a:t>
            </a:r>
            <a:endParaRPr lang="en-US" sz="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75536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62E78B6-0D84-7D44-AF07-5B67153DE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1403246" cy="390295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614CDB73-1FE9-824C-AAC6-7EC1D2C19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712" y="1725152"/>
            <a:ext cx="11125944" cy="4656176"/>
          </a:xfrm>
        </p:spPr>
        <p:txBody>
          <a:bodyPr/>
          <a:lstStyle/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1800" dirty="0" smtClean="0"/>
              <a:t>Age-appropriate brain surface and folding in </a:t>
            </a:r>
            <a:r>
              <a:rPr lang="en-US" sz="1800" dirty="0"/>
              <a:t>all </a:t>
            </a:r>
            <a:r>
              <a:rPr lang="en-US" sz="1800" dirty="0" smtClean="0"/>
              <a:t>fetuses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1800" dirty="0" smtClean="0"/>
              <a:t>Age-appropriate cerebellar size in all fetuses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1800" dirty="0" smtClean="0"/>
              <a:t>Age-appropriate size of all brain stem structures in all fetuses 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en-US" sz="1800" dirty="0" smtClean="0"/>
              <a:t>No calcifications, signs of swelling or widening of the brain’s fluid-filled spaces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6A665763-8E00-2B42-A785-768EE65A0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6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DCFCAC14-3D36-364E-A977-C0DB2237E1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47403"/>
            <a:ext cx="4218119" cy="390295"/>
          </a:xfrm>
        </p:spPr>
        <p:txBody>
          <a:bodyPr/>
          <a:lstStyle/>
          <a:p>
            <a:r>
              <a:rPr lang="en-US" smtClean="0"/>
              <a:t>Fetal brain development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9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9C83166-6AB6-1D44-9D18-0926C8AE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1403246" cy="390295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028DBAC7-39E5-654F-91D6-57B8E923B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7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6070FCEE-301A-BC44-82AA-0B8DDA7ADB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47403"/>
            <a:ext cx="4218119" cy="390295"/>
          </a:xfrm>
        </p:spPr>
        <p:txBody>
          <a:bodyPr/>
          <a:lstStyle/>
          <a:p>
            <a:r>
              <a:rPr lang="en-US" smtClean="0"/>
              <a:t>Fetal brain development</a:t>
            </a:r>
            <a:endParaRPr lang="en-US"/>
          </a:p>
        </p:txBody>
      </p:sp>
      <p:grpSp>
        <p:nvGrpSpPr>
          <p:cNvPr id="7" name="Gruppierung 6"/>
          <p:cNvGrpSpPr>
            <a:grpSpLocks noChangeAspect="1"/>
          </p:cNvGrpSpPr>
          <p:nvPr/>
        </p:nvGrpSpPr>
        <p:grpSpPr>
          <a:xfrm>
            <a:off x="407368" y="1772816"/>
            <a:ext cx="4464301" cy="4281554"/>
            <a:chOff x="5087888" y="1844824"/>
            <a:chExt cx="4727062" cy="4533556"/>
          </a:xfrm>
        </p:grpSpPr>
        <p:pic>
          <p:nvPicPr>
            <p:cNvPr id="9" name="Bild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087888" y="1844824"/>
              <a:ext cx="4727062" cy="4533556"/>
            </a:xfrm>
            <a:prstGeom prst="rect">
              <a:avLst/>
            </a:prstGeom>
            <a:ln w="12700" cmpd="sng">
              <a:solidFill>
                <a:schemeClr val="tx1"/>
              </a:solidFill>
            </a:ln>
          </p:spPr>
        </p:pic>
        <p:cxnSp>
          <p:nvCxnSpPr>
            <p:cNvPr id="10" name="Gerade Verbindung 9"/>
            <p:cNvCxnSpPr/>
            <p:nvPr/>
          </p:nvCxnSpPr>
          <p:spPr>
            <a:xfrm flipV="1">
              <a:off x="7032104" y="3861048"/>
              <a:ext cx="144016" cy="36004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/>
          </p:nvCxnSpPr>
          <p:spPr>
            <a:xfrm flipH="1" flipV="1">
              <a:off x="7032104" y="4005064"/>
              <a:ext cx="360040" cy="144016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/>
          </p:nvCxnSpPr>
          <p:spPr>
            <a:xfrm flipH="1">
              <a:off x="7248128" y="4293096"/>
              <a:ext cx="216024" cy="43204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/>
          </p:nvCxnSpPr>
          <p:spPr>
            <a:xfrm>
              <a:off x="7176120" y="4365104"/>
              <a:ext cx="360040" cy="21602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/>
          </p:nvCxnSpPr>
          <p:spPr>
            <a:xfrm flipH="1">
              <a:off x="7104112" y="4740824"/>
              <a:ext cx="103366" cy="34436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>
              <a:off x="7032104" y="4869160"/>
              <a:ext cx="288032" cy="7200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Bild 2"/>
          <p:cNvPicPr>
            <a:picLocks noChangeAspect="1"/>
          </p:cNvPicPr>
          <p:nvPr/>
        </p:nvPicPr>
        <p:blipFill rotWithShape="1">
          <a:blip r:embed="rId3"/>
          <a:srcRect l="2678" r="2816"/>
          <a:stretch/>
        </p:blipFill>
        <p:spPr>
          <a:xfrm>
            <a:off x="5087888" y="1947582"/>
            <a:ext cx="6912768" cy="396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64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9C83166-6AB6-1D44-9D18-0926C8AE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1403246" cy="390295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028DBAC7-39E5-654F-91D6-57B8E923B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8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6070FCEE-301A-BC44-82AA-0B8DDA7ADB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4712" y="1047403"/>
            <a:ext cx="4218119" cy="390295"/>
          </a:xfrm>
        </p:spPr>
        <p:txBody>
          <a:bodyPr/>
          <a:lstStyle/>
          <a:p>
            <a:r>
              <a:rPr lang="en-US" smtClean="0"/>
              <a:t>Fetal brain development</a:t>
            </a:r>
            <a:endParaRPr lang="en-US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20" y="1988840"/>
            <a:ext cx="5961480" cy="3240000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 rotWithShape="1">
          <a:blip r:embed="rId3"/>
          <a:srcRect l="1197" t="2203" r="1493" b="2852"/>
          <a:stretch/>
        </p:blipFill>
        <p:spPr>
          <a:xfrm>
            <a:off x="6167438" y="2032000"/>
            <a:ext cx="5812895" cy="307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81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7601823-3E07-9746-A3CA-808567D52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656692"/>
            <a:ext cx="1978725" cy="390295"/>
          </a:xfrm>
        </p:spPr>
        <p:txBody>
          <a:bodyPr/>
          <a:lstStyle/>
          <a:p>
            <a:r>
              <a:rPr lang="de-DE" dirty="0" err="1"/>
              <a:t>Conclusion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243ED39-EC38-6C49-BE53-11309E20A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All fetuses showed normal brain development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 smtClean="0"/>
              <a:t>No findings indicative of infection of the fetal brain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14951E2C-E203-5E46-A7A3-8200C567D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7A7E8-3F45-46AC-80A6-5B03F18BB502}" type="slidenum">
              <a:rPr lang="de-DE" smtClean="0"/>
              <a:t>9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FF214955-B583-B047-9AF5-3608139A2E68}"/>
              </a:ext>
            </a:extLst>
          </p:cNvPr>
          <p:cNvSpPr txBox="1"/>
          <p:nvPr/>
        </p:nvSpPr>
        <p:spPr>
          <a:xfrm>
            <a:off x="1479226" y="4293096"/>
            <a:ext cx="9441310" cy="900246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The study will is still recruiting and will follow-up all newborns longitudinally until the age of 5</a:t>
            </a:r>
            <a:endParaRPr lang="en-US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03E54AC5-DAAD-AB43-BD16-9C1F9F083565}"/>
              </a:ext>
            </a:extLst>
          </p:cNvPr>
          <p:cNvSpPr txBox="1"/>
          <p:nvPr/>
        </p:nvSpPr>
        <p:spPr>
          <a:xfrm>
            <a:off x="730303" y="4310521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>
                <a:solidFill>
                  <a:schemeClr val="accent1"/>
                </a:solidFill>
              </a:rPr>
              <a:t>➾</a:t>
            </a:r>
            <a:endParaRPr lang="de-DE" sz="1500" dirty="0"/>
          </a:p>
        </p:txBody>
      </p:sp>
    </p:spTree>
    <p:extLst>
      <p:ext uri="{BB962C8B-B14F-4D97-AF65-F5344CB8AC3E}">
        <p14:creationId xmlns:p14="http://schemas.microsoft.com/office/powerpoint/2010/main" val="3747382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LMU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5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500" dirty="0" err="1" smtClean="0"/>
        </a:defPPr>
      </a:lstStyle>
    </a:txDef>
  </a:objectDefaults>
  <a:extraClrSchemeLst/>
  <a:custClrLst>
    <a:custClr name="Orange">
      <a:srgbClr val="E68200"/>
    </a:custClr>
    <a:custClr name="Orange 65%">
      <a:srgbClr val="EFAE59"/>
    </a:custClr>
    <a:custClr name="Lila">
      <a:srgbClr val="863776"/>
    </a:custClr>
    <a:custClr name="Lila 65%">
      <a:srgbClr val="B07DA6"/>
    </a:custClr>
    <a:custClr name="Gelb">
      <a:srgbClr val="FDC500"/>
    </a:custClr>
    <a:custClr name="Gelb 65%">
      <a:srgbClr val="FED959"/>
    </a:custClr>
    <a:custClr name="Rosa">
      <a:srgbClr val="F6AA8A"/>
    </a:custClr>
    <a:custClr name="Rosa 65%">
      <a:srgbClr val="F9C8B3"/>
    </a:custClr>
    <a:custClr name="Pink">
      <a:srgbClr val="E60060"/>
    </a:custClr>
    <a:custClr name="Pink 65%">
      <a:srgbClr val="EF5997"/>
    </a:custClr>
    <a:custClr name="Rostrot">
      <a:srgbClr val="9C1006"/>
    </a:custClr>
    <a:custClr name="Rostrot 65%">
      <a:srgbClr val="BF635D"/>
    </a:custClr>
    <a:custClr name="Flieder">
      <a:srgbClr val="5F388E"/>
    </a:custClr>
    <a:custClr name="Flieder 65%">
      <a:srgbClr val="977DB5"/>
    </a:custClr>
    <a:custClr name="Hellblau">
      <a:srgbClr val="29BDEF"/>
    </a:custClr>
    <a:custClr name="Hellblau 65%">
      <a:srgbClr val="74D4F5"/>
    </a:custClr>
    <a:custClr name="Petrol">
      <a:srgbClr val="007188"/>
    </a:custClr>
    <a:custClr name="Petrol 65%">
      <a:srgbClr val="59A3B2"/>
    </a:custClr>
    <a:custClr name="Olivgrün">
      <a:srgbClr val="5C6833"/>
    </a:custClr>
    <a:custClr name="Olivgrün 65%">
      <a:srgbClr val="959D7A"/>
    </a:custClr>
    <a:custClr name="Mittelbraun">
      <a:srgbClr val="77482D"/>
    </a:custClr>
    <a:custClr name="Mittelbraun 65%">
      <a:srgbClr val="A68876"/>
    </a:custClr>
  </a:custClrLst>
  <a:extLst>
    <a:ext uri="{05A4C25C-085E-4340-85A3-A5531E510DB2}">
      <thm15:themeFamily xmlns:thm15="http://schemas.microsoft.com/office/thememl/2012/main" xmlns="" name="LMU Klinikum_PowerPoint_16x9.potx" id="{10DD0EC3-A2FC-4DB9-96E2-3E013604DDEB}" vid="{DF7B04B0-7EF3-4205-988B-84CE49114099}"/>
    </a:ext>
  </a:extLst>
</a:theme>
</file>

<file path=ppt/theme/theme2.xml><?xml version="1.0" encoding="utf-8"?>
<a:theme xmlns:a="http://schemas.openxmlformats.org/drawingml/2006/main" name="Office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222">
      <a:dk1>
        <a:sysClr val="windowText" lastClr="000000"/>
      </a:dk1>
      <a:lt1>
        <a:sysClr val="window" lastClr="FFFFFF"/>
      </a:lt1>
      <a:dk2>
        <a:srgbClr val="9D9D9D"/>
      </a:dk2>
      <a:lt2>
        <a:srgbClr val="D0D0D0"/>
      </a:lt2>
      <a:accent1>
        <a:srgbClr val="007E36"/>
      </a:accent1>
      <a:accent2>
        <a:srgbClr val="59AB7C"/>
      </a:accent2>
      <a:accent3>
        <a:srgbClr val="A6D2B9"/>
      </a:accent3>
      <a:accent4>
        <a:srgbClr val="A6CA56"/>
      </a:accent4>
      <a:accent5>
        <a:srgbClr val="C5DC91"/>
      </a:accent5>
      <a:accent6>
        <a:srgbClr val="E0ECC4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191031_LMU Klinikum_PowerPoint_16x9</Template>
  <TotalTime>0</TotalTime>
  <Words>442</Words>
  <Application>Microsoft Macintosh PowerPoint</Application>
  <PresentationFormat>Benutzerdefiniert</PresentationFormat>
  <Paragraphs>72</Paragraphs>
  <Slides>10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LMU</vt:lpstr>
      <vt:lpstr>SARS-CoV-2 infection during pregnancy: Does fetal MRI show signs of impaired fetal brain developement?</vt:lpstr>
      <vt:lpstr>Introduction</vt:lpstr>
      <vt:lpstr>Introduction</vt:lpstr>
      <vt:lpstr>Patient cohort</vt:lpstr>
      <vt:lpstr>Methods</vt:lpstr>
      <vt:lpstr>Results</vt:lpstr>
      <vt:lpstr>Results</vt:lpstr>
      <vt:lpstr>Results</vt:lpstr>
      <vt:lpstr>Conclusion</vt:lpstr>
      <vt:lpstr>Thank you for your attention!</vt:lpstr>
    </vt:vector>
  </TitlesOfParts>
  <Company>Klinikum der Universitaet Muenchen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Präsentation</dc:title>
  <dc:creator>hthun</dc:creator>
  <cp:lastModifiedBy>Sophia Mueller</cp:lastModifiedBy>
  <cp:revision>71</cp:revision>
  <dcterms:created xsi:type="dcterms:W3CDTF">2020-02-12T10:35:02Z</dcterms:created>
  <dcterms:modified xsi:type="dcterms:W3CDTF">2021-11-01T21:31:46Z</dcterms:modified>
</cp:coreProperties>
</file>