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57" r:id="rId4"/>
    <p:sldId id="260" r:id="rId5"/>
    <p:sldId id="263" r:id="rId6"/>
    <p:sldId id="258" r:id="rId7"/>
    <p:sldId id="261" r:id="rId8"/>
    <p:sldId id="276" r:id="rId9"/>
    <p:sldId id="262" r:id="rId10"/>
    <p:sldId id="264" r:id="rId11"/>
    <p:sldId id="271" r:id="rId12"/>
    <p:sldId id="266" r:id="rId13"/>
    <p:sldId id="270" r:id="rId14"/>
    <p:sldId id="272" r:id="rId15"/>
    <p:sldId id="268" r:id="rId16"/>
    <p:sldId id="273" r:id="rId17"/>
    <p:sldId id="267" r:id="rId18"/>
    <p:sldId id="274" r:id="rId19"/>
    <p:sldId id="259" r:id="rId20"/>
    <p:sldId id="26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6" autoAdjust="0"/>
    <p:restoredTop sz="94660"/>
  </p:normalViewPr>
  <p:slideViewPr>
    <p:cSldViewPr snapToGrid="0">
      <p:cViewPr varScale="1">
        <p:scale>
          <a:sx n="116" d="100"/>
          <a:sy n="116" d="100"/>
        </p:scale>
        <p:origin x="102" y="44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ichena manmatharayan" userId="80fe3ed3287dae15" providerId="LiveId" clId="{90874A69-CBF1-4B29-BC2A-F3B193C45DE4}"/>
    <pc:docChg chg="modSld sldOrd">
      <pc:chgData name="arichena manmatharayan" userId="80fe3ed3287dae15" providerId="LiveId" clId="{90874A69-CBF1-4B29-BC2A-F3B193C45DE4}" dt="2021-10-21T21:51:22.304" v="20" actId="1076"/>
      <pc:docMkLst>
        <pc:docMk/>
      </pc:docMkLst>
      <pc:sldChg chg="modSp mod">
        <pc:chgData name="arichena manmatharayan" userId="80fe3ed3287dae15" providerId="LiveId" clId="{90874A69-CBF1-4B29-BC2A-F3B193C45DE4}" dt="2021-10-21T21:51:00.287" v="7" actId="20577"/>
        <pc:sldMkLst>
          <pc:docMk/>
          <pc:sldMk cId="1051284" sldId="267"/>
        </pc:sldMkLst>
        <pc:spChg chg="mod">
          <ac:chgData name="arichena manmatharayan" userId="80fe3ed3287dae15" providerId="LiveId" clId="{90874A69-CBF1-4B29-BC2A-F3B193C45DE4}" dt="2021-10-21T21:51:00.287" v="7" actId="20577"/>
          <ac:spMkLst>
            <pc:docMk/>
            <pc:sldMk cId="1051284" sldId="267"/>
            <ac:spMk id="5" creationId="{7CAECF5A-5C5D-4047-B59D-B8EC82D99731}"/>
          </ac:spMkLst>
        </pc:spChg>
      </pc:sldChg>
      <pc:sldChg chg="ord">
        <pc:chgData name="arichena manmatharayan" userId="80fe3ed3287dae15" providerId="LiveId" clId="{90874A69-CBF1-4B29-BC2A-F3B193C45DE4}" dt="2021-10-21T21:48:58.472" v="1"/>
        <pc:sldMkLst>
          <pc:docMk/>
          <pc:sldMk cId="2784622427" sldId="272"/>
        </pc:sldMkLst>
      </pc:sldChg>
      <pc:sldChg chg="modSp mod ord">
        <pc:chgData name="arichena manmatharayan" userId="80fe3ed3287dae15" providerId="LiveId" clId="{90874A69-CBF1-4B29-BC2A-F3B193C45DE4}" dt="2021-10-21T21:50:56.515" v="5" actId="20577"/>
        <pc:sldMkLst>
          <pc:docMk/>
          <pc:sldMk cId="3409314063" sldId="273"/>
        </pc:sldMkLst>
        <pc:spChg chg="mod">
          <ac:chgData name="arichena manmatharayan" userId="80fe3ed3287dae15" providerId="LiveId" clId="{90874A69-CBF1-4B29-BC2A-F3B193C45DE4}" dt="2021-10-21T21:50:56.515" v="5" actId="20577"/>
          <ac:spMkLst>
            <pc:docMk/>
            <pc:sldMk cId="3409314063" sldId="273"/>
            <ac:spMk id="3" creationId="{BA17CCDC-5B14-4075-8DEE-8AED79DB1C46}"/>
          </ac:spMkLst>
        </pc:spChg>
      </pc:sldChg>
      <pc:sldChg chg="modSp mod">
        <pc:chgData name="arichena manmatharayan" userId="80fe3ed3287dae15" providerId="LiveId" clId="{90874A69-CBF1-4B29-BC2A-F3B193C45DE4}" dt="2021-10-21T21:51:22.304" v="20" actId="1076"/>
        <pc:sldMkLst>
          <pc:docMk/>
          <pc:sldMk cId="474571454" sldId="274"/>
        </pc:sldMkLst>
        <pc:spChg chg="mod">
          <ac:chgData name="arichena manmatharayan" userId="80fe3ed3287dae15" providerId="LiveId" clId="{90874A69-CBF1-4B29-BC2A-F3B193C45DE4}" dt="2021-10-21T21:51:22.304" v="20" actId="1076"/>
          <ac:spMkLst>
            <pc:docMk/>
            <pc:sldMk cId="474571454" sldId="274"/>
            <ac:spMk id="3" creationId="{AA3F5447-B1BA-45CC-A6A6-60C0F4AB995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772ED-5013-45D6-8419-CBE326D959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C6E826-25FF-41B0-9171-85D918D8B1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920E46-4FDA-4F93-9E3C-58EE0513E163}"/>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5" name="Footer Placeholder 4">
            <a:extLst>
              <a:ext uri="{FF2B5EF4-FFF2-40B4-BE49-F238E27FC236}">
                <a16:creationId xmlns:a16="http://schemas.microsoft.com/office/drawing/2014/main" id="{4350B151-19B6-4E89-92EB-1DA4F3289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191EC0-62A7-49FE-BF24-70C888AEBA76}"/>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1526281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24ED2-1262-4B1E-A92B-03E858DB01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83CF23-747E-48D8-8897-DE9FD65D04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CEB4D5-ECEC-40AC-8857-6D707A4A4B2C}"/>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5" name="Footer Placeholder 4">
            <a:extLst>
              <a:ext uri="{FF2B5EF4-FFF2-40B4-BE49-F238E27FC236}">
                <a16:creationId xmlns:a16="http://schemas.microsoft.com/office/drawing/2014/main" id="{F0561FE8-49CF-428E-8C5A-01FB483F0B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F631A-F32D-4A43-A754-1FFD8B46BF45}"/>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3326348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CA1421-84FF-4352-B37E-A7EDDF33555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8132BEA-9252-4B24-87BA-474FA689CDC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43478D-D289-4664-B874-2DE615AA533B}"/>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5" name="Footer Placeholder 4">
            <a:extLst>
              <a:ext uri="{FF2B5EF4-FFF2-40B4-BE49-F238E27FC236}">
                <a16:creationId xmlns:a16="http://schemas.microsoft.com/office/drawing/2014/main" id="{6D395222-068D-48B8-B828-2482132754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BA5690-2FAE-4047-925D-ED11E240BE66}"/>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3367923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03E60-B541-4B01-B209-4CECC0B405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6B537C-B231-47B7-972C-9B6971956A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A48D5F-86FC-4A3B-9FF4-58C9C5B39929}"/>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5" name="Footer Placeholder 4">
            <a:extLst>
              <a:ext uri="{FF2B5EF4-FFF2-40B4-BE49-F238E27FC236}">
                <a16:creationId xmlns:a16="http://schemas.microsoft.com/office/drawing/2014/main" id="{7DD59ADB-26EF-4283-920F-AE7298F030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3AB77E-4EBF-4752-855D-8B0AB89C8DAC}"/>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2010956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93191-B606-4FF0-B030-BDD3181AB6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B315EC-98D0-45C9-BEA6-8B0BCB2F34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8149D7-B671-488F-9436-A89CF764160F}"/>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5" name="Footer Placeholder 4">
            <a:extLst>
              <a:ext uri="{FF2B5EF4-FFF2-40B4-BE49-F238E27FC236}">
                <a16:creationId xmlns:a16="http://schemas.microsoft.com/office/drawing/2014/main" id="{CE1C0A77-282C-4067-AA74-C93A7F8063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62B53F-3CBB-420D-A9A5-68D5119EE60D}"/>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2373494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82AF8-5AA6-42C0-A39A-68BF9754FE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F3227B-C313-4881-A6ED-B66C4DA078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597204-2280-4B7D-BAE4-A0E92E7EBB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0A2E58E-0E7B-4809-87C0-D4522E4594E5}"/>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6" name="Footer Placeholder 5">
            <a:extLst>
              <a:ext uri="{FF2B5EF4-FFF2-40B4-BE49-F238E27FC236}">
                <a16:creationId xmlns:a16="http://schemas.microsoft.com/office/drawing/2014/main" id="{94706F7B-9623-4672-9E27-FD8927BE80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60060A-642E-47B7-8664-1B622E01EF6A}"/>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401448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F2750-17DD-4838-BDAC-BEA31DEA7E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2F3452-0448-4CDE-8B37-D38C9FE928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2EEBA3-E21B-4B5D-BDED-1F20A2D1BB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5DC972E-2845-4F40-9265-51BFEFE890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7D9191-01AF-4D1A-A4B5-882279D99E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B738B7-8F76-404B-8B31-F382E827E55E}"/>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8" name="Footer Placeholder 7">
            <a:extLst>
              <a:ext uri="{FF2B5EF4-FFF2-40B4-BE49-F238E27FC236}">
                <a16:creationId xmlns:a16="http://schemas.microsoft.com/office/drawing/2014/main" id="{A1DBE7A0-03BB-4EA7-B031-67F49822B3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7FCEF1-B932-43E0-9D11-6EF6A13A992C}"/>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651105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2BA12-E674-4BBE-BDBD-71B382DC14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59C3FD-3303-4431-9BCC-17215D580B48}"/>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4" name="Footer Placeholder 3">
            <a:extLst>
              <a:ext uri="{FF2B5EF4-FFF2-40B4-BE49-F238E27FC236}">
                <a16:creationId xmlns:a16="http://schemas.microsoft.com/office/drawing/2014/main" id="{F1397F17-2F76-4151-8E03-9F9EB235E1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12E562-E4D7-4AE9-B947-13E7FF151FFA}"/>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6686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9EBEAD-A4F8-48FA-A03B-463122AAB240}"/>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3" name="Footer Placeholder 2">
            <a:extLst>
              <a:ext uri="{FF2B5EF4-FFF2-40B4-BE49-F238E27FC236}">
                <a16:creationId xmlns:a16="http://schemas.microsoft.com/office/drawing/2014/main" id="{42C611B3-E751-4E0C-993F-64312AC185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1B3129-194D-4A2C-8624-E0936041681D}"/>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3519615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30E83-1461-4594-93B8-CE7DC9A3D8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33CB300-1527-4986-BBBE-D536BFEA43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E9237C-1D9B-4BF3-9EF8-0CFF1704B7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B2C717-5345-4ACF-B762-DA03234A4D3C}"/>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6" name="Footer Placeholder 5">
            <a:extLst>
              <a:ext uri="{FF2B5EF4-FFF2-40B4-BE49-F238E27FC236}">
                <a16:creationId xmlns:a16="http://schemas.microsoft.com/office/drawing/2014/main" id="{88CED311-079F-463B-8653-355519F718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816EE0-1EFC-4233-9CD8-C0B3B96BFF1B}"/>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1854457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4FFDE-9459-4879-955E-8B8C29AEDD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D6FE06-CECD-4DDE-B09A-D119FF28C8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8FE0FB-B7F2-4D83-9E20-E1AAA809E5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23891B-5523-4227-BE7C-733F48DD9311}"/>
              </a:ext>
            </a:extLst>
          </p:cNvPr>
          <p:cNvSpPr>
            <a:spLocks noGrp="1"/>
          </p:cNvSpPr>
          <p:nvPr>
            <p:ph type="dt" sz="half" idx="10"/>
          </p:nvPr>
        </p:nvSpPr>
        <p:spPr/>
        <p:txBody>
          <a:bodyPr/>
          <a:lstStyle/>
          <a:p>
            <a:fld id="{1EEC3809-7098-43B2-AECD-B0C4C607FC7F}" type="datetimeFigureOut">
              <a:rPr lang="en-US" smtClean="0"/>
              <a:t>11/1/2021</a:t>
            </a:fld>
            <a:endParaRPr lang="en-US"/>
          </a:p>
        </p:txBody>
      </p:sp>
      <p:sp>
        <p:nvSpPr>
          <p:cNvPr id="6" name="Footer Placeholder 5">
            <a:extLst>
              <a:ext uri="{FF2B5EF4-FFF2-40B4-BE49-F238E27FC236}">
                <a16:creationId xmlns:a16="http://schemas.microsoft.com/office/drawing/2014/main" id="{25AC2D67-AC0D-474B-A03D-4DD436465F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32150D-7D95-4D21-8FB9-AEB2DFB9140B}"/>
              </a:ext>
            </a:extLst>
          </p:cNvPr>
          <p:cNvSpPr>
            <a:spLocks noGrp="1"/>
          </p:cNvSpPr>
          <p:nvPr>
            <p:ph type="sldNum" sz="quarter" idx="12"/>
          </p:nvPr>
        </p:nvSpPr>
        <p:spPr/>
        <p:txBody>
          <a:bodyPr/>
          <a:lstStyle/>
          <a:p>
            <a:fld id="{1284727E-2912-4EDF-9829-C41F729972CA}" type="slidenum">
              <a:rPr lang="en-US" smtClean="0"/>
              <a:t>‹#›</a:t>
            </a:fld>
            <a:endParaRPr lang="en-US"/>
          </a:p>
        </p:txBody>
      </p:sp>
    </p:spTree>
    <p:extLst>
      <p:ext uri="{BB962C8B-B14F-4D97-AF65-F5344CB8AC3E}">
        <p14:creationId xmlns:p14="http://schemas.microsoft.com/office/powerpoint/2010/main" val="386671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C42A83-F4EC-4D2A-A1DA-A5ECF275C5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3AE8959-A79D-4B04-9A75-D68B47F355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FED56D-2702-40E7-8857-52482A1C22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EC3809-7098-43B2-AECD-B0C4C607FC7F}" type="datetimeFigureOut">
              <a:rPr lang="en-US" smtClean="0"/>
              <a:t>11/1/2021</a:t>
            </a:fld>
            <a:endParaRPr lang="en-US"/>
          </a:p>
        </p:txBody>
      </p:sp>
      <p:sp>
        <p:nvSpPr>
          <p:cNvPr id="5" name="Footer Placeholder 4">
            <a:extLst>
              <a:ext uri="{FF2B5EF4-FFF2-40B4-BE49-F238E27FC236}">
                <a16:creationId xmlns:a16="http://schemas.microsoft.com/office/drawing/2014/main" id="{711EFBB3-2353-45CC-9C86-82BD050EAF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2603660-7291-4845-81C3-41502E213E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84727E-2912-4EDF-9829-C41F729972CA}" type="slidenum">
              <a:rPr lang="en-US" smtClean="0"/>
              <a:t>‹#›</a:t>
            </a:fld>
            <a:endParaRPr lang="en-US"/>
          </a:p>
        </p:txBody>
      </p:sp>
    </p:spTree>
    <p:extLst>
      <p:ext uri="{BB962C8B-B14F-4D97-AF65-F5344CB8AC3E}">
        <p14:creationId xmlns:p14="http://schemas.microsoft.com/office/powerpoint/2010/main" val="2690956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_msoanchor_1"/><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9B694-C252-472E-8CC5-1A2E4A0373A1}"/>
              </a:ext>
            </a:extLst>
          </p:cNvPr>
          <p:cNvSpPr>
            <a:spLocks noGrp="1"/>
          </p:cNvSpPr>
          <p:nvPr>
            <p:ph type="ctrTitle"/>
          </p:nvPr>
        </p:nvSpPr>
        <p:spPr/>
        <p:txBody>
          <a:bodyPr>
            <a:noAutofit/>
          </a:bodyPr>
          <a:lstStyle/>
          <a:p>
            <a:r>
              <a:rPr lang="en-US" sz="4400" dirty="0">
                <a:latin typeface="Times New Roman" panose="02020603050405020304" pitchFamily="18" charset="0"/>
                <a:cs typeface="Times New Roman" panose="02020603050405020304" pitchFamily="18" charset="0"/>
              </a:rPr>
              <a:t>Retrospective Multicenter Study Of The Neuroimaging Incidence Of CNS Complications In Hospitalized Covid-19 Positive Patients.</a:t>
            </a:r>
          </a:p>
        </p:txBody>
      </p:sp>
      <p:sp>
        <p:nvSpPr>
          <p:cNvPr id="3" name="Subtitle 2">
            <a:extLst>
              <a:ext uri="{FF2B5EF4-FFF2-40B4-BE49-F238E27FC236}">
                <a16:creationId xmlns:a16="http://schemas.microsoft.com/office/drawing/2014/main" id="{BCE13185-9D01-486D-9616-8AC5E656A45E}"/>
              </a:ext>
            </a:extLst>
          </p:cNvPr>
          <p:cNvSpPr>
            <a:spLocks noGrp="1"/>
          </p:cNvSpPr>
          <p:nvPr>
            <p:ph type="subTitle" idx="1"/>
          </p:nvPr>
        </p:nvSpPr>
        <p:spPr>
          <a:xfrm>
            <a:off x="1524000" y="4003194"/>
            <a:ext cx="9144000" cy="1655762"/>
          </a:xfrm>
        </p:spPr>
        <p:txBody>
          <a:bodyPr/>
          <a:lstStyle/>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Scott H. Faro, Arichena Manmatharayan, Benjamin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Leiby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Neelu</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Jain,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Feroze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 Mohamed, Kiran S.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Talekar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Amish Doshi, Ivan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Jambor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Chang Sanders, Mark Finkelstein, Stephane Kremer, Francois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Lersy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Brendan Lindgren, Nathalia M.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Figueiredo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Varun Sethi, Simonetta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Gerevini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Angela Napolitano,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Rajan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Jain, Siddhanth Dogra, Jay Pillai, Dan Ryan, Rolf Jager, Francesco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Carletti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Asim Mian, Artem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Kaliev</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Priya Anand, Courtney Takahashi, AK Murat, Rivka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Colen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Giancarlo Mansueto, Francesca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Pizzini</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60672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90764B4-54AA-4BAD-B0F8-06391E569108}"/>
              </a:ext>
            </a:extLst>
          </p:cNvPr>
          <p:cNvGraphicFramePr>
            <a:graphicFrameLocks noGrp="1"/>
          </p:cNvGraphicFramePr>
          <p:nvPr>
            <p:ph idx="1"/>
            <p:extLst>
              <p:ext uri="{D42A27DB-BD31-4B8C-83A1-F6EECF244321}">
                <p14:modId xmlns:p14="http://schemas.microsoft.com/office/powerpoint/2010/main" val="2175072947"/>
              </p:ext>
            </p:extLst>
          </p:nvPr>
        </p:nvGraphicFramePr>
        <p:xfrm>
          <a:off x="501445" y="371660"/>
          <a:ext cx="9261987" cy="4985200"/>
        </p:xfrm>
        <a:graphic>
          <a:graphicData uri="http://schemas.openxmlformats.org/drawingml/2006/table">
            <a:tbl>
              <a:tblPr firstRow="1" firstCol="1" bandRow="1">
                <a:tableStyleId>{5C22544A-7EE6-4342-B048-85BDC9FD1C3A}</a:tableStyleId>
              </a:tblPr>
              <a:tblGrid>
                <a:gridCol w="2823530">
                  <a:extLst>
                    <a:ext uri="{9D8B030D-6E8A-4147-A177-3AD203B41FA5}">
                      <a16:colId xmlns:a16="http://schemas.microsoft.com/office/drawing/2014/main" val="797045569"/>
                    </a:ext>
                  </a:extLst>
                </a:gridCol>
                <a:gridCol w="1838681">
                  <a:extLst>
                    <a:ext uri="{9D8B030D-6E8A-4147-A177-3AD203B41FA5}">
                      <a16:colId xmlns:a16="http://schemas.microsoft.com/office/drawing/2014/main" val="2477008724"/>
                    </a:ext>
                  </a:extLst>
                </a:gridCol>
                <a:gridCol w="2299888">
                  <a:extLst>
                    <a:ext uri="{9D8B030D-6E8A-4147-A177-3AD203B41FA5}">
                      <a16:colId xmlns:a16="http://schemas.microsoft.com/office/drawing/2014/main" val="913911612"/>
                    </a:ext>
                  </a:extLst>
                </a:gridCol>
                <a:gridCol w="2299888">
                  <a:extLst>
                    <a:ext uri="{9D8B030D-6E8A-4147-A177-3AD203B41FA5}">
                      <a16:colId xmlns:a16="http://schemas.microsoft.com/office/drawing/2014/main" val="2260342018"/>
                    </a:ext>
                  </a:extLst>
                </a:gridCol>
              </a:tblGrid>
              <a:tr h="781924">
                <a:tc>
                  <a:txBody>
                    <a:bodyPr/>
                    <a:lstStyle/>
                    <a:p>
                      <a:pPr marL="0" marR="0">
                        <a:lnSpc>
                          <a:spcPct val="107000"/>
                        </a:lnSpc>
                        <a:spcBef>
                          <a:spcPts val="0"/>
                        </a:spcBef>
                        <a:spcAft>
                          <a:spcPts val="0"/>
                        </a:spcAft>
                      </a:pPr>
                      <a:r>
                        <a:rPr lang="en-US" sz="1600" dirty="0">
                          <a:effectLst/>
                        </a:rPr>
                        <a:t>NI Lesion Regional Distributions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Total (n=442)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US Centers (n=294)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European Centers</a:t>
                      </a:r>
                    </a:p>
                    <a:p>
                      <a:pPr marL="0" marR="0">
                        <a:lnSpc>
                          <a:spcPct val="107000"/>
                        </a:lnSpc>
                        <a:spcBef>
                          <a:spcPts val="0"/>
                        </a:spcBef>
                        <a:spcAft>
                          <a:spcPts val="0"/>
                        </a:spcAft>
                      </a:pPr>
                      <a:r>
                        <a:rPr lang="en-US" sz="1600" dirty="0">
                          <a:effectLst/>
                        </a:rPr>
                        <a:t>(n=148)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9522666"/>
                  </a:ext>
                </a:extLst>
              </a:tr>
              <a:tr h="382116">
                <a:tc>
                  <a:txBody>
                    <a:bodyPr/>
                    <a:lstStyle/>
                    <a:p>
                      <a:pPr marL="0" marR="0">
                        <a:lnSpc>
                          <a:spcPct val="107000"/>
                        </a:lnSpc>
                        <a:spcBef>
                          <a:spcPts val="0"/>
                        </a:spcBef>
                        <a:spcAft>
                          <a:spcPts val="0"/>
                        </a:spcAft>
                      </a:pPr>
                      <a:r>
                        <a:rPr lang="en-US" sz="1600" dirty="0">
                          <a:effectLst/>
                        </a:rPr>
                        <a:t>Distal Unilateral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264 (59.7%)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205 (69.7%)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59 (39.9%)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2699600"/>
                  </a:ext>
                </a:extLst>
              </a:tr>
              <a:tr h="382116">
                <a:tc>
                  <a:txBody>
                    <a:bodyPr/>
                    <a:lstStyle/>
                    <a:p>
                      <a:pPr marL="0" marR="0">
                        <a:lnSpc>
                          <a:spcPct val="107000"/>
                        </a:lnSpc>
                        <a:spcBef>
                          <a:spcPts val="0"/>
                        </a:spcBef>
                        <a:spcAft>
                          <a:spcPts val="0"/>
                        </a:spcAft>
                      </a:pPr>
                      <a:r>
                        <a:rPr lang="en-US" sz="1600" dirty="0">
                          <a:effectLst/>
                        </a:rPr>
                        <a:t>B/L Asymmetric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137 (31%)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60 (20.4%)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77 (52%)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0686250"/>
                  </a:ext>
                </a:extLst>
              </a:tr>
              <a:tr h="382116">
                <a:tc>
                  <a:txBody>
                    <a:bodyPr/>
                    <a:lstStyle/>
                    <a:p>
                      <a:pPr marL="0" marR="0">
                        <a:lnSpc>
                          <a:spcPct val="107000"/>
                        </a:lnSpc>
                        <a:spcBef>
                          <a:spcPts val="0"/>
                        </a:spcBef>
                        <a:spcAft>
                          <a:spcPts val="0"/>
                        </a:spcAft>
                      </a:pPr>
                      <a:r>
                        <a:rPr lang="en-US" sz="1600" dirty="0">
                          <a:effectLst/>
                        </a:rPr>
                        <a:t>B/L Symmetric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50 (11.3%)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32(10.9%)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18 (12.2%)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1181746"/>
                  </a:ext>
                </a:extLst>
              </a:tr>
              <a:tr h="382116">
                <a:tc>
                  <a:txBody>
                    <a:bodyPr/>
                    <a:lstStyle/>
                    <a:p>
                      <a:pPr marL="0" marR="0">
                        <a:lnSpc>
                          <a:spcPct val="107000"/>
                        </a:lnSpc>
                        <a:spcBef>
                          <a:spcPts val="0"/>
                        </a:spcBef>
                        <a:spcAft>
                          <a:spcPts val="0"/>
                        </a:spcAft>
                      </a:pPr>
                      <a:r>
                        <a:rPr lang="en-US" sz="1600">
                          <a:effectLst/>
                        </a:rPr>
                        <a:t>Frontal Lobe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244 (55.2%)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162 (55.1%)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82 (55.4%)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94910568"/>
                  </a:ext>
                </a:extLst>
              </a:tr>
              <a:tr h="382116">
                <a:tc>
                  <a:txBody>
                    <a:bodyPr/>
                    <a:lstStyle/>
                    <a:p>
                      <a:pPr marL="0" marR="0">
                        <a:lnSpc>
                          <a:spcPct val="107000"/>
                        </a:lnSpc>
                        <a:spcBef>
                          <a:spcPts val="0"/>
                        </a:spcBef>
                        <a:spcAft>
                          <a:spcPts val="0"/>
                        </a:spcAft>
                      </a:pPr>
                      <a:r>
                        <a:rPr lang="en-US" sz="1600">
                          <a:effectLst/>
                        </a:rPr>
                        <a:t>Parietal Lobe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217 (49.1%)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142 (48.3%)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75 (50.7%)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6502005"/>
                  </a:ext>
                </a:extLst>
              </a:tr>
              <a:tr h="382116">
                <a:tc>
                  <a:txBody>
                    <a:bodyPr/>
                    <a:lstStyle/>
                    <a:p>
                      <a:pPr marL="0" marR="0">
                        <a:lnSpc>
                          <a:spcPct val="107000"/>
                        </a:lnSpc>
                        <a:spcBef>
                          <a:spcPts val="0"/>
                        </a:spcBef>
                        <a:spcAft>
                          <a:spcPts val="0"/>
                        </a:spcAft>
                      </a:pPr>
                      <a:r>
                        <a:rPr lang="en-US" sz="1600" dirty="0">
                          <a:effectLst/>
                        </a:rPr>
                        <a:t>Temporal Lobe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150 (33.9%)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94 (32%)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56 (37.8%)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7093621"/>
                  </a:ext>
                </a:extLst>
              </a:tr>
              <a:tr h="382116">
                <a:tc>
                  <a:txBody>
                    <a:bodyPr/>
                    <a:lstStyle/>
                    <a:p>
                      <a:pPr marL="0" marR="0">
                        <a:lnSpc>
                          <a:spcPct val="107000"/>
                        </a:lnSpc>
                        <a:spcBef>
                          <a:spcPts val="0"/>
                        </a:spcBef>
                        <a:spcAft>
                          <a:spcPts val="0"/>
                        </a:spcAft>
                      </a:pPr>
                      <a:r>
                        <a:rPr lang="en-US" sz="1600" dirty="0">
                          <a:effectLst/>
                        </a:rPr>
                        <a:t>Cerebellum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85 (19.2%)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55 (18.7%)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30 (20.3%)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0846402"/>
                  </a:ext>
                </a:extLst>
              </a:tr>
              <a:tr h="382116">
                <a:tc>
                  <a:txBody>
                    <a:bodyPr/>
                    <a:lstStyle/>
                    <a:p>
                      <a:pPr marL="0" marR="0">
                        <a:lnSpc>
                          <a:spcPct val="107000"/>
                        </a:lnSpc>
                        <a:spcBef>
                          <a:spcPts val="0"/>
                        </a:spcBef>
                        <a:spcAft>
                          <a:spcPts val="0"/>
                        </a:spcAft>
                      </a:pPr>
                      <a:r>
                        <a:rPr lang="en-US" sz="1600" dirty="0">
                          <a:effectLst/>
                        </a:rPr>
                        <a:t>Brainstem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59 (13.3%)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31 (10.5%)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28 (18.9%)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7802088"/>
                  </a:ext>
                </a:extLst>
              </a:tr>
              <a:tr h="382116">
                <a:tc>
                  <a:txBody>
                    <a:bodyPr/>
                    <a:lstStyle/>
                    <a:p>
                      <a:pPr marL="0" marR="0">
                        <a:lnSpc>
                          <a:spcPct val="107000"/>
                        </a:lnSpc>
                        <a:spcBef>
                          <a:spcPts val="0"/>
                        </a:spcBef>
                        <a:spcAft>
                          <a:spcPts val="0"/>
                        </a:spcAft>
                      </a:pPr>
                      <a:r>
                        <a:rPr lang="en-US" sz="1600" dirty="0">
                          <a:effectLst/>
                        </a:rPr>
                        <a:t>White Matter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252 (57%)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190 (64.6%)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62 (41.9)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8598451"/>
                  </a:ext>
                </a:extLst>
              </a:tr>
              <a:tr h="382116">
                <a:tc>
                  <a:txBody>
                    <a:bodyPr/>
                    <a:lstStyle/>
                    <a:p>
                      <a:pPr marL="0" marR="0">
                        <a:lnSpc>
                          <a:spcPct val="107000"/>
                        </a:lnSpc>
                        <a:spcBef>
                          <a:spcPts val="0"/>
                        </a:spcBef>
                        <a:spcAft>
                          <a:spcPts val="0"/>
                        </a:spcAft>
                      </a:pPr>
                      <a:r>
                        <a:rPr lang="en-US" sz="1600" dirty="0">
                          <a:effectLst/>
                        </a:rPr>
                        <a:t>Cortical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251 (56.8%)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194 (66%)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57 (38.5%)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8236356"/>
                  </a:ext>
                </a:extLst>
              </a:tr>
              <a:tr h="382116">
                <a:tc>
                  <a:txBody>
                    <a:bodyPr/>
                    <a:lstStyle/>
                    <a:p>
                      <a:pPr marL="0" marR="0">
                        <a:lnSpc>
                          <a:spcPct val="107000"/>
                        </a:lnSpc>
                        <a:spcBef>
                          <a:spcPts val="0"/>
                        </a:spcBef>
                        <a:spcAft>
                          <a:spcPts val="0"/>
                        </a:spcAft>
                      </a:pPr>
                      <a:r>
                        <a:rPr lang="en-US" sz="1600" dirty="0">
                          <a:effectLst/>
                        </a:rPr>
                        <a:t>Subcortical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237 (53.6%)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178 (60.5%)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59 (39.9)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40766437"/>
                  </a:ext>
                </a:extLst>
              </a:tr>
            </a:tbl>
          </a:graphicData>
        </a:graphic>
      </p:graphicFrame>
      <p:sp>
        <p:nvSpPr>
          <p:cNvPr id="5" name="TextBox 4">
            <a:extLst>
              <a:ext uri="{FF2B5EF4-FFF2-40B4-BE49-F238E27FC236}">
                <a16:creationId xmlns:a16="http://schemas.microsoft.com/office/drawing/2014/main" id="{CB4A4A6F-0CA3-4A04-88D6-E5E6E6830CDC}"/>
              </a:ext>
            </a:extLst>
          </p:cNvPr>
          <p:cNvSpPr txBox="1"/>
          <p:nvPr/>
        </p:nvSpPr>
        <p:spPr>
          <a:xfrm>
            <a:off x="501445" y="5675179"/>
            <a:ext cx="10341569" cy="707886"/>
          </a:xfrm>
          <a:prstGeom prst="rect">
            <a:avLst/>
          </a:prstGeom>
          <a:noFill/>
        </p:spPr>
        <p:txBody>
          <a:bodyPr wrap="square" rtlCol="0">
            <a:spAutoFit/>
          </a:bodyPr>
          <a:lstStyle/>
          <a:p>
            <a:r>
              <a:rPr lang="en-US" sz="1800" b="1" i="1" dirty="0">
                <a:effectLst/>
                <a:latin typeface="Arial" panose="020B0604020202020204" pitchFamily="34" charset="0"/>
                <a:ea typeface="Calibri" panose="020F0502020204030204" pitchFamily="34" charset="0"/>
              </a:rPr>
              <a:t>Table 3</a:t>
            </a:r>
            <a:r>
              <a:rPr lang="en-US" sz="1800" dirty="0">
                <a:effectLst/>
                <a:latin typeface="Arial" panose="020B0604020202020204" pitchFamily="34" charset="0"/>
                <a:ea typeface="Calibri" panose="020F0502020204030204" pitchFamily="34" charset="0"/>
              </a:rPr>
              <a:t>. </a:t>
            </a:r>
            <a:r>
              <a:rPr lang="en-US" sz="2000" dirty="0">
                <a:effectLst/>
                <a:latin typeface="Arial" panose="020B0604020202020204" pitchFamily="34" charset="0"/>
                <a:ea typeface="Calibri" panose="020F0502020204030204" pitchFamily="34" charset="0"/>
              </a:rPr>
              <a:t>Distribution of the lesions on neuroimaging seen in our patient cohort and distribution incidences between our US and European centers.</a:t>
            </a:r>
            <a:endParaRPr lang="en-US" dirty="0"/>
          </a:p>
        </p:txBody>
      </p:sp>
    </p:spTree>
    <p:extLst>
      <p:ext uri="{BB962C8B-B14F-4D97-AF65-F5344CB8AC3E}">
        <p14:creationId xmlns:p14="http://schemas.microsoft.com/office/powerpoint/2010/main" val="3559625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3D189-24AF-45C0-A63D-EF4B95576CE1}"/>
              </a:ext>
            </a:extLst>
          </p:cNvPr>
          <p:cNvSpPr>
            <a:spLocks noGrp="1"/>
          </p:cNvSpPr>
          <p:nvPr>
            <p:ph type="title"/>
          </p:nvPr>
        </p:nvSpPr>
        <p:spPr>
          <a:xfrm>
            <a:off x="4242881" y="73295"/>
            <a:ext cx="10515600" cy="724373"/>
          </a:xfrm>
        </p:spPr>
        <p:txBody>
          <a:bodyPr>
            <a:normAutofit/>
          </a:bodyPr>
          <a:lstStyle/>
          <a:p>
            <a:r>
              <a:rPr lang="en-US" sz="2800" u="sng" dirty="0">
                <a:effectLst/>
                <a:latin typeface="Times New Roman" panose="02020603050405020304" pitchFamily="18" charset="0"/>
                <a:ea typeface="Calibri" panose="020F0502020204030204" pitchFamily="34" charset="0"/>
              </a:rPr>
              <a:t>Left MCA Infarct</a:t>
            </a:r>
            <a:endParaRPr lang="en-US" sz="6000" dirty="0"/>
          </a:p>
        </p:txBody>
      </p:sp>
      <p:pic>
        <p:nvPicPr>
          <p:cNvPr id="4" name="Content Placeholder 3" descr="A close-up of the back of a coin&#10;&#10;Description automatically generated with medium confidence">
            <a:extLst>
              <a:ext uri="{FF2B5EF4-FFF2-40B4-BE49-F238E27FC236}">
                <a16:creationId xmlns:a16="http://schemas.microsoft.com/office/drawing/2014/main" id="{25739B39-B8E9-4727-84CC-C887553FC72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07851" y="912357"/>
            <a:ext cx="9059694" cy="3260847"/>
          </a:xfrm>
          <a:prstGeom prst="rect">
            <a:avLst/>
          </a:prstGeom>
          <a:noFill/>
          <a:ln>
            <a:noFill/>
          </a:ln>
        </p:spPr>
      </p:pic>
      <p:sp>
        <p:nvSpPr>
          <p:cNvPr id="5" name="TextBox 4">
            <a:extLst>
              <a:ext uri="{FF2B5EF4-FFF2-40B4-BE49-F238E27FC236}">
                <a16:creationId xmlns:a16="http://schemas.microsoft.com/office/drawing/2014/main" id="{2E726A8C-6A9D-454F-B597-D46863E49C80}"/>
              </a:ext>
            </a:extLst>
          </p:cNvPr>
          <p:cNvSpPr txBox="1"/>
          <p:nvPr/>
        </p:nvSpPr>
        <p:spPr>
          <a:xfrm>
            <a:off x="578796" y="4392039"/>
            <a:ext cx="11613204" cy="2031325"/>
          </a:xfrm>
          <a:prstGeom prst="rect">
            <a:avLst/>
          </a:prstGeom>
          <a:noFill/>
        </p:spPr>
        <p:txBody>
          <a:bodyPr wrap="square" rtlCol="0">
            <a:spAutoFit/>
          </a:bodyPr>
          <a:lstStyle/>
          <a:p>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Figure 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41year-old male with Covid-19 infection and large left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MCA subacute/early chronic stroke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associated with left intracranial internal carotid and left MCA occlusion. A) 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xial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FLAIR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which demonstrates increased signal in the left caudate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head</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mixed increased signal in the left frontotemporal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MCA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region.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Water diffusion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DWI</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which shows inc</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reased</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signal in left caudate head (arrowhead) and relatively low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signal</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left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MCA</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distribution.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Low sig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nal</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of the caudate head (arrowhead) representing true water restriction in an acute left caudate head infarction and arrows representing the </a:t>
            </a:r>
            <a:r>
              <a:rPr lang="en-US" sz="1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gyriform</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low sign</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al</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with surr</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ounding</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increased signal consistent with evolving infarction and early laminar necrosis.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64615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 close-up of a coin&#10;&#10;Description automatically generated with medium confidence">
            <a:extLst>
              <a:ext uri="{FF2B5EF4-FFF2-40B4-BE49-F238E27FC236}">
                <a16:creationId xmlns:a16="http://schemas.microsoft.com/office/drawing/2014/main" id="{79C8F975-9487-4D3A-BCAC-96BF74F1412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4368" y="1035631"/>
            <a:ext cx="10963264" cy="3411466"/>
          </a:xfrm>
          <a:prstGeom prst="rect">
            <a:avLst/>
          </a:prstGeom>
          <a:noFill/>
          <a:ln>
            <a:noFill/>
          </a:ln>
        </p:spPr>
      </p:pic>
      <p:sp>
        <p:nvSpPr>
          <p:cNvPr id="5" name="TextBox 4">
            <a:extLst>
              <a:ext uri="{FF2B5EF4-FFF2-40B4-BE49-F238E27FC236}">
                <a16:creationId xmlns:a16="http://schemas.microsoft.com/office/drawing/2014/main" id="{5A22B1C6-929C-4C2E-873B-1F2AEE025229}"/>
              </a:ext>
            </a:extLst>
          </p:cNvPr>
          <p:cNvSpPr txBox="1"/>
          <p:nvPr/>
        </p:nvSpPr>
        <p:spPr>
          <a:xfrm>
            <a:off x="711264" y="4826675"/>
            <a:ext cx="11267071" cy="2031325"/>
          </a:xfrm>
          <a:prstGeom prst="rect">
            <a:avLst/>
          </a:prstGeom>
          <a:noFill/>
        </p:spPr>
        <p:txBody>
          <a:bodyPr wrap="square" rtlCol="0">
            <a:spAutoFit/>
          </a:bodyPr>
          <a:lstStyle/>
          <a:p>
            <a:r>
              <a:rPr lang="en-US" sz="1800" b="1" i="1" dirty="0">
                <a:effectLst/>
                <a:latin typeface="Times New Roman" panose="02020603050405020304" pitchFamily="18" charset="0"/>
                <a:ea typeface="Calibri" panose="020F0502020204030204" pitchFamily="34" charset="0"/>
                <a:cs typeface="Times New Roman" panose="02020603050405020304" pitchFamily="18" charset="0"/>
              </a:rPr>
              <a:t>Figur</a:t>
            </a:r>
            <a:r>
              <a:rPr lang="en-US" b="1" i="1" dirty="0">
                <a:latin typeface="Times New Roman" panose="02020603050405020304" pitchFamily="18" charset="0"/>
                <a:ea typeface="Calibri" panose="020F0502020204030204" pitchFamily="34" charset="0"/>
                <a:cs typeface="Times New Roman" panose="02020603050405020304" pitchFamily="18" charset="0"/>
              </a:rPr>
              <a:t>e 2.</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rPr>
              <a:t>47-year-old male patient who presented with Covid-19 pneumonia who developed bilateral symmetric diffusion-restricting lesions in the bilateral corona radiata/centrum </a:t>
            </a:r>
            <a:r>
              <a:rPr lang="en-US" sz="1800" dirty="0" err="1">
                <a:effectLst/>
                <a:latin typeface="Times New Roman" panose="02020603050405020304" pitchFamily="18" charset="0"/>
                <a:ea typeface="Calibri" panose="020F0502020204030204" pitchFamily="34" charset="0"/>
              </a:rPr>
              <a:t>semiovale</a:t>
            </a:r>
            <a:r>
              <a:rPr lang="en-US" sz="1800" dirty="0">
                <a:effectLst/>
                <a:latin typeface="Times New Roman" panose="02020603050405020304" pitchFamily="18" charset="0"/>
                <a:ea typeface="Calibri" panose="020F0502020204030204" pitchFamily="34" charset="0"/>
              </a:rPr>
              <a:t>, compatible with watershed non-hemorrhagic infarcts. </a:t>
            </a: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 Axial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T2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FLAIR</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shows patchy increased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signal within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corona radiata</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B)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RE T</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shows no hemorrh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age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within the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infarcts</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 Water restriction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DWI sequence</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shows increased signal within the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infarcts</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true water restriction (low signal) on the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ADC</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image (D).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6" name="Title 1">
            <a:extLst>
              <a:ext uri="{FF2B5EF4-FFF2-40B4-BE49-F238E27FC236}">
                <a16:creationId xmlns:a16="http://schemas.microsoft.com/office/drawing/2014/main" id="{2976AFDF-9FE6-4066-8FC1-A014505019FD}"/>
              </a:ext>
            </a:extLst>
          </p:cNvPr>
          <p:cNvSpPr>
            <a:spLocks noGrp="1"/>
          </p:cNvSpPr>
          <p:nvPr>
            <p:ph type="title"/>
          </p:nvPr>
        </p:nvSpPr>
        <p:spPr>
          <a:xfrm>
            <a:off x="2490019" y="0"/>
            <a:ext cx="10323379" cy="1103814"/>
          </a:xfrm>
        </p:spPr>
        <p:txBody>
          <a:bodyPr>
            <a:normAutofit/>
          </a:bodyPr>
          <a:lstStyle/>
          <a:p>
            <a:r>
              <a:rPr lang="en-US" sz="3200" u="sng" dirty="0">
                <a:effectLst/>
                <a:latin typeface="Times New Roman" panose="02020603050405020304" pitchFamily="18" charset="0"/>
                <a:ea typeface="Calibri" panose="020F0502020204030204" pitchFamily="34" charset="0"/>
              </a:rPr>
              <a:t>Acute ACA/MCA Watershed </a:t>
            </a:r>
            <a:r>
              <a:rPr lang="en-US" sz="3200" u="sng" dirty="0">
                <a:latin typeface="Times New Roman" panose="02020603050405020304" pitchFamily="18" charset="0"/>
                <a:ea typeface="Calibri" panose="020F0502020204030204" pitchFamily="34" charset="0"/>
              </a:rPr>
              <a:t>I</a:t>
            </a:r>
            <a:r>
              <a:rPr lang="en-US" sz="3200" u="sng" dirty="0">
                <a:effectLst/>
                <a:latin typeface="Times New Roman" panose="02020603050405020304" pitchFamily="18" charset="0"/>
                <a:ea typeface="Calibri" panose="020F0502020204030204" pitchFamily="34" charset="0"/>
              </a:rPr>
              <a:t>nfarction</a:t>
            </a:r>
            <a:endParaRPr lang="en-US" sz="6600" dirty="0"/>
          </a:p>
        </p:txBody>
      </p:sp>
    </p:spTree>
    <p:extLst>
      <p:ext uri="{BB962C8B-B14F-4D97-AF65-F5344CB8AC3E}">
        <p14:creationId xmlns:p14="http://schemas.microsoft.com/office/powerpoint/2010/main" val="605798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1C744-8A55-4B27-A661-D2351673D4D1}"/>
              </a:ext>
            </a:extLst>
          </p:cNvPr>
          <p:cNvSpPr>
            <a:spLocks noGrp="1"/>
          </p:cNvSpPr>
          <p:nvPr>
            <p:ph type="title"/>
          </p:nvPr>
        </p:nvSpPr>
        <p:spPr>
          <a:xfrm>
            <a:off x="3251037" y="-121444"/>
            <a:ext cx="10515600" cy="1325563"/>
          </a:xfrm>
        </p:spPr>
        <p:txBody>
          <a:bodyPr>
            <a:normAutofit/>
          </a:bodyPr>
          <a:lstStyle/>
          <a:p>
            <a:r>
              <a:rPr lang="en-US" sz="2800" u="sng" dirty="0">
                <a:effectLst/>
                <a:latin typeface="Times New Roman" panose="02020603050405020304" pitchFamily="18" charset="0"/>
                <a:ea typeface="Calibri" panose="020F0502020204030204" pitchFamily="34" charset="0"/>
              </a:rPr>
              <a:t>Posterior Fossa </a:t>
            </a:r>
            <a:r>
              <a:rPr lang="en-US" sz="2800" u="sng" dirty="0">
                <a:latin typeface="Times New Roman" panose="02020603050405020304" pitchFamily="18" charset="0"/>
                <a:ea typeface="Calibri" panose="020F0502020204030204" pitchFamily="34" charset="0"/>
              </a:rPr>
              <a:t>H</a:t>
            </a:r>
            <a:r>
              <a:rPr lang="en-US" sz="2800" u="sng" dirty="0">
                <a:effectLst/>
                <a:latin typeface="Times New Roman" panose="02020603050405020304" pitchFamily="18" charset="0"/>
                <a:ea typeface="Calibri" panose="020F0502020204030204" pitchFamily="34" charset="0"/>
              </a:rPr>
              <a:t>emorrhagic </a:t>
            </a:r>
            <a:r>
              <a:rPr lang="en-US" sz="2800" u="sng" dirty="0">
                <a:latin typeface="Times New Roman" panose="02020603050405020304" pitchFamily="18" charset="0"/>
                <a:ea typeface="Calibri" panose="020F0502020204030204" pitchFamily="34" charset="0"/>
              </a:rPr>
              <a:t>I</a:t>
            </a:r>
            <a:r>
              <a:rPr lang="en-US" sz="2800" u="sng" dirty="0">
                <a:effectLst/>
                <a:latin typeface="Times New Roman" panose="02020603050405020304" pitchFamily="18" charset="0"/>
                <a:ea typeface="Calibri" panose="020F0502020204030204" pitchFamily="34" charset="0"/>
              </a:rPr>
              <a:t>nfarct</a:t>
            </a:r>
            <a:r>
              <a:rPr lang="en-US" sz="2800" dirty="0">
                <a:effectLst/>
                <a:latin typeface="Times New Roman" panose="02020603050405020304" pitchFamily="18" charset="0"/>
                <a:ea typeface="Calibri" panose="020F0502020204030204" pitchFamily="34" charset="0"/>
              </a:rPr>
              <a:t>: </a:t>
            </a:r>
            <a:endParaRPr lang="en-US" sz="6000" dirty="0"/>
          </a:p>
        </p:txBody>
      </p:sp>
      <p:pic>
        <p:nvPicPr>
          <p:cNvPr id="4" name="Content Placeholder 3">
            <a:extLst>
              <a:ext uri="{FF2B5EF4-FFF2-40B4-BE49-F238E27FC236}">
                <a16:creationId xmlns:a16="http://schemas.microsoft.com/office/drawing/2014/main" id="{34FAD71A-EE3F-4B6C-93EE-F744E085716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16541" y="943650"/>
            <a:ext cx="7443886" cy="3878421"/>
          </a:xfrm>
          <a:prstGeom prst="rect">
            <a:avLst/>
          </a:prstGeom>
          <a:noFill/>
          <a:ln>
            <a:noFill/>
          </a:ln>
        </p:spPr>
      </p:pic>
      <p:sp>
        <p:nvSpPr>
          <p:cNvPr id="5" name="TextBox 4">
            <a:extLst>
              <a:ext uri="{FF2B5EF4-FFF2-40B4-BE49-F238E27FC236}">
                <a16:creationId xmlns:a16="http://schemas.microsoft.com/office/drawing/2014/main" id="{FF7DDCDD-5111-4A5B-82E3-E9E36B461EB6}"/>
              </a:ext>
            </a:extLst>
          </p:cNvPr>
          <p:cNvSpPr txBox="1"/>
          <p:nvPr/>
        </p:nvSpPr>
        <p:spPr>
          <a:xfrm>
            <a:off x="165183" y="4979055"/>
            <a:ext cx="12026818" cy="1754326"/>
          </a:xfrm>
          <a:prstGeom prst="rect">
            <a:avLst/>
          </a:prstGeom>
          <a:noFill/>
        </p:spPr>
        <p:txBody>
          <a:bodyPr wrap="square" rtlCol="0">
            <a:spAutoFit/>
          </a:bodyPr>
          <a:lstStyle/>
          <a:p>
            <a:r>
              <a:rPr lang="en-US" sz="1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Figure 3. </a:t>
            </a:r>
            <a:r>
              <a:rPr lang="en-US" sz="1800" dirty="0">
                <a:effectLst/>
                <a:latin typeface="Times New Roman" panose="02020603050405020304" pitchFamily="18" charset="0"/>
                <a:ea typeface="Calibri" panose="020F0502020204030204" pitchFamily="34" charset="0"/>
              </a:rPr>
              <a:t>68-year-old male patient with Covid-19 infection.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Axial CT brain demonstrates a large hyperdense acute posterior fossa and intraventricular hemorrhage. </a:t>
            </a:r>
          </a:p>
          <a:p>
            <a:pPr marL="342900" indent="-342900">
              <a:buAutoNum type="alphaUcParen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Hemorrhage in cerebellar vermis (short arrows) and third ventricle (long arrow), hydrocephalus in frontal horns (arrowheads). </a:t>
            </a:r>
          </a:p>
          <a:p>
            <a:pPr marL="342900" indent="-342900">
              <a:buAutoNum type="alphaUcParen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 Hemorrhage in left pons (arrowhead), fourth ventricle (long arrow), cerebellar hemispheres (short arrows).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99491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25729-DC29-49DC-84CE-12D0B75237A6}"/>
              </a:ext>
            </a:extLst>
          </p:cNvPr>
          <p:cNvSpPr>
            <a:spLocks noGrp="1"/>
          </p:cNvSpPr>
          <p:nvPr>
            <p:ph type="title"/>
          </p:nvPr>
        </p:nvSpPr>
        <p:spPr>
          <a:xfrm>
            <a:off x="2835613" y="233803"/>
            <a:ext cx="9651460" cy="690326"/>
          </a:xfrm>
        </p:spPr>
        <p:txBody>
          <a:bodyPr>
            <a:normAutofit fontScale="90000"/>
          </a:bodyPr>
          <a:lstStyle/>
          <a:p>
            <a:r>
              <a:rPr lang="en-US" sz="4400" u="sng" dirty="0">
                <a:effectLst/>
                <a:latin typeface="Times New Roman" panose="02020603050405020304" pitchFamily="18" charset="0"/>
                <a:ea typeface="Calibri" panose="020F0502020204030204" pitchFamily="34" charset="0"/>
                <a:cs typeface="Times New Roman" panose="02020603050405020304" pitchFamily="18" charset="0"/>
              </a:rPr>
              <a:t>Bilateral Limbic </a:t>
            </a:r>
            <a:r>
              <a:rPr lang="en-US" u="sng" dirty="0">
                <a:latin typeface="Times New Roman" panose="02020603050405020304" pitchFamily="18" charset="0"/>
                <a:ea typeface="Calibri" panose="020F0502020204030204" pitchFamily="34" charset="0"/>
                <a:cs typeface="Times New Roman" panose="02020603050405020304" pitchFamily="18" charset="0"/>
              </a:rPr>
              <a:t>E</a:t>
            </a:r>
            <a:r>
              <a:rPr lang="en-US" sz="4400" u="sng" dirty="0">
                <a:effectLst/>
                <a:latin typeface="Times New Roman" panose="02020603050405020304" pitchFamily="18" charset="0"/>
                <a:ea typeface="Calibri" panose="020F0502020204030204" pitchFamily="34" charset="0"/>
                <a:cs typeface="Times New Roman" panose="02020603050405020304" pitchFamily="18" charset="0"/>
              </a:rPr>
              <a:t>ncephalitis:</a:t>
            </a:r>
            <a:endParaRPr lang="en-US" dirty="0"/>
          </a:p>
        </p:txBody>
      </p:sp>
      <p:sp>
        <p:nvSpPr>
          <p:cNvPr id="3" name="Content Placeholder 2">
            <a:extLst>
              <a:ext uri="{FF2B5EF4-FFF2-40B4-BE49-F238E27FC236}">
                <a16:creationId xmlns:a16="http://schemas.microsoft.com/office/drawing/2014/main" id="{4D3F2544-56E5-4307-8795-B50414097BC9}"/>
              </a:ext>
            </a:extLst>
          </p:cNvPr>
          <p:cNvSpPr>
            <a:spLocks noGrp="1"/>
          </p:cNvSpPr>
          <p:nvPr>
            <p:ph idx="1"/>
          </p:nvPr>
        </p:nvSpPr>
        <p:spPr>
          <a:xfrm>
            <a:off x="745787" y="5629140"/>
            <a:ext cx="10515600" cy="888392"/>
          </a:xfrm>
        </p:spPr>
        <p:txBody>
          <a:bodyPr/>
          <a:lstStyle/>
          <a:p>
            <a:pPr marL="0" indent="0">
              <a:buNone/>
            </a:pPr>
            <a:r>
              <a:rPr lang="en-US" sz="1800" b="1" i="1" dirty="0">
                <a:solidFill>
                  <a:srgbClr val="201F1E"/>
                </a:solidFill>
                <a:effectLst/>
                <a:latin typeface="Times New Roman" panose="02020603050405020304" pitchFamily="18" charset="0"/>
                <a:ea typeface="Courier New" panose="02070309020205020404" pitchFamily="49" charset="0"/>
                <a:cs typeface="Times New Roman" panose="02020603050405020304" pitchFamily="18" charset="0"/>
              </a:rPr>
              <a:t>Figure 4.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62-year-old male with PMH of hypertension presented with seizures. CSF showed increased IgG oligoclonal bands.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and B) Axial T2 FLAIR images show bilateral hippocampi (arrowheads) and bilateral amygdala (long arrows) hyperintensities. Acute post traumatic subdural hematomas (short arrows)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descr="A picture containing graphical user interface&#10;&#10;Description automatically generated">
            <a:extLst>
              <a:ext uri="{FF2B5EF4-FFF2-40B4-BE49-F238E27FC236}">
                <a16:creationId xmlns:a16="http://schemas.microsoft.com/office/drawing/2014/main" id="{88D7A761-8A2D-4707-9B79-89A43C538B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3033" y="1333254"/>
            <a:ext cx="8582471" cy="3503592"/>
          </a:xfrm>
          <a:prstGeom prst="rect">
            <a:avLst/>
          </a:prstGeom>
          <a:noFill/>
          <a:ln>
            <a:noFill/>
          </a:ln>
        </p:spPr>
      </p:pic>
    </p:spTree>
    <p:extLst>
      <p:ext uri="{BB962C8B-B14F-4D97-AF65-F5344CB8AC3E}">
        <p14:creationId xmlns:p14="http://schemas.microsoft.com/office/powerpoint/2010/main" val="2784622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27FF1-4E1B-4869-A63F-4122326538CA}"/>
              </a:ext>
            </a:extLst>
          </p:cNvPr>
          <p:cNvSpPr>
            <a:spLocks noGrp="1"/>
          </p:cNvSpPr>
          <p:nvPr>
            <p:ph type="title"/>
          </p:nvPr>
        </p:nvSpPr>
        <p:spPr>
          <a:xfrm>
            <a:off x="3427350" y="-378193"/>
            <a:ext cx="10515600" cy="1325563"/>
          </a:xfrm>
        </p:spPr>
        <p:txBody>
          <a:bodyPr/>
          <a:lstStyle/>
          <a:p>
            <a:r>
              <a:rPr lang="en-US" sz="2400" u="sng" dirty="0">
                <a:effectLst/>
                <a:latin typeface="Times New Roman" panose="02020603050405020304" pitchFamily="18" charset="0"/>
                <a:ea typeface="Calibri" panose="020F0502020204030204" pitchFamily="34" charset="0"/>
              </a:rPr>
              <a:t>Hemorrhagic Leukoencephalitis</a:t>
            </a:r>
            <a:r>
              <a:rPr lang="en-US" sz="1800" u="sng" dirty="0">
                <a:effectLst/>
                <a:latin typeface="Times New Roman" panose="02020603050405020304" pitchFamily="18" charset="0"/>
                <a:ea typeface="Calibri" panose="020F0502020204030204" pitchFamily="34" charset="0"/>
              </a:rPr>
              <a:t>: </a:t>
            </a:r>
            <a:endParaRPr lang="en-US" dirty="0"/>
          </a:p>
        </p:txBody>
      </p:sp>
      <p:pic>
        <p:nvPicPr>
          <p:cNvPr id="4" name="Content Placeholder 3" descr="A picture containing text, different&#10;&#10;Description automatically generated">
            <a:extLst>
              <a:ext uri="{FF2B5EF4-FFF2-40B4-BE49-F238E27FC236}">
                <a16:creationId xmlns:a16="http://schemas.microsoft.com/office/drawing/2014/main" id="{F3868E90-BC57-4D2C-A004-C854209CC1E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32301" y="566338"/>
            <a:ext cx="8215167" cy="4826011"/>
          </a:xfrm>
          <a:prstGeom prst="rect">
            <a:avLst/>
          </a:prstGeom>
          <a:noFill/>
          <a:ln>
            <a:noFill/>
          </a:ln>
        </p:spPr>
      </p:pic>
      <p:sp>
        <p:nvSpPr>
          <p:cNvPr id="5" name="Rectangle 4">
            <a:extLst>
              <a:ext uri="{FF2B5EF4-FFF2-40B4-BE49-F238E27FC236}">
                <a16:creationId xmlns:a16="http://schemas.microsoft.com/office/drawing/2014/main" id="{7DF593FA-CA8E-43AE-A612-8D3778D7E758}"/>
              </a:ext>
            </a:extLst>
          </p:cNvPr>
          <p:cNvSpPr/>
          <p:nvPr/>
        </p:nvSpPr>
        <p:spPr>
          <a:xfrm>
            <a:off x="7852041" y="3134371"/>
            <a:ext cx="2495427" cy="225797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7F6F52B-83EC-45A3-BCF6-B6565AC56AD6}"/>
              </a:ext>
            </a:extLst>
          </p:cNvPr>
          <p:cNvSpPr txBox="1"/>
          <p:nvPr/>
        </p:nvSpPr>
        <p:spPr>
          <a:xfrm>
            <a:off x="165182" y="5504098"/>
            <a:ext cx="11763313" cy="1477328"/>
          </a:xfrm>
          <a:prstGeom prst="rect">
            <a:avLst/>
          </a:prstGeom>
          <a:noFill/>
        </p:spPr>
        <p:txBody>
          <a:bodyPr wrap="square" rtlCol="0">
            <a:spAutoFit/>
          </a:bodyPr>
          <a:lstStyle/>
          <a:p>
            <a:r>
              <a:rPr lang="en-US" sz="1800" b="1" i="1" dirty="0">
                <a:solidFill>
                  <a:srgbClr val="201F1E"/>
                </a:solidFill>
                <a:effectLst/>
                <a:latin typeface="Times New Roman" panose="02020603050405020304" pitchFamily="18" charset="0"/>
                <a:ea typeface="Courier New" panose="02070309020205020404" pitchFamily="49" charset="0"/>
                <a:cs typeface="Times New Roman" panose="02020603050405020304" pitchFamily="18" charset="0"/>
              </a:rPr>
              <a:t>Figure 5. </a:t>
            </a:r>
            <a:r>
              <a:rPr lang="en-US" sz="1800" dirty="0">
                <a:solidFill>
                  <a:srgbClr val="201F1E"/>
                </a:solidFill>
                <a:effectLst/>
                <a:latin typeface="Times New Roman" panose="02020603050405020304" pitchFamily="18" charset="0"/>
                <a:ea typeface="Courier New" panose="02070309020205020404" pitchFamily="49" charset="0"/>
                <a:cs typeface="Times New Roman" panose="02020603050405020304" pitchFamily="18" charset="0"/>
              </a:rPr>
              <a:t>56-year-old male of diabetes and hypertension presented with complaints of confusion. Images show A, B) Axial T2 FLAIR show increased signal in the globus pallidi, (short arrows), right corona radiata (arrowhead) and corpus callosum (long arrow), C) Axial SWI low signal representing hemorrhage in globus pallidi (short arrows). D (Water diffusion b 1000) and E (ADC) shows true water restriction in right corona radiate (arrowhead) and corpus callosum (long arrow).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4867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C42E5-1113-4B0A-9D08-5018FA03B45E}"/>
              </a:ext>
            </a:extLst>
          </p:cNvPr>
          <p:cNvSpPr>
            <a:spLocks noGrp="1"/>
          </p:cNvSpPr>
          <p:nvPr>
            <p:ph type="title"/>
          </p:nvPr>
        </p:nvSpPr>
        <p:spPr>
          <a:xfrm>
            <a:off x="2394626" y="160506"/>
            <a:ext cx="7765915" cy="787942"/>
          </a:xfrm>
        </p:spPr>
        <p:txBody>
          <a:bodyPr/>
          <a:lstStyle/>
          <a:p>
            <a:r>
              <a:rPr lang="en-US" sz="4400" u="sng" dirty="0">
                <a:effectLst/>
                <a:latin typeface="Times New Roman" panose="02020603050405020304" pitchFamily="18" charset="0"/>
                <a:ea typeface="Calibri" panose="020F0502020204030204" pitchFamily="34" charset="0"/>
                <a:cs typeface="Times New Roman" panose="02020603050405020304" pitchFamily="18" charset="0"/>
              </a:rPr>
              <a:t>Autoimmune Leukodystrophy</a:t>
            </a:r>
            <a:endParaRPr lang="en-US" dirty="0"/>
          </a:p>
        </p:txBody>
      </p:sp>
      <p:sp>
        <p:nvSpPr>
          <p:cNvPr id="3" name="Content Placeholder 2">
            <a:extLst>
              <a:ext uri="{FF2B5EF4-FFF2-40B4-BE49-F238E27FC236}">
                <a16:creationId xmlns:a16="http://schemas.microsoft.com/office/drawing/2014/main" id="{BA17CCDC-5B14-4075-8DEE-8AED79DB1C46}"/>
              </a:ext>
            </a:extLst>
          </p:cNvPr>
          <p:cNvSpPr>
            <a:spLocks noGrp="1"/>
          </p:cNvSpPr>
          <p:nvPr>
            <p:ph idx="1"/>
          </p:nvPr>
        </p:nvSpPr>
        <p:spPr>
          <a:xfrm>
            <a:off x="886839" y="4709876"/>
            <a:ext cx="10515600" cy="1525554"/>
          </a:xfrm>
        </p:spPr>
        <p:txBody>
          <a:bodyPr>
            <a:normAutofit/>
          </a:bodyPr>
          <a:lstStyle/>
          <a:p>
            <a:pPr marL="0" marR="0" indent="0">
              <a:lnSpc>
                <a:spcPct val="107000"/>
              </a:lnSpc>
              <a:spcBef>
                <a:spcPts val="0"/>
              </a:spcBef>
              <a:spcAft>
                <a:spcPts val="800"/>
              </a:spcAft>
              <a:buNone/>
            </a:pPr>
            <a:r>
              <a:rPr lang="en-US" sz="1800" b="1"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Figure 6.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49-year-old female with PMH of mitral valve disease and tricuspid valve regurgitation who developed headache followed by cough and fever presented to the ER with right upper eyelid ptosis. A) axial post contrast TI, B) Axial T2 FLAIR, C) Coronal FSE T2 showed symmetric patchy primarily deep and subcortical non-enhancing white matter lesions that have increased T2 signal (arrows) consistent with Covid -19 leukodystrophy.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close-up of the back of a coin&#10;&#10;Description automatically generated with medium confidence">
            <a:extLst>
              <a:ext uri="{FF2B5EF4-FFF2-40B4-BE49-F238E27FC236}">
                <a16:creationId xmlns:a16="http://schemas.microsoft.com/office/drawing/2014/main" id="{A318DABD-F832-4A3A-A3A8-B6DD1F5BCB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7422" y="1337240"/>
            <a:ext cx="8576895" cy="3075220"/>
          </a:xfrm>
          <a:prstGeom prst="rect">
            <a:avLst/>
          </a:prstGeom>
          <a:noFill/>
          <a:ln>
            <a:noFill/>
          </a:ln>
        </p:spPr>
      </p:pic>
    </p:spTree>
    <p:extLst>
      <p:ext uri="{BB962C8B-B14F-4D97-AF65-F5344CB8AC3E}">
        <p14:creationId xmlns:p14="http://schemas.microsoft.com/office/powerpoint/2010/main" val="3409314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5E5DF-8102-4DAA-A440-17EBA2D0BD9F}"/>
              </a:ext>
            </a:extLst>
          </p:cNvPr>
          <p:cNvSpPr>
            <a:spLocks noGrp="1"/>
          </p:cNvSpPr>
          <p:nvPr>
            <p:ph type="title"/>
          </p:nvPr>
        </p:nvSpPr>
        <p:spPr>
          <a:xfrm>
            <a:off x="2141958" y="-159917"/>
            <a:ext cx="10515600" cy="1325563"/>
          </a:xfrm>
        </p:spPr>
        <p:txBody>
          <a:bodyPr/>
          <a:lstStyle/>
          <a:p>
            <a:r>
              <a:rPr lang="en-US" sz="2800" u="sng" dirty="0">
                <a:solidFill>
                  <a:srgbClr val="000000"/>
                </a:solidFill>
                <a:effectLst/>
                <a:latin typeface="Times New Roman" panose="02020603050405020304" pitchFamily="18" charset="0"/>
                <a:ea typeface="Tahoma" panose="020B0604030504040204" pitchFamily="34" charset="0"/>
              </a:rPr>
              <a:t>Superior and Transverse </a:t>
            </a:r>
            <a:r>
              <a:rPr lang="en-US" sz="2800" u="sng" dirty="0">
                <a:solidFill>
                  <a:srgbClr val="000000"/>
                </a:solidFill>
                <a:latin typeface="Times New Roman" panose="02020603050405020304" pitchFamily="18" charset="0"/>
                <a:ea typeface="Tahoma" panose="020B0604030504040204" pitchFamily="34" charset="0"/>
              </a:rPr>
              <a:t>S</a:t>
            </a:r>
            <a:r>
              <a:rPr lang="en-US" sz="2800" u="sng" dirty="0">
                <a:solidFill>
                  <a:srgbClr val="000000"/>
                </a:solidFill>
                <a:effectLst/>
                <a:latin typeface="Times New Roman" panose="02020603050405020304" pitchFamily="18" charset="0"/>
                <a:ea typeface="Tahoma" panose="020B0604030504040204" pitchFamily="34" charset="0"/>
              </a:rPr>
              <a:t>inus </a:t>
            </a:r>
            <a:r>
              <a:rPr lang="en-US" sz="2800" u="sng" dirty="0">
                <a:solidFill>
                  <a:srgbClr val="000000"/>
                </a:solidFill>
                <a:latin typeface="Times New Roman" panose="02020603050405020304" pitchFamily="18" charset="0"/>
                <a:ea typeface="Tahoma" panose="020B0604030504040204" pitchFamily="34" charset="0"/>
              </a:rPr>
              <a:t>V</a:t>
            </a:r>
            <a:r>
              <a:rPr lang="en-US" sz="2800" u="sng" dirty="0">
                <a:solidFill>
                  <a:srgbClr val="000000"/>
                </a:solidFill>
                <a:effectLst/>
                <a:latin typeface="Times New Roman" panose="02020603050405020304" pitchFamily="18" charset="0"/>
                <a:ea typeface="Tahoma" panose="020B0604030504040204" pitchFamily="34" charset="0"/>
              </a:rPr>
              <a:t>enous </a:t>
            </a:r>
            <a:r>
              <a:rPr lang="en-US" sz="2800" u="sng" dirty="0">
                <a:solidFill>
                  <a:srgbClr val="000000"/>
                </a:solidFill>
                <a:latin typeface="Times New Roman" panose="02020603050405020304" pitchFamily="18" charset="0"/>
                <a:ea typeface="Tahoma" panose="020B0604030504040204" pitchFamily="34" charset="0"/>
              </a:rPr>
              <a:t>T</a:t>
            </a:r>
            <a:r>
              <a:rPr lang="en-US" sz="2800" u="sng" dirty="0">
                <a:solidFill>
                  <a:srgbClr val="000000"/>
                </a:solidFill>
                <a:effectLst/>
                <a:latin typeface="Times New Roman" panose="02020603050405020304" pitchFamily="18" charset="0"/>
                <a:ea typeface="Tahoma" panose="020B0604030504040204" pitchFamily="34" charset="0"/>
              </a:rPr>
              <a:t>hrombosis</a:t>
            </a:r>
            <a:r>
              <a:rPr lang="en-US" sz="1800" dirty="0">
                <a:solidFill>
                  <a:srgbClr val="000000"/>
                </a:solidFill>
                <a:effectLst/>
                <a:latin typeface="Times New Roman" panose="02020603050405020304" pitchFamily="18" charset="0"/>
                <a:ea typeface="Tahoma" panose="020B0604030504040204" pitchFamily="34" charset="0"/>
              </a:rPr>
              <a:t>: </a:t>
            </a:r>
            <a:endParaRPr lang="en-US" dirty="0"/>
          </a:p>
        </p:txBody>
      </p:sp>
      <p:pic>
        <p:nvPicPr>
          <p:cNvPr id="4" name="Content Placeholder 3" descr="A picture containing text&#10;&#10;Description automatically generated">
            <a:extLst>
              <a:ext uri="{FF2B5EF4-FFF2-40B4-BE49-F238E27FC236}">
                <a16:creationId xmlns:a16="http://schemas.microsoft.com/office/drawing/2014/main" id="{2F9448E2-DDB8-4835-A8B4-1F85855808E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44389" y="1165646"/>
            <a:ext cx="10047560" cy="3272426"/>
          </a:xfrm>
          <a:prstGeom prst="rect">
            <a:avLst/>
          </a:prstGeom>
          <a:noFill/>
          <a:ln>
            <a:noFill/>
          </a:ln>
        </p:spPr>
      </p:pic>
      <p:sp>
        <p:nvSpPr>
          <p:cNvPr id="5" name="TextBox 4">
            <a:extLst>
              <a:ext uri="{FF2B5EF4-FFF2-40B4-BE49-F238E27FC236}">
                <a16:creationId xmlns:a16="http://schemas.microsoft.com/office/drawing/2014/main" id="{7CAECF5A-5C5D-4047-B59D-B8EC82D99731}"/>
              </a:ext>
            </a:extLst>
          </p:cNvPr>
          <p:cNvSpPr txBox="1"/>
          <p:nvPr/>
        </p:nvSpPr>
        <p:spPr>
          <a:xfrm>
            <a:off x="468016" y="4743082"/>
            <a:ext cx="11255968" cy="2031325"/>
          </a:xfrm>
          <a:prstGeom prst="rect">
            <a:avLst/>
          </a:prstGeom>
          <a:noFill/>
        </p:spPr>
        <p:txBody>
          <a:bodyPr wrap="square" rtlCol="0">
            <a:spAutoFit/>
          </a:bodyPr>
          <a:lstStyle/>
          <a:p>
            <a:r>
              <a:rPr lang="en-US" sz="1800" b="1" i="1"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Figure 7. </a:t>
            </a:r>
            <a:r>
              <a:rPr lang="en-US" sz="1800" dirty="0">
                <a:solidFill>
                  <a:srgbClr val="000000"/>
                </a:solidFill>
                <a:effectLst/>
                <a:latin typeface="Times New Roman" panose="02020603050405020304" pitchFamily="18" charset="0"/>
                <a:ea typeface="Tahoma" panose="020B0604030504040204" pitchFamily="34" charset="0"/>
                <a:cs typeface="Times New Roman" panose="02020603050405020304" pitchFamily="18" charset="0"/>
              </a:rPr>
              <a:t>56-year-old </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female with Covid-19 infection and no other significant past medical history. </a:t>
            </a:r>
          </a:p>
          <a:p>
            <a:pPr marL="342900" indent="-342900">
              <a:buAutoNum type="alphaU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Axial T2 FLAIR shows right posterior temporal-occipital cortical-subcortical increased signal (arrows). </a:t>
            </a:r>
          </a:p>
          <a:p>
            <a:pPr marL="342900" indent="-342900">
              <a:buAutoNum type="alphaU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Axial GRE T2* shows superior extension of the lesion within the right parietal lobe that shows intralesional </a:t>
            </a:r>
            <a:r>
              <a:rPr lang="en-US" sz="1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hypointensity</a:t>
            </a: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(arrows) representing hemorrhage secondary to venous infarction.</a:t>
            </a:r>
          </a:p>
          <a:p>
            <a:pPr marL="342900" indent="-342900">
              <a:buAutoNum type="alphaUcParenR"/>
            </a:pPr>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Coronal post contrast GRE T1 shows lack of enhancement (empty delta sign) in the right distal transverse sinus (arrow) and superior sagittal sinus (arrowhead) corresponding to an acute thrombus.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51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6D659-CDAC-4AC9-AC87-8437DF66077C}"/>
              </a:ext>
            </a:extLst>
          </p:cNvPr>
          <p:cNvSpPr>
            <a:spLocks noGrp="1"/>
          </p:cNvSpPr>
          <p:nvPr>
            <p:ph type="title"/>
          </p:nvPr>
        </p:nvSpPr>
        <p:spPr>
          <a:xfrm>
            <a:off x="3683540" y="83023"/>
            <a:ext cx="10515600" cy="1325563"/>
          </a:xfrm>
        </p:spPr>
        <p:txBody>
          <a:bodyPr>
            <a:normAutofit/>
          </a:bodyPr>
          <a:lstStyle/>
          <a:p>
            <a:r>
              <a:rPr lang="en-US" sz="3600" u="sng" dirty="0">
                <a:effectLst/>
                <a:latin typeface="Times New Roman" panose="02020603050405020304" pitchFamily="18" charset="0"/>
                <a:ea typeface="Calibri" panose="020F0502020204030204" pitchFamily="34" charset="0"/>
                <a:cs typeface="Times New Roman" panose="02020603050405020304" pitchFamily="18" charset="0"/>
              </a:rPr>
              <a:t>Hemorrhagic PRES</a:t>
            </a:r>
            <a:endParaRPr lang="en-US" sz="7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A3F5447-B1BA-45CC-A6A6-60C0F4AB9955}"/>
              </a:ext>
            </a:extLst>
          </p:cNvPr>
          <p:cNvSpPr>
            <a:spLocks noGrp="1"/>
          </p:cNvSpPr>
          <p:nvPr>
            <p:ph idx="1"/>
          </p:nvPr>
        </p:nvSpPr>
        <p:spPr>
          <a:xfrm>
            <a:off x="624191" y="4607736"/>
            <a:ext cx="10515600" cy="1866022"/>
          </a:xfrm>
        </p:spPr>
        <p:txBody>
          <a:bodyPr/>
          <a:lstStyle/>
          <a:p>
            <a:pPr marL="0" indent="0">
              <a:buNone/>
            </a:pPr>
            <a:r>
              <a:rPr lang="en-US" sz="1800" b="1" i="1" dirty="0">
                <a:effectLst/>
                <a:latin typeface="Calibri" panose="020F0502020204030204" pitchFamily="34" charset="0"/>
                <a:ea typeface="Calibri" panose="020F0502020204030204" pitchFamily="34" charset="0"/>
                <a:cs typeface="Times New Roman" panose="02020603050405020304" pitchFamily="18" charset="0"/>
              </a:rPr>
              <a:t>Figure 8</a:t>
            </a:r>
            <a:r>
              <a:rPr lang="en-US" sz="1800" dirty="0">
                <a:effectLst/>
                <a:latin typeface="Calibri" panose="020F0502020204030204" pitchFamily="34" charset="0"/>
                <a:ea typeface="Calibri" panose="020F0502020204030204" pitchFamily="34" charset="0"/>
                <a:cs typeface="Times New Roman" panose="02020603050405020304" pitchFamily="18" charset="0"/>
              </a:rPr>
              <a:t>. 65-year-old male smoker, presented with acute hypoxic respiratory failure secondary to COVID-19 pneumonia, requiring intubation. Hospitalization was complicated by seizures relating to cerebral edema and hemorrhagic PRES. A) Unenhanced Axial CT shows subcortical and deep white matter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hypointensity</a:t>
            </a:r>
            <a:r>
              <a:rPr lang="en-US" sz="1800" dirty="0">
                <a:effectLst/>
                <a:latin typeface="Calibri" panose="020F0502020204030204" pitchFamily="34" charset="0"/>
                <a:ea typeface="Calibri" panose="020F0502020204030204" pitchFamily="34" charset="0"/>
                <a:cs typeface="Times New Roman" panose="02020603050405020304" pitchFamily="18" charset="0"/>
              </a:rPr>
              <a:t> in the posterior temporal occipital regions bilaterally, B) Axial T2 FLAIR, demonstrating increased signal within the temporo-occipital posterior regions bilaterally, C) Axial GRE T2* shows multiple small foci of susceptibility with low signal (arrows)</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with one small ring like region of hemorrhage (</a:t>
            </a:r>
            <a:r>
              <a:rPr lang="en-US" sz="1800" dirty="0">
                <a:effectLst/>
                <a:latin typeface="Calibri" panose="020F0502020204030204" pitchFamily="34" charset="0"/>
                <a:ea typeface="Calibri" panose="020F0502020204030204" pitchFamily="34" charset="0"/>
                <a:cs typeface="Times New Roman" panose="02020603050405020304" pitchFamily="18" charset="0"/>
              </a:rPr>
              <a:t>arrowhead), </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 Post contrast axial T1 shows no enhancement of the T1-hypointense white matter lesions.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descr="A picture containing text, invertebrate, mollusk&#10;&#10;Description automatically generated">
            <a:extLst>
              <a:ext uri="{FF2B5EF4-FFF2-40B4-BE49-F238E27FC236}">
                <a16:creationId xmlns:a16="http://schemas.microsoft.com/office/drawing/2014/main" id="{5BCDACAA-374B-41A1-B11E-ECB18B2AB9B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01009" y="1408586"/>
            <a:ext cx="9190433" cy="2765967"/>
          </a:xfrm>
          <a:prstGeom prst="rect">
            <a:avLst/>
          </a:prstGeom>
          <a:noFill/>
          <a:ln>
            <a:noFill/>
          </a:ln>
        </p:spPr>
      </p:pic>
    </p:spTree>
    <p:extLst>
      <p:ext uri="{BB962C8B-B14F-4D97-AF65-F5344CB8AC3E}">
        <p14:creationId xmlns:p14="http://schemas.microsoft.com/office/powerpoint/2010/main" val="4745714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6D71-55B5-4949-B8D7-BDB3AFFD7432}"/>
              </a:ext>
            </a:extLst>
          </p:cNvPr>
          <p:cNvSpPr>
            <a:spLocks noGrp="1"/>
          </p:cNvSpPr>
          <p:nvPr>
            <p:ph type="title"/>
          </p:nvPr>
        </p:nvSpPr>
        <p:spPr/>
        <p:txBody>
          <a:bodyPr/>
          <a:lstStyle/>
          <a:p>
            <a:r>
              <a:rPr lang="en-US" sz="4400" u="sng" dirty="0">
                <a:effectLst/>
                <a:latin typeface="Times New Roman" panose="02020603050405020304" pitchFamily="18" charset="0"/>
                <a:ea typeface="Calibri" panose="020F0502020204030204" pitchFamily="34" charset="0"/>
                <a:cs typeface="Times New Roman" panose="02020603050405020304" pitchFamily="18" charset="0"/>
              </a:rPr>
              <a:t>Conclusion</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dirty="0"/>
          </a:p>
        </p:txBody>
      </p:sp>
      <p:sp>
        <p:nvSpPr>
          <p:cNvPr id="3" name="Content Placeholder 2">
            <a:extLst>
              <a:ext uri="{FF2B5EF4-FFF2-40B4-BE49-F238E27FC236}">
                <a16:creationId xmlns:a16="http://schemas.microsoft.com/office/drawing/2014/main" id="{A7548908-005B-4119-8929-53FFF4911B6E}"/>
              </a:ext>
            </a:extLst>
          </p:cNvPr>
          <p:cNvSpPr>
            <a:spLocks noGrp="1"/>
          </p:cNvSpPr>
          <p:nvPr>
            <p:ph idx="1"/>
          </p:nvPr>
        </p:nvSpPr>
        <p:spPr>
          <a:xfrm>
            <a:off x="838200" y="1634121"/>
            <a:ext cx="10515600" cy="4542842"/>
          </a:xfrm>
        </p:spPr>
        <p:txBody>
          <a:bodyPr>
            <a:normAutofit fontScale="85000" lnSpcReduction="20000"/>
          </a:bodyPr>
          <a:lstStyle/>
          <a:p>
            <a:pPr>
              <a:buFont typeface="Wingdings" panose="05000000000000000000" pitchFamily="2" charset="2"/>
              <a:buChar char="§"/>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In a cohort of ~ 40K we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demonstrated an overall incidence of CNS complications in Covid-19 positive patients </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to be 1.2 % </a:t>
            </a:r>
          </a:p>
          <a:p>
            <a:pPr>
              <a:buFont typeface="Wingdings" panose="05000000000000000000" pitchFamily="2" charset="2"/>
              <a:buChar char="§"/>
            </a:pP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dirty="0">
                <a:latin typeface="Times New Roman" panose="02020603050405020304" pitchFamily="18" charset="0"/>
                <a:ea typeface="Calibri" panose="020F0502020204030204" pitchFamily="34" charset="0"/>
                <a:cs typeface="Times New Roman" panose="02020603050405020304" pitchFamily="18" charset="0"/>
              </a:rPr>
              <a:t>P</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atients that underwent Neuroimaging (NI)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to be </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~10% incidence of CNS complications including </a:t>
            </a:r>
            <a:r>
              <a:rPr lang="en-US" dirty="0">
                <a:latin typeface="Times New Roman" panose="02020603050405020304" pitchFamily="18" charset="0"/>
                <a:ea typeface="Calibri" panose="020F0502020204030204" pitchFamily="34" charset="0"/>
                <a:cs typeface="Times New Roman" panose="02020603050405020304" pitchFamily="18" charset="0"/>
              </a:rPr>
              <a:t>(</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US 7.9% and EU 22.8%) with M:F, 2:1. </a:t>
            </a:r>
          </a:p>
          <a:p>
            <a:pPr>
              <a:buFont typeface="Wingdings" panose="05000000000000000000" pitchFamily="2" charset="2"/>
              <a:buChar char="§"/>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n-US" dirty="0">
                <a:latin typeface="Times New Roman" panose="02020603050405020304" pitchFamily="18" charset="0"/>
                <a:ea typeface="Calibri" panose="020F0502020204030204" pitchFamily="34" charset="0"/>
              </a:rPr>
              <a:t>The spectrum of CNS complications of </a:t>
            </a:r>
            <a:r>
              <a:rPr lang="en-US" dirty="0" err="1">
                <a:latin typeface="Times New Roman" panose="02020603050405020304" pitchFamily="18" charset="0"/>
                <a:ea typeface="Calibri" panose="020F0502020204030204" pitchFamily="34" charset="0"/>
              </a:rPr>
              <a:t>Covid</a:t>
            </a:r>
            <a:r>
              <a:rPr lang="en-US" dirty="0">
                <a:latin typeface="Times New Roman" panose="02020603050405020304" pitchFamily="18" charset="0"/>
                <a:ea typeface="Calibri" panose="020F0502020204030204" pitchFamily="34" charset="0"/>
              </a:rPr>
              <a:t> -19 based on </a:t>
            </a:r>
            <a:r>
              <a:rPr lang="en-US" dirty="0" smtClean="0">
                <a:latin typeface="Times New Roman" panose="02020603050405020304" pitchFamily="18" charset="0"/>
                <a:ea typeface="Calibri" panose="020F0502020204030204" pitchFamily="34" charset="0"/>
              </a:rPr>
              <a:t>NI </a:t>
            </a:r>
            <a:r>
              <a:rPr lang="en-US" dirty="0">
                <a:latin typeface="Times New Roman" panose="02020603050405020304" pitchFamily="18" charset="0"/>
                <a:ea typeface="Calibri" panose="020F0502020204030204" pitchFamily="34" charset="0"/>
              </a:rPr>
              <a:t>in </a:t>
            </a:r>
            <a:r>
              <a:rPr lang="en-US" dirty="0" smtClean="0">
                <a:latin typeface="Times New Roman" panose="02020603050405020304" pitchFamily="18" charset="0"/>
                <a:ea typeface="Calibri" panose="020F0502020204030204" pitchFamily="34" charset="0"/>
              </a:rPr>
              <a:t>adults, in decreasing order, was CVA (62%), ICH (37%), Encephalitis (5%), SVT (2%), ADEM (2%), PRES (2%), Vasculitis (0.5%).</a:t>
            </a:r>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In a large international multi-institutional cohort, incidence and </a:t>
            </a:r>
            <a:r>
              <a:rPr lang="en-US" dirty="0" smtClean="0">
                <a:latin typeface="Times New Roman" panose="02020603050405020304" pitchFamily="18" charset="0"/>
                <a:ea typeface="Calibri" panose="020F0502020204030204" pitchFamily="34" charset="0"/>
                <a:cs typeface="Times New Roman" panose="02020603050405020304" pitchFamily="18" charset="0"/>
              </a:rPr>
              <a:t>spectrum</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of acute neuroimaging findings helped to characterize the neurological complications of Covid-19 thereby assisting in understanding the full extent of this disease </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process beyond the devastating pulmonary complications.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64222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6D71-55B5-4949-B8D7-BDB3AFFD7432}"/>
              </a:ext>
            </a:extLst>
          </p:cNvPr>
          <p:cNvSpPr>
            <a:spLocks noGrp="1"/>
          </p:cNvSpPr>
          <p:nvPr>
            <p:ph type="title"/>
          </p:nvPr>
        </p:nvSpPr>
        <p:spPr/>
        <p:txBody>
          <a:bodyPr/>
          <a:lstStyle/>
          <a:p>
            <a:pPr algn="ctr"/>
            <a:r>
              <a:rPr lang="en-US" sz="4400" dirty="0" smtClean="0">
                <a:effectLst/>
                <a:latin typeface="Times New Roman" panose="02020603050405020304" pitchFamily="18" charset="0"/>
                <a:ea typeface="Calibri" panose="020F0502020204030204" pitchFamily="34" charset="0"/>
                <a:cs typeface="Times New Roman" panose="02020603050405020304" pitchFamily="18" charset="0"/>
              </a:rPr>
              <a:t>No Conflicts of Interest</a:t>
            </a:r>
            <a:endParaRPr lang="en-US" dirty="0"/>
          </a:p>
        </p:txBody>
      </p:sp>
      <p:sp>
        <p:nvSpPr>
          <p:cNvPr id="4" name="Content Placeholder 3"/>
          <p:cNvSpPr>
            <a:spLocks noGrp="1"/>
          </p:cNvSpPr>
          <p:nvPr>
            <p:ph idx="1"/>
          </p:nvPr>
        </p:nvSpPr>
        <p:spPr/>
        <p:txBody>
          <a:bodyPr/>
          <a:lstStyle/>
          <a:p>
            <a:pPr algn="ctr"/>
            <a:endParaRPr lang="en-US" dirty="0"/>
          </a:p>
        </p:txBody>
      </p:sp>
    </p:spTree>
    <p:extLst>
      <p:ext uri="{BB962C8B-B14F-4D97-AF65-F5344CB8AC3E}">
        <p14:creationId xmlns:p14="http://schemas.microsoft.com/office/powerpoint/2010/main" val="5812573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182F7B-51DD-48B3-AEFC-006B4A1950CB}"/>
              </a:ext>
            </a:extLst>
          </p:cNvPr>
          <p:cNvSpPr>
            <a:spLocks noGrp="1"/>
          </p:cNvSpPr>
          <p:nvPr>
            <p:ph idx="1"/>
          </p:nvPr>
        </p:nvSpPr>
        <p:spPr>
          <a:xfrm>
            <a:off x="2737792" y="1731235"/>
            <a:ext cx="10515600" cy="4351338"/>
          </a:xfrm>
        </p:spPr>
        <p:txBody>
          <a:bodyPr>
            <a:normAutofit/>
          </a:bodyPr>
          <a:lstStyle/>
          <a:p>
            <a:pPr marL="0" indent="0">
              <a:buNone/>
            </a:pPr>
            <a:r>
              <a:rPr lang="en-US" sz="8800"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290527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43D35F-AB56-4207-B6A9-E127CA70C469}"/>
              </a:ext>
            </a:extLst>
          </p:cNvPr>
          <p:cNvSpPr>
            <a:spLocks noGrp="1"/>
          </p:cNvSpPr>
          <p:nvPr>
            <p:ph idx="1"/>
          </p:nvPr>
        </p:nvSpPr>
        <p:spPr>
          <a:xfrm>
            <a:off x="678917" y="1486636"/>
            <a:ext cx="11048999" cy="5173735"/>
          </a:xfrm>
        </p:spPr>
        <p:txBody>
          <a:bodyPr>
            <a:normAutofit/>
          </a:bodyPr>
          <a:lstStyle/>
          <a:p>
            <a:pPr>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rPr>
              <a:t>The Covid-19 pandemic is a multisystem disorder that extends well beyond the flu-like symptoms and devastating pulmonary involvement.</a:t>
            </a:r>
          </a:p>
          <a:p>
            <a:pPr>
              <a:buFont typeface="Wingdings" panose="05000000000000000000" pitchFamily="2" charset="2"/>
              <a:buChar char="§"/>
            </a:pPr>
            <a:endParaRPr lang="en-US" sz="2400" dirty="0">
              <a:effectLst/>
              <a:latin typeface="Times New Roman" panose="02020603050405020304" pitchFamily="18" charset="0"/>
              <a:ea typeface="Calibri" panose="020F0502020204030204" pitchFamily="34" charset="0"/>
            </a:endParaRPr>
          </a:p>
          <a:p>
            <a:pPr>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rPr>
              <a:t>The pulmonary complications and flu-like symptoms are the most common clinical findings in this patient population.</a:t>
            </a:r>
          </a:p>
          <a:p>
            <a:pPr>
              <a:buFont typeface="Wingdings" panose="05000000000000000000" pitchFamily="2" charset="2"/>
              <a:buChar char="§"/>
            </a:pPr>
            <a:endParaRPr lang="en-US" sz="2400" dirty="0">
              <a:effectLst/>
              <a:latin typeface="Times New Roman" panose="02020603050405020304" pitchFamily="18" charset="0"/>
              <a:ea typeface="Calibri" panose="020F0502020204030204" pitchFamily="34" charset="0"/>
            </a:endParaRPr>
          </a:p>
          <a:p>
            <a:pPr>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rPr>
              <a:t>There have also been reports of relatively less frequent central nervous system (CNS) complications.</a:t>
            </a:r>
          </a:p>
          <a:p>
            <a:pPr>
              <a:buFont typeface="Wingdings" panose="05000000000000000000" pitchFamily="2" charset="2"/>
              <a:buChar char="§"/>
            </a:pPr>
            <a:endParaRPr lang="en-US" dirty="0">
              <a:effectLst/>
              <a:latin typeface="Times New Roman" panose="02020603050405020304" pitchFamily="18" charset="0"/>
              <a:ea typeface="Calibri" panose="020F0502020204030204" pitchFamily="34" charset="0"/>
            </a:endParaRPr>
          </a:p>
          <a:p>
            <a:pPr>
              <a:buFont typeface="Wingdings" panose="05000000000000000000" pitchFamily="2" charset="2"/>
              <a:buChar cha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We sought to determine the incidence of acute neuroimaging (NI) findings in hospitalized Covid-19 infected patients in 7 US and 4 European University hospitals.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Title 1">
            <a:extLst>
              <a:ext uri="{FF2B5EF4-FFF2-40B4-BE49-F238E27FC236}">
                <a16:creationId xmlns:a16="http://schemas.microsoft.com/office/drawing/2014/main" id="{DACEDDFF-0562-453B-B6FB-3C94FDAE4D72}"/>
              </a:ext>
            </a:extLst>
          </p:cNvPr>
          <p:cNvSpPr>
            <a:spLocks noGrp="1"/>
          </p:cNvSpPr>
          <p:nvPr>
            <p:ph type="title"/>
          </p:nvPr>
        </p:nvSpPr>
        <p:spPr>
          <a:xfrm>
            <a:off x="887116" y="371025"/>
            <a:ext cx="10099204" cy="1056620"/>
          </a:xfrm>
        </p:spPr>
        <p:txBody>
          <a:bodyPr/>
          <a:lstStyle/>
          <a:p>
            <a:r>
              <a:rPr lang="en-US" u="sng" dirty="0">
                <a:latin typeface="Times New Roman" panose="02020603050405020304" pitchFamily="18" charset="0"/>
                <a:cs typeface="Times New Roman" panose="02020603050405020304" pitchFamily="18" charset="0"/>
              </a:rPr>
              <a:t>Purpose:</a:t>
            </a:r>
            <a:endParaRPr lang="en-US" dirty="0"/>
          </a:p>
        </p:txBody>
      </p:sp>
    </p:spTree>
    <p:extLst>
      <p:ext uri="{BB962C8B-B14F-4D97-AF65-F5344CB8AC3E}">
        <p14:creationId xmlns:p14="http://schemas.microsoft.com/office/powerpoint/2010/main" val="457139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5080D-53C7-45D9-9837-26A41C94AF27}"/>
              </a:ext>
            </a:extLst>
          </p:cNvPr>
          <p:cNvSpPr>
            <a:spLocks noGrp="1"/>
          </p:cNvSpPr>
          <p:nvPr>
            <p:ph type="title"/>
          </p:nvPr>
        </p:nvSpPr>
        <p:spPr>
          <a:xfrm>
            <a:off x="838200" y="365126"/>
            <a:ext cx="10099204" cy="1056620"/>
          </a:xfrm>
        </p:spPr>
        <p:txBody>
          <a:bodyPr/>
          <a:lstStyle/>
          <a:p>
            <a:r>
              <a:rPr lang="en-US" sz="4400" u="sng" dirty="0">
                <a:effectLst/>
                <a:latin typeface="Times New Roman" panose="02020603050405020304" pitchFamily="18" charset="0"/>
                <a:ea typeface="Calibri" panose="020F0502020204030204" pitchFamily="34" charset="0"/>
                <a:cs typeface="Times New Roman" panose="02020603050405020304" pitchFamily="18" charset="0"/>
              </a:rPr>
              <a:t>Methods and Materials:</a:t>
            </a:r>
            <a:endParaRPr lang="en-US" dirty="0"/>
          </a:p>
        </p:txBody>
      </p:sp>
      <p:sp>
        <p:nvSpPr>
          <p:cNvPr id="3" name="Content Placeholder 2">
            <a:extLst>
              <a:ext uri="{FF2B5EF4-FFF2-40B4-BE49-F238E27FC236}">
                <a16:creationId xmlns:a16="http://schemas.microsoft.com/office/drawing/2014/main" id="{3D751325-727B-489B-8795-580ABC487E43}"/>
              </a:ext>
            </a:extLst>
          </p:cNvPr>
          <p:cNvSpPr>
            <a:spLocks noGrp="1"/>
          </p:cNvSpPr>
          <p:nvPr>
            <p:ph idx="1"/>
          </p:nvPr>
        </p:nvSpPr>
        <p:spPr/>
        <p:txBody>
          <a:bodyPr>
            <a:normAutofit fontScale="85000" lnSpcReduction="20000"/>
          </a:bodyPr>
          <a:lstStyle/>
          <a:p>
            <a:pPr>
              <a:lnSpc>
                <a:spcPct val="150000"/>
              </a:lnSpc>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Retrospective multicenter study of Covid-19 positive patients admitted (September 2019-June 2020) in 11 institutions was conducted. </a:t>
            </a:r>
          </a:p>
          <a:p>
            <a:pPr>
              <a:lnSpc>
                <a:spcPct val="150000"/>
              </a:lnSpc>
              <a:buFont typeface="Wingdings" panose="05000000000000000000" pitchFamily="2" charset="2"/>
              <a:buChar char="§"/>
            </a:pPr>
            <a:r>
              <a:rPr lang="en-US" sz="2800" u="sng">
                <a:effectLst/>
                <a:latin typeface="Times New Roman" panose="02020603050405020304" pitchFamily="18" charset="0"/>
                <a:ea typeface="Calibri" panose="020F0502020204030204" pitchFamily="34" charset="0"/>
                <a:cs typeface="Times New Roman" panose="02020603050405020304" pitchFamily="18" charset="0"/>
              </a:rPr>
              <a:t>Inclusion Criteria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age&gt;18, ii) lab-confirmed diagnosis of Covid-19 infection, </a:t>
            </a:r>
            <a:r>
              <a:rPr lang="en-US" dirty="0">
                <a:latin typeface="Times New Roman" panose="02020603050405020304" pitchFamily="18" charset="0"/>
                <a:ea typeface="Calibri" panose="020F0502020204030204" pitchFamily="34" charset="0"/>
                <a:cs typeface="Times New Roman" panose="02020603050405020304" pitchFamily="18" charset="0"/>
              </a:rPr>
              <a:t>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ii) acute neuroimaging findings not attributable to any cause other than Covid-19 on CT or MRI brain. </a:t>
            </a:r>
          </a:p>
          <a:p>
            <a:pPr>
              <a:lnSpc>
                <a:spcPct val="150000"/>
              </a:lnSpc>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Patients were verified by board certified neuroradiologists. Total incidences were calculated for overall and specific neuroimaging findings in total hospitalized Covid-19 positive patients (TN) and in those who underwent NI.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29521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C940FE1-A4C6-420A-A638-22713E28D8DF}"/>
              </a:ext>
            </a:extLst>
          </p:cNvPr>
          <p:cNvGraphicFramePr>
            <a:graphicFrameLocks noGrp="1"/>
          </p:cNvGraphicFramePr>
          <p:nvPr>
            <p:ph idx="1"/>
            <p:extLst>
              <p:ext uri="{D42A27DB-BD31-4B8C-83A1-F6EECF244321}">
                <p14:modId xmlns:p14="http://schemas.microsoft.com/office/powerpoint/2010/main" val="2605116939"/>
              </p:ext>
            </p:extLst>
          </p:nvPr>
        </p:nvGraphicFramePr>
        <p:xfrm>
          <a:off x="336979" y="89250"/>
          <a:ext cx="8700832" cy="6968144"/>
        </p:xfrm>
        <a:graphic>
          <a:graphicData uri="http://schemas.openxmlformats.org/drawingml/2006/table">
            <a:tbl>
              <a:tblPr firstRow="1" firstCol="1" bandRow="1">
                <a:tableStyleId>{5C22544A-7EE6-4342-B048-85BDC9FD1C3A}</a:tableStyleId>
              </a:tblPr>
              <a:tblGrid>
                <a:gridCol w="529494">
                  <a:extLst>
                    <a:ext uri="{9D8B030D-6E8A-4147-A177-3AD203B41FA5}">
                      <a16:colId xmlns:a16="http://schemas.microsoft.com/office/drawing/2014/main" val="2778860800"/>
                    </a:ext>
                  </a:extLst>
                </a:gridCol>
                <a:gridCol w="818902">
                  <a:extLst>
                    <a:ext uri="{9D8B030D-6E8A-4147-A177-3AD203B41FA5}">
                      <a16:colId xmlns:a16="http://schemas.microsoft.com/office/drawing/2014/main" val="157440675"/>
                    </a:ext>
                  </a:extLst>
                </a:gridCol>
                <a:gridCol w="2469733">
                  <a:extLst>
                    <a:ext uri="{9D8B030D-6E8A-4147-A177-3AD203B41FA5}">
                      <a16:colId xmlns:a16="http://schemas.microsoft.com/office/drawing/2014/main" val="1961166390"/>
                    </a:ext>
                  </a:extLst>
                </a:gridCol>
                <a:gridCol w="1906739">
                  <a:extLst>
                    <a:ext uri="{9D8B030D-6E8A-4147-A177-3AD203B41FA5}">
                      <a16:colId xmlns:a16="http://schemas.microsoft.com/office/drawing/2014/main" val="3072897561"/>
                    </a:ext>
                  </a:extLst>
                </a:gridCol>
                <a:gridCol w="1889058">
                  <a:extLst>
                    <a:ext uri="{9D8B030D-6E8A-4147-A177-3AD203B41FA5}">
                      <a16:colId xmlns:a16="http://schemas.microsoft.com/office/drawing/2014/main" val="4277310016"/>
                    </a:ext>
                  </a:extLst>
                </a:gridCol>
                <a:gridCol w="1086906">
                  <a:extLst>
                    <a:ext uri="{9D8B030D-6E8A-4147-A177-3AD203B41FA5}">
                      <a16:colId xmlns:a16="http://schemas.microsoft.com/office/drawing/2014/main" val="343224558"/>
                    </a:ext>
                  </a:extLst>
                </a:gridCol>
              </a:tblGrid>
              <a:tr h="587642">
                <a:tc>
                  <a:txBody>
                    <a:bodyPr/>
                    <a:lstStyle/>
                    <a:p>
                      <a:pPr marL="0" marR="0" algn="r">
                        <a:lnSpc>
                          <a:spcPct val="107000"/>
                        </a:lnSpc>
                        <a:spcBef>
                          <a:spcPts val="0"/>
                        </a:spcBef>
                        <a:spcAft>
                          <a:spcPts val="0"/>
                        </a:spcAft>
                      </a:pPr>
                      <a:r>
                        <a:rPr lang="en-US" sz="1600" dirty="0">
                          <a:effectLst/>
                        </a:rPr>
                        <a:t>No.</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Country</a:t>
                      </a:r>
                      <a:endParaRPr lang="en-US" sz="2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           Institute</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Total Covid-19+ Hospitalized Patients</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400" dirty="0">
                          <a:effectLst/>
                        </a:rPr>
                        <a:t>Patients Who had NI done</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       </a:t>
                      </a:r>
                      <a:r>
                        <a:rPr lang="en-US" sz="2000" dirty="0">
                          <a:effectLst/>
                        </a:rPr>
                        <a:t>NI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0157836"/>
                  </a:ext>
                </a:extLst>
              </a:tr>
              <a:tr h="646502">
                <a:tc>
                  <a:txBody>
                    <a:bodyPr/>
                    <a:lstStyle/>
                    <a:p>
                      <a:pPr marL="0" marR="0" algn="r">
                        <a:lnSpc>
                          <a:spcPct val="107000"/>
                        </a:lnSpc>
                        <a:spcBef>
                          <a:spcPts val="0"/>
                        </a:spcBef>
                        <a:spcAft>
                          <a:spcPts val="0"/>
                        </a:spcAft>
                      </a:pPr>
                      <a:r>
                        <a:rPr lang="en-US" sz="1600">
                          <a:effectLst/>
                        </a:rPr>
                        <a:t>1.</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USA</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Thomas Jefferson University Hospital</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2067</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423</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29</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3167286"/>
                  </a:ext>
                </a:extLst>
              </a:tr>
              <a:tr h="367189">
                <a:tc>
                  <a:txBody>
                    <a:bodyPr/>
                    <a:lstStyle/>
                    <a:p>
                      <a:pPr marL="0" marR="0" algn="r">
                        <a:lnSpc>
                          <a:spcPct val="107000"/>
                        </a:lnSpc>
                        <a:spcBef>
                          <a:spcPts val="0"/>
                        </a:spcBef>
                        <a:spcAft>
                          <a:spcPts val="0"/>
                        </a:spcAft>
                      </a:pPr>
                      <a:r>
                        <a:rPr lang="en-US" sz="1600">
                          <a:effectLst/>
                        </a:rPr>
                        <a:t>2.</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USA</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Johns Hopkins Hospital</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a:effectLst/>
                        </a:rPr>
                        <a:t>826</a:t>
                      </a:r>
                      <a:endParaRPr lang="en-US"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241</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21</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572665"/>
                  </a:ext>
                </a:extLst>
              </a:tr>
              <a:tr h="646502">
                <a:tc>
                  <a:txBody>
                    <a:bodyPr/>
                    <a:lstStyle/>
                    <a:p>
                      <a:pPr marL="0" marR="0" algn="r">
                        <a:lnSpc>
                          <a:spcPct val="107000"/>
                        </a:lnSpc>
                        <a:spcBef>
                          <a:spcPts val="0"/>
                        </a:spcBef>
                        <a:spcAft>
                          <a:spcPts val="0"/>
                        </a:spcAft>
                      </a:pPr>
                      <a:r>
                        <a:rPr lang="en-US" sz="1600">
                          <a:effectLst/>
                        </a:rPr>
                        <a:t>3.</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USA</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University of Pittsburgh Medical Center</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3204</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187</a:t>
                      </a:r>
                      <a:r>
                        <a:rPr lang="en-US" sz="1400" dirty="0">
                          <a:effectLst/>
                        </a:rPr>
                        <a:t> </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16</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4175827"/>
                  </a:ext>
                </a:extLst>
              </a:tr>
              <a:tr h="367189">
                <a:tc>
                  <a:txBody>
                    <a:bodyPr/>
                    <a:lstStyle/>
                    <a:p>
                      <a:pPr marL="0" marR="0" algn="r">
                        <a:lnSpc>
                          <a:spcPct val="107000"/>
                        </a:lnSpc>
                        <a:spcBef>
                          <a:spcPts val="0"/>
                        </a:spcBef>
                        <a:spcAft>
                          <a:spcPts val="0"/>
                        </a:spcAft>
                      </a:pPr>
                      <a:r>
                        <a:rPr lang="en-US" sz="1600">
                          <a:effectLst/>
                        </a:rPr>
                        <a:t>4.</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USA</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New York University</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3218</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454</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a:effectLst/>
                        </a:rPr>
                        <a:t>38</a:t>
                      </a:r>
                      <a:endParaRPr lang="en-US"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1018947"/>
                  </a:ext>
                </a:extLst>
              </a:tr>
              <a:tr h="367189">
                <a:tc>
                  <a:txBody>
                    <a:bodyPr/>
                    <a:lstStyle/>
                    <a:p>
                      <a:pPr marL="0" marR="0" algn="r">
                        <a:lnSpc>
                          <a:spcPct val="107000"/>
                        </a:lnSpc>
                        <a:spcBef>
                          <a:spcPts val="0"/>
                        </a:spcBef>
                        <a:spcAft>
                          <a:spcPts val="0"/>
                        </a:spcAft>
                      </a:pPr>
                      <a:r>
                        <a:rPr lang="en-US" sz="1600">
                          <a:effectLst/>
                        </a:rPr>
                        <a:t>5.</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USA</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Mt. Sinai Hospital</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8140</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a:effectLst/>
                        </a:rPr>
                        <a:t>1532</a:t>
                      </a:r>
                      <a:endParaRPr lang="en-US"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155</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03179748"/>
                  </a:ext>
                </a:extLst>
              </a:tr>
              <a:tr h="563501">
                <a:tc>
                  <a:txBody>
                    <a:bodyPr/>
                    <a:lstStyle/>
                    <a:p>
                      <a:pPr marL="0" marR="0" algn="r">
                        <a:lnSpc>
                          <a:spcPct val="107000"/>
                        </a:lnSpc>
                        <a:spcBef>
                          <a:spcPts val="0"/>
                        </a:spcBef>
                        <a:spcAft>
                          <a:spcPts val="0"/>
                        </a:spcAft>
                      </a:pPr>
                      <a:r>
                        <a:rPr lang="en-US" sz="1600">
                          <a:effectLst/>
                        </a:rPr>
                        <a:t>6.</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USA</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Temple University Hospital</a:t>
                      </a:r>
                      <a:endParaRPr lang="en-US" sz="18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8651</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492</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24</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0687877"/>
                  </a:ext>
                </a:extLst>
              </a:tr>
              <a:tr h="367189">
                <a:tc>
                  <a:txBody>
                    <a:bodyPr/>
                    <a:lstStyle/>
                    <a:p>
                      <a:pPr marL="0" marR="0" algn="r">
                        <a:lnSpc>
                          <a:spcPct val="107000"/>
                        </a:lnSpc>
                        <a:spcBef>
                          <a:spcPts val="0"/>
                        </a:spcBef>
                        <a:spcAft>
                          <a:spcPts val="0"/>
                        </a:spcAft>
                      </a:pPr>
                      <a:r>
                        <a:rPr lang="en-US" sz="1600">
                          <a:effectLst/>
                        </a:rPr>
                        <a:t>7.</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USA</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Boston Medical Center</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4765</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372</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11</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8148011"/>
                  </a:ext>
                </a:extLst>
              </a:tr>
              <a:tr h="367189">
                <a:tc>
                  <a:txBody>
                    <a:bodyPr/>
                    <a:lstStyle/>
                    <a:p>
                      <a:pPr marL="0" marR="0" algn="r">
                        <a:lnSpc>
                          <a:spcPct val="107000"/>
                        </a:lnSpc>
                        <a:spcBef>
                          <a:spcPts val="0"/>
                        </a:spcBef>
                        <a:spcAft>
                          <a:spcPts val="0"/>
                        </a:spcAft>
                      </a:pPr>
                      <a:r>
                        <a:rPr lang="en-US" sz="1600">
                          <a:effectLst/>
                        </a:rPr>
                        <a:t>8.</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Italy</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Verona University</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1837</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99</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a:effectLst/>
                        </a:rPr>
                        <a:t>15</a:t>
                      </a:r>
                      <a:endParaRPr lang="en-US" sz="24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1687759"/>
                  </a:ext>
                </a:extLst>
              </a:tr>
              <a:tr h="367189">
                <a:tc>
                  <a:txBody>
                    <a:bodyPr/>
                    <a:lstStyle/>
                    <a:p>
                      <a:pPr marL="0" marR="0" algn="r">
                        <a:lnSpc>
                          <a:spcPct val="107000"/>
                        </a:lnSpc>
                        <a:spcBef>
                          <a:spcPts val="0"/>
                        </a:spcBef>
                        <a:spcAft>
                          <a:spcPts val="0"/>
                        </a:spcAft>
                      </a:pPr>
                      <a:r>
                        <a:rPr lang="en-US" sz="1600">
                          <a:effectLst/>
                        </a:rPr>
                        <a:t>9.</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France</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University of Strasbourg</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2752</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307</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70</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5924305"/>
                  </a:ext>
                </a:extLst>
              </a:tr>
              <a:tr h="563501">
                <a:tc>
                  <a:txBody>
                    <a:bodyPr/>
                    <a:lstStyle/>
                    <a:p>
                      <a:pPr marL="0" marR="0" algn="r">
                        <a:lnSpc>
                          <a:spcPct val="107000"/>
                        </a:lnSpc>
                        <a:spcBef>
                          <a:spcPts val="0"/>
                        </a:spcBef>
                        <a:spcAft>
                          <a:spcPts val="0"/>
                        </a:spcAft>
                      </a:pPr>
                      <a:r>
                        <a:rPr lang="en-US" sz="1600">
                          <a:effectLst/>
                        </a:rPr>
                        <a:t>10</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UK</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University College Hospital</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730</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125</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18</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8720101"/>
                  </a:ext>
                </a:extLst>
              </a:tr>
              <a:tr h="367189">
                <a:tc>
                  <a:txBody>
                    <a:bodyPr/>
                    <a:lstStyle/>
                    <a:p>
                      <a:pPr marL="0" marR="0" algn="r">
                        <a:lnSpc>
                          <a:spcPct val="107000"/>
                        </a:lnSpc>
                        <a:spcBef>
                          <a:spcPts val="0"/>
                        </a:spcBef>
                        <a:spcAft>
                          <a:spcPts val="0"/>
                        </a:spcAft>
                      </a:pPr>
                      <a:r>
                        <a:rPr lang="en-US" sz="1600">
                          <a:effectLst/>
                        </a:rPr>
                        <a:t>11.</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a:effectLst/>
                        </a:rPr>
                        <a:t>Italy</a:t>
                      </a:r>
                      <a:endParaRPr lang="en-US"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ASST Papa Giovanni XXIII</a:t>
                      </a:r>
                      <a:endPar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1760</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116</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45</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91924687"/>
                  </a:ext>
                </a:extLst>
              </a:tr>
              <a:tr h="367189">
                <a:tc gridSpan="3">
                  <a:txBody>
                    <a:bodyPr/>
                    <a:lstStyle/>
                    <a:p>
                      <a:pPr marL="0" marR="0" algn="r">
                        <a:lnSpc>
                          <a:spcPct val="107000"/>
                        </a:lnSpc>
                        <a:spcBef>
                          <a:spcPts val="0"/>
                        </a:spcBef>
                        <a:spcAft>
                          <a:spcPts val="0"/>
                        </a:spcAft>
                      </a:pPr>
                      <a:r>
                        <a:rPr lang="en-US" sz="2000" dirty="0">
                          <a:effectLst/>
                        </a:rPr>
                        <a:t>European Total</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a:txBody>
                    <a:bodyPr/>
                    <a:lstStyle/>
                    <a:p>
                      <a:pPr marL="0" marR="0" algn="ctr">
                        <a:lnSpc>
                          <a:spcPct val="107000"/>
                        </a:lnSpc>
                        <a:spcBef>
                          <a:spcPts val="0"/>
                        </a:spcBef>
                        <a:spcAft>
                          <a:spcPts val="0"/>
                        </a:spcAft>
                      </a:pPr>
                      <a:r>
                        <a:rPr lang="en-US" sz="2400" dirty="0">
                          <a:effectLst/>
                        </a:rPr>
                        <a:t> 7079</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647</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148</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3315695"/>
                  </a:ext>
                </a:extLst>
              </a:tr>
              <a:tr h="367189">
                <a:tc gridSpan="3">
                  <a:txBody>
                    <a:bodyPr/>
                    <a:lstStyle/>
                    <a:p>
                      <a:pPr marL="0" marR="0" algn="r">
                        <a:lnSpc>
                          <a:spcPct val="107000"/>
                        </a:lnSpc>
                        <a:spcBef>
                          <a:spcPts val="0"/>
                        </a:spcBef>
                        <a:spcAft>
                          <a:spcPts val="0"/>
                        </a:spcAft>
                      </a:pPr>
                      <a:r>
                        <a:rPr lang="en-US" sz="2000" dirty="0">
                          <a:effectLst/>
                        </a:rPr>
                        <a:t>US Total</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a:txBody>
                    <a:bodyPr/>
                    <a:lstStyle/>
                    <a:p>
                      <a:pPr marL="0" marR="0" algn="ctr">
                        <a:lnSpc>
                          <a:spcPct val="107000"/>
                        </a:lnSpc>
                        <a:spcBef>
                          <a:spcPts val="0"/>
                        </a:spcBef>
                        <a:spcAft>
                          <a:spcPts val="0"/>
                        </a:spcAft>
                      </a:pPr>
                      <a:r>
                        <a:rPr lang="en-US" sz="2400" dirty="0">
                          <a:effectLst/>
                        </a:rPr>
                        <a:t>30,871</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3701</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294</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89381128"/>
                  </a:ext>
                </a:extLst>
              </a:tr>
              <a:tr h="367189">
                <a:tc gridSpan="3">
                  <a:txBody>
                    <a:bodyPr/>
                    <a:lstStyle/>
                    <a:p>
                      <a:pPr marL="0" marR="0" algn="r">
                        <a:lnSpc>
                          <a:spcPct val="107000"/>
                        </a:lnSpc>
                        <a:spcBef>
                          <a:spcPts val="0"/>
                        </a:spcBef>
                        <a:spcAft>
                          <a:spcPts val="0"/>
                        </a:spcAft>
                      </a:pPr>
                      <a:r>
                        <a:rPr lang="en-US" sz="2000" dirty="0">
                          <a:effectLst/>
                        </a:rPr>
                        <a:t>TOTAL</a:t>
                      </a:r>
                      <a:endParaRPr lang="en-US"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a:txBody>
                    <a:bodyPr/>
                    <a:lstStyle/>
                    <a:p>
                      <a:pPr marL="0" marR="0" algn="ctr">
                        <a:lnSpc>
                          <a:spcPct val="107000"/>
                        </a:lnSpc>
                        <a:spcBef>
                          <a:spcPts val="0"/>
                        </a:spcBef>
                        <a:spcAft>
                          <a:spcPts val="0"/>
                        </a:spcAft>
                      </a:pPr>
                      <a:r>
                        <a:rPr lang="en-US" sz="2400" dirty="0">
                          <a:effectLst/>
                        </a:rPr>
                        <a:t>37950</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4348</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2400" dirty="0">
                          <a:effectLst/>
                        </a:rPr>
                        <a:t>442</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05340462"/>
                  </a:ext>
                </a:extLst>
              </a:tr>
            </a:tbl>
          </a:graphicData>
        </a:graphic>
      </p:graphicFrame>
      <p:sp>
        <p:nvSpPr>
          <p:cNvPr id="6" name="Rectangle 2">
            <a:extLst>
              <a:ext uri="{FF2B5EF4-FFF2-40B4-BE49-F238E27FC236}">
                <a16:creationId xmlns:a16="http://schemas.microsoft.com/office/drawing/2014/main" id="{3E228592-1094-4E9F-BADF-5A32536677F4}"/>
              </a:ext>
            </a:extLst>
          </p:cNvPr>
          <p:cNvSpPr>
            <a:spLocks noChangeArrowheads="1"/>
          </p:cNvSpPr>
          <p:nvPr/>
        </p:nvSpPr>
        <p:spPr bwMode="auto">
          <a:xfrm flipV="1">
            <a:off x="3127374" y="2113825"/>
            <a:ext cx="16255761"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sz="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2"/>
              </a:rPr>
              <a:t>[SF1]</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TextBox 6">
            <a:extLst>
              <a:ext uri="{FF2B5EF4-FFF2-40B4-BE49-F238E27FC236}">
                <a16:creationId xmlns:a16="http://schemas.microsoft.com/office/drawing/2014/main" id="{E467BCC6-9870-42BB-81BD-1F82F90F0671}"/>
              </a:ext>
            </a:extLst>
          </p:cNvPr>
          <p:cNvSpPr txBox="1"/>
          <p:nvPr/>
        </p:nvSpPr>
        <p:spPr>
          <a:xfrm>
            <a:off x="9610049" y="1038286"/>
            <a:ext cx="1976283" cy="3416320"/>
          </a:xfrm>
          <a:prstGeom prst="rect">
            <a:avLst/>
          </a:prstGeom>
          <a:noFill/>
        </p:spPr>
        <p:txBody>
          <a:bodyPr wrap="square" rtlCol="0">
            <a:spAutoFit/>
          </a:bodyPr>
          <a:lstStyle/>
          <a:p>
            <a:r>
              <a:rPr lang="en-US" sz="1800" b="1" i="1" dirty="0">
                <a:effectLst/>
                <a:latin typeface="Arial" panose="020B0604020202020204" pitchFamily="34" charset="0"/>
                <a:ea typeface="Calibri" panose="020F0502020204030204" pitchFamily="34" charset="0"/>
              </a:rPr>
              <a:t>Tabl</a:t>
            </a:r>
            <a:r>
              <a:rPr lang="en-US" b="1" i="1" dirty="0">
                <a:latin typeface="Arial" panose="020B0604020202020204" pitchFamily="34" charset="0"/>
                <a:ea typeface="Calibri" panose="020F0502020204030204" pitchFamily="34" charset="0"/>
              </a:rPr>
              <a:t>e 1.</a:t>
            </a:r>
            <a:r>
              <a:rPr lang="en-US" b="1" dirty="0">
                <a:latin typeface="Arial" panose="020B0604020202020204" pitchFamily="34" charset="0"/>
                <a:ea typeface="Calibri" panose="020F0502020204030204" pitchFamily="34" charset="0"/>
              </a:rPr>
              <a:t> </a:t>
            </a:r>
            <a:r>
              <a:rPr lang="en-US" sz="1800" dirty="0">
                <a:effectLst/>
                <a:latin typeface="Arial" panose="020B0604020202020204" pitchFamily="34" charset="0"/>
                <a:ea typeface="Calibri" panose="020F0502020204030204" pitchFamily="34" charset="0"/>
              </a:rPr>
              <a:t>Institutional and regional distribution of total patients reviewed in this study</a:t>
            </a:r>
            <a:r>
              <a:rPr lang="en-US" sz="1800" i="1" dirty="0">
                <a:effectLst/>
                <a:latin typeface="Arial" panose="020B0604020202020204" pitchFamily="34" charset="0"/>
                <a:ea typeface="Calibri" panose="020F0502020204030204" pitchFamily="34" charset="0"/>
              </a:rPr>
              <a:t>. </a:t>
            </a:r>
          </a:p>
          <a:p>
            <a:endParaRPr lang="en-US" i="1" dirty="0">
              <a:latin typeface="Arial" panose="020B0604020202020204" pitchFamily="34" charset="0"/>
              <a:ea typeface="Calibri" panose="020F0502020204030204" pitchFamily="34" charset="0"/>
            </a:endParaRPr>
          </a:p>
          <a:p>
            <a:r>
              <a:rPr lang="en-US" sz="1800" b="1" i="1" dirty="0" err="1">
                <a:effectLst/>
                <a:latin typeface="Arial" panose="020B0604020202020204" pitchFamily="34" charset="0"/>
                <a:ea typeface="Calibri" panose="020F0502020204030204" pitchFamily="34" charset="0"/>
              </a:rPr>
              <a:t>NI:</a:t>
            </a:r>
            <a:r>
              <a:rPr lang="en-US" sz="1800" i="1" dirty="0" err="1">
                <a:effectLst/>
                <a:latin typeface="Arial" panose="020B0604020202020204" pitchFamily="34" charset="0"/>
                <a:ea typeface="Calibri" panose="020F0502020204030204" pitchFamily="34" charset="0"/>
              </a:rPr>
              <a:t>Neuroimaging</a:t>
            </a:r>
            <a:r>
              <a:rPr lang="en-US" sz="1800" i="1" dirty="0">
                <a:effectLst/>
                <a:latin typeface="Arial" panose="020B0604020202020204" pitchFamily="34" charset="0"/>
                <a:ea typeface="Calibri" panose="020F0502020204030204" pitchFamily="34" charset="0"/>
              </a:rPr>
              <a:t>, </a:t>
            </a:r>
          </a:p>
          <a:p>
            <a:endParaRPr lang="en-US" i="1" dirty="0">
              <a:latin typeface="Arial" panose="020B0604020202020204" pitchFamily="34" charset="0"/>
              <a:ea typeface="Calibri" panose="020F0502020204030204" pitchFamily="34" charset="0"/>
            </a:endParaRPr>
          </a:p>
          <a:p>
            <a:r>
              <a:rPr lang="en-US" sz="1800" b="1" i="1" dirty="0">
                <a:effectLst/>
                <a:latin typeface="Arial" panose="020B0604020202020204" pitchFamily="34" charset="0"/>
                <a:ea typeface="Calibri" panose="020F0502020204030204" pitchFamily="34" charset="0"/>
              </a:rPr>
              <a:t>NI+</a:t>
            </a:r>
            <a:r>
              <a:rPr lang="en-US" sz="1800" i="1" dirty="0">
                <a:effectLst/>
                <a:latin typeface="Arial" panose="020B0604020202020204" pitchFamily="34" charset="0"/>
                <a:ea typeface="Calibri" panose="020F0502020204030204" pitchFamily="34" charset="0"/>
              </a:rPr>
              <a:t>: acute NI findings present</a:t>
            </a:r>
            <a:endParaRPr lang="en-US" dirty="0"/>
          </a:p>
        </p:txBody>
      </p:sp>
    </p:spTree>
    <p:extLst>
      <p:ext uri="{BB962C8B-B14F-4D97-AF65-F5344CB8AC3E}">
        <p14:creationId xmlns:p14="http://schemas.microsoft.com/office/powerpoint/2010/main" val="915181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F10F3-0A4A-433D-9942-F63FCA44B176}"/>
              </a:ext>
            </a:extLst>
          </p:cNvPr>
          <p:cNvSpPr>
            <a:spLocks noGrp="1"/>
          </p:cNvSpPr>
          <p:nvPr>
            <p:ph type="title"/>
          </p:nvPr>
        </p:nvSpPr>
        <p:spPr>
          <a:xfrm>
            <a:off x="838200" y="365126"/>
            <a:ext cx="10323379" cy="1103814"/>
          </a:xfrm>
        </p:spPr>
        <p:txBody>
          <a:bodyPr/>
          <a:lstStyle/>
          <a:p>
            <a:r>
              <a:rPr lang="en-US" sz="4400" u="sng" dirty="0">
                <a:effectLst/>
                <a:latin typeface="Times New Roman" panose="02020603050405020304" pitchFamily="18" charset="0"/>
                <a:ea typeface="Calibri" panose="020F0502020204030204" pitchFamily="34" charset="0"/>
                <a:cs typeface="Times New Roman" panose="02020603050405020304" pitchFamily="18" charset="0"/>
              </a:rPr>
              <a:t>Results:</a:t>
            </a:r>
            <a:endParaRPr lang="en-US" dirty="0"/>
          </a:p>
        </p:txBody>
      </p:sp>
      <p:sp>
        <p:nvSpPr>
          <p:cNvPr id="3" name="Content Placeholder 2">
            <a:extLst>
              <a:ext uri="{FF2B5EF4-FFF2-40B4-BE49-F238E27FC236}">
                <a16:creationId xmlns:a16="http://schemas.microsoft.com/office/drawing/2014/main" id="{A8CDD728-9C8B-4848-B60E-F896DFD1E5E6}"/>
              </a:ext>
            </a:extLst>
          </p:cNvPr>
          <p:cNvSpPr>
            <a:spLocks noGrp="1"/>
          </p:cNvSpPr>
          <p:nvPr>
            <p:ph idx="1"/>
          </p:nvPr>
        </p:nvSpPr>
        <p:spPr/>
        <p:txBody>
          <a:bodyPr>
            <a:normAutofit/>
          </a:bodyPr>
          <a:lstStyle/>
          <a:p>
            <a:pPr>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37,950 Covid-19 positive patients were reviewed in 11 centers out of which 4342 underwent NI. </a:t>
            </a:r>
          </a:p>
          <a:p>
            <a:pPr>
              <a:buFont typeface="Wingdings" panose="05000000000000000000" pitchFamily="2" charset="2"/>
              <a:buChar char="§"/>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Acute NI findings (NI+) incidence in patients who underwent NI was 442/4342 (10.1%) including 294/3701 (7.9%) in the US and 148/647 (22.8%) in Europe. </a:t>
            </a:r>
          </a:p>
          <a:p>
            <a:pPr>
              <a:buFont typeface="Wingdings" panose="05000000000000000000" pitchFamily="2" charset="2"/>
              <a:buChar char="§"/>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NI+ incidence in TN was 442/37950 (1.16%) in 11 centers. Average age of patients was 65.8 ±13.3 </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years (M:F, 2:1).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302363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30D90-7EA1-47D7-A825-87DA1E3EE9E2}"/>
              </a:ext>
            </a:extLst>
          </p:cNvPr>
          <p:cNvSpPr>
            <a:spLocks noGrp="1"/>
          </p:cNvSpPr>
          <p:nvPr>
            <p:ph type="title"/>
          </p:nvPr>
        </p:nvSpPr>
        <p:spPr/>
        <p:txBody>
          <a:bodyPr/>
          <a:lstStyle/>
          <a:p>
            <a:r>
              <a:rPr lang="en-US" sz="4400" u="sng" dirty="0">
                <a:effectLst/>
                <a:latin typeface="Times New Roman" panose="02020603050405020304" pitchFamily="18" charset="0"/>
                <a:ea typeface="Calibri" panose="020F0502020204030204" pitchFamily="34" charset="0"/>
                <a:cs typeface="Times New Roman" panose="02020603050405020304" pitchFamily="18" charset="0"/>
              </a:rPr>
              <a:t>Results:</a:t>
            </a:r>
            <a:endParaRPr lang="en-US" dirty="0"/>
          </a:p>
        </p:txBody>
      </p:sp>
      <p:sp>
        <p:nvSpPr>
          <p:cNvPr id="3" name="Content Placeholder 2">
            <a:extLst>
              <a:ext uri="{FF2B5EF4-FFF2-40B4-BE49-F238E27FC236}">
                <a16:creationId xmlns:a16="http://schemas.microsoft.com/office/drawing/2014/main" id="{4F1C92F6-9D9D-417C-A1F7-768CC3CBD2A1}"/>
              </a:ext>
            </a:extLst>
          </p:cNvPr>
          <p:cNvSpPr>
            <a:spLocks noGrp="1"/>
          </p:cNvSpPr>
          <p:nvPr>
            <p:ph idx="1"/>
          </p:nvPr>
        </p:nvSpPr>
        <p:spPr/>
        <p:txBody>
          <a:bodyPr>
            <a:normAutofit/>
          </a:bodyPr>
          <a:lstStyle/>
          <a:p>
            <a:pPr marL="0" indent="0">
              <a:buNone/>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n-US" dirty="0">
                <a:latin typeface="Times New Roman" panose="02020603050405020304" pitchFamily="18" charset="0"/>
                <a:ea typeface="Calibri" panose="020F0502020204030204" pitchFamily="34" charset="0"/>
                <a:cs typeface="Times New Roman" panose="02020603050405020304" pitchFamily="18" charset="0"/>
              </a:rPr>
              <a:t> Patients that underwent Neuroimaging (NI) to be ~10% incidence of CNS complications including (US 7.9% and EU 22.8%) with M:F, 2:1. </a:t>
            </a:r>
          </a:p>
          <a:p>
            <a:pPr>
              <a:buFont typeface="Wingdings" panose="05000000000000000000" pitchFamily="2" charset="2"/>
              <a:buChar char="§"/>
            </a:pPr>
            <a:endParaRPr lang="en-US" dirty="0">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n-US" dirty="0">
                <a:latin typeface="Times New Roman" panose="02020603050405020304" pitchFamily="18" charset="0"/>
                <a:ea typeface="Calibri" panose="020F0502020204030204" pitchFamily="34" charset="0"/>
              </a:rPr>
              <a:t>The spectrum of CNS complications of </a:t>
            </a:r>
            <a:r>
              <a:rPr lang="en-US" dirty="0" err="1">
                <a:latin typeface="Times New Roman" panose="02020603050405020304" pitchFamily="18" charset="0"/>
                <a:ea typeface="Calibri" panose="020F0502020204030204" pitchFamily="34" charset="0"/>
              </a:rPr>
              <a:t>Covid</a:t>
            </a:r>
            <a:r>
              <a:rPr lang="en-US" dirty="0">
                <a:latin typeface="Times New Roman" panose="02020603050405020304" pitchFamily="18" charset="0"/>
                <a:ea typeface="Calibri" panose="020F0502020204030204" pitchFamily="34" charset="0"/>
              </a:rPr>
              <a:t> -19 based on NI in adults, in decreasing order, was CVA (62%), ICH (37%), Encephalitis (5%), SVT (2%), ADEM (2%), PRES (2%), Vasculitis (0.5%).</a:t>
            </a:r>
            <a:endParaRPr lang="en-US"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79376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30D90-7EA1-47D7-A825-87DA1E3EE9E2}"/>
              </a:ext>
            </a:extLst>
          </p:cNvPr>
          <p:cNvSpPr>
            <a:spLocks noGrp="1"/>
          </p:cNvSpPr>
          <p:nvPr>
            <p:ph type="title"/>
          </p:nvPr>
        </p:nvSpPr>
        <p:spPr/>
        <p:txBody>
          <a:bodyPr/>
          <a:lstStyle/>
          <a:p>
            <a:r>
              <a:rPr lang="en-US" sz="4400" u="sng" dirty="0">
                <a:effectLst/>
                <a:latin typeface="Times New Roman" panose="02020603050405020304" pitchFamily="18" charset="0"/>
                <a:ea typeface="Calibri" panose="020F0502020204030204" pitchFamily="34" charset="0"/>
                <a:cs typeface="Times New Roman" panose="02020603050405020304" pitchFamily="18" charset="0"/>
              </a:rPr>
              <a:t>Results:</a:t>
            </a:r>
            <a:endParaRPr lang="en-US" dirty="0"/>
          </a:p>
        </p:txBody>
      </p:sp>
      <p:sp>
        <p:nvSpPr>
          <p:cNvPr id="3" name="Content Placeholder 2">
            <a:extLst>
              <a:ext uri="{FF2B5EF4-FFF2-40B4-BE49-F238E27FC236}">
                <a16:creationId xmlns:a16="http://schemas.microsoft.com/office/drawing/2014/main" id="{4F1C92F6-9D9D-417C-A1F7-768CC3CBD2A1}"/>
              </a:ext>
            </a:extLst>
          </p:cNvPr>
          <p:cNvSpPr>
            <a:spLocks noGrp="1"/>
          </p:cNvSpPr>
          <p:nvPr>
            <p:ph idx="1"/>
          </p:nvPr>
        </p:nvSpPr>
        <p:spPr/>
        <p:txBody>
          <a:bodyPr>
            <a:normAutofit fontScale="92500" lnSpcReduction="20000"/>
          </a:bodyPr>
          <a:lstStyle/>
          <a:p>
            <a:r>
              <a:rPr lang="en-US" dirty="0" smtClean="0">
                <a:ea typeface="Calibri" panose="020F0502020204030204" pitchFamily="34" charset="0"/>
                <a:cs typeface="Times New Roman" panose="02020603050405020304" pitchFamily="18" charset="0"/>
              </a:rPr>
              <a:t>CVS was more common on the US (74%) verses Europe (40%)</a:t>
            </a:r>
          </a:p>
          <a:p>
            <a:pPr marL="0" indent="0">
              <a:buNone/>
            </a:pPr>
            <a:endParaRPr lang="en-US" dirty="0" smtClean="0">
              <a:ea typeface="Calibri" panose="020F0502020204030204" pitchFamily="34" charset="0"/>
              <a:cs typeface="Times New Roman" panose="02020603050405020304" pitchFamily="18" charset="0"/>
            </a:endParaRPr>
          </a:p>
          <a:p>
            <a:r>
              <a:rPr lang="en-US" sz="2800" dirty="0" smtClean="0">
                <a:effectLst/>
                <a:ea typeface="Calibri" panose="020F0502020204030204" pitchFamily="34" charset="0"/>
                <a:cs typeface="Times New Roman" panose="02020603050405020304" pitchFamily="18" charset="0"/>
              </a:rPr>
              <a:t>ICH, Encephalitis and ADEM was more common in Europe. </a:t>
            </a:r>
            <a:endParaRPr lang="en-US" sz="2800" dirty="0">
              <a:effectLst/>
              <a:ea typeface="Calibri" panose="020F0502020204030204" pitchFamily="34" charset="0"/>
              <a:cs typeface="Times New Roman" panose="02020603050405020304" pitchFamily="18" charset="0"/>
            </a:endParaRPr>
          </a:p>
          <a:p>
            <a:endParaRPr lang="en-US" sz="2800" dirty="0">
              <a:effectLst/>
              <a:ea typeface="Calibri" panose="020F0502020204030204" pitchFamily="34" charset="0"/>
              <a:cs typeface="Times New Roman" panose="02020603050405020304" pitchFamily="18" charset="0"/>
            </a:endParaRPr>
          </a:p>
          <a:p>
            <a:r>
              <a:rPr lang="en-US" sz="2800" dirty="0" smtClean="0">
                <a:effectLst/>
                <a:ea typeface="Calibri" panose="020F0502020204030204" pitchFamily="34" charset="0"/>
                <a:cs typeface="Times New Roman" panose="02020603050405020304" pitchFamily="18" charset="0"/>
              </a:rPr>
              <a:t>Lesion Distribution: </a:t>
            </a:r>
          </a:p>
          <a:p>
            <a:pPr marL="0" indent="0">
              <a:buNone/>
            </a:pPr>
            <a:r>
              <a:rPr lang="en-US" dirty="0">
                <a:cs typeface="Times New Roman" panose="02020603050405020304" pitchFamily="18" charset="0"/>
              </a:rPr>
              <a:t> </a:t>
            </a:r>
            <a:r>
              <a:rPr lang="en-US" dirty="0" smtClean="0">
                <a:cs typeface="Times New Roman" panose="02020603050405020304" pitchFamily="18" charset="0"/>
              </a:rPr>
              <a:t>  1.  </a:t>
            </a:r>
            <a:r>
              <a:rPr lang="en-US" dirty="0" smtClean="0"/>
              <a:t>Unilateral lesions, most </a:t>
            </a:r>
            <a:r>
              <a:rPr lang="en-US" dirty="0"/>
              <a:t>common (59.7%), followed by bilateral </a:t>
            </a:r>
            <a:r>
              <a:rPr lang="en-US" dirty="0"/>
              <a:t> </a:t>
            </a:r>
            <a:r>
              <a:rPr lang="en-US" dirty="0" smtClean="0"/>
              <a:t>      </a:t>
            </a:r>
          </a:p>
          <a:p>
            <a:pPr marL="0" indent="0">
              <a:buNone/>
            </a:pPr>
            <a:r>
              <a:rPr lang="en-US" dirty="0" smtClean="0"/>
              <a:t>         asymmetric </a:t>
            </a:r>
            <a:r>
              <a:rPr lang="en-US" dirty="0"/>
              <a:t>(31%) and bilateral symmetric lesions (11.3%). </a:t>
            </a:r>
            <a:endParaRPr lang="en-US" dirty="0" smtClean="0"/>
          </a:p>
          <a:p>
            <a:pPr marL="0" indent="0">
              <a:buNone/>
            </a:pPr>
            <a:r>
              <a:rPr lang="en-US" sz="2800" dirty="0">
                <a:effectLst/>
                <a:ea typeface="Calibri" panose="020F0502020204030204" pitchFamily="34" charset="0"/>
                <a:cs typeface="Times New Roman" panose="02020603050405020304" pitchFamily="18" charset="0"/>
              </a:rPr>
              <a:t> </a:t>
            </a:r>
            <a:r>
              <a:rPr lang="en-US" sz="2800" dirty="0" smtClean="0">
                <a:effectLst/>
                <a:ea typeface="Calibri" panose="020F0502020204030204" pitchFamily="34" charset="0"/>
                <a:cs typeface="Times New Roman" panose="02020603050405020304" pitchFamily="18" charset="0"/>
              </a:rPr>
              <a:t>  2.  Frontal and Parietal lobes (~ 52%) most common followed by Temporal  </a:t>
            </a:r>
          </a:p>
          <a:p>
            <a:pPr marL="0" indent="0">
              <a:buNone/>
            </a:pPr>
            <a:r>
              <a:rPr lang="en-US" dirty="0" smtClean="0">
                <a:ea typeface="Calibri" panose="020F0502020204030204" pitchFamily="34" charset="0"/>
                <a:cs typeface="Times New Roman" panose="02020603050405020304" pitchFamily="18" charset="0"/>
              </a:rPr>
              <a:t>        </a:t>
            </a:r>
            <a:r>
              <a:rPr lang="en-US" sz="2800" dirty="0" smtClean="0">
                <a:effectLst/>
                <a:ea typeface="Calibri" panose="020F0502020204030204" pitchFamily="34" charset="0"/>
                <a:cs typeface="Times New Roman" panose="02020603050405020304" pitchFamily="18" charset="0"/>
              </a:rPr>
              <a:t>(34%), Cerebellum (19%), brainstem (13%). </a:t>
            </a:r>
          </a:p>
          <a:p>
            <a:pPr marL="0" indent="0">
              <a:buNone/>
            </a:pPr>
            <a:r>
              <a:rPr lang="en-US" dirty="0">
                <a:ea typeface="Calibri" panose="020F0502020204030204" pitchFamily="34" charset="0"/>
                <a:cs typeface="Times New Roman" panose="02020603050405020304" pitchFamily="18" charset="0"/>
              </a:rPr>
              <a:t> </a:t>
            </a:r>
            <a:r>
              <a:rPr lang="en-US" dirty="0" smtClean="0">
                <a:ea typeface="Calibri" panose="020F0502020204030204" pitchFamily="34" charset="0"/>
                <a:cs typeface="Times New Roman" panose="02020603050405020304" pitchFamily="18" charset="0"/>
              </a:rPr>
              <a:t>  3. </a:t>
            </a:r>
            <a:r>
              <a:rPr lang="en-US" sz="2800" dirty="0" smtClean="0">
                <a:effectLst/>
                <a:ea typeface="Calibri" panose="020F0502020204030204" pitchFamily="34" charset="0"/>
                <a:cs typeface="Times New Roman" panose="02020603050405020304" pitchFamily="18" charset="0"/>
              </a:rPr>
              <a:t> Equal distribution of White matter, Cortical and Subcortical (~55%)</a:t>
            </a:r>
          </a:p>
          <a:p>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93312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1C19C6C-8ABA-46F4-91BF-3075B0A0F297}"/>
              </a:ext>
            </a:extLst>
          </p:cNvPr>
          <p:cNvGraphicFramePr>
            <a:graphicFrameLocks noGrp="1"/>
          </p:cNvGraphicFramePr>
          <p:nvPr>
            <p:ph idx="1"/>
            <p:extLst>
              <p:ext uri="{D42A27DB-BD31-4B8C-83A1-F6EECF244321}">
                <p14:modId xmlns:p14="http://schemas.microsoft.com/office/powerpoint/2010/main" val="3527785721"/>
              </p:ext>
            </p:extLst>
          </p:nvPr>
        </p:nvGraphicFramePr>
        <p:xfrm>
          <a:off x="967740" y="327660"/>
          <a:ext cx="8203876" cy="4433030"/>
        </p:xfrm>
        <a:graphic>
          <a:graphicData uri="http://schemas.openxmlformats.org/drawingml/2006/table">
            <a:tbl>
              <a:tblPr firstRow="1" firstCol="1" bandRow="1">
                <a:tableStyleId>{5C22544A-7EE6-4342-B048-85BDC9FD1C3A}</a:tableStyleId>
              </a:tblPr>
              <a:tblGrid>
                <a:gridCol w="2049780">
                  <a:extLst>
                    <a:ext uri="{9D8B030D-6E8A-4147-A177-3AD203B41FA5}">
                      <a16:colId xmlns:a16="http://schemas.microsoft.com/office/drawing/2014/main" val="2522835233"/>
                    </a:ext>
                  </a:extLst>
                </a:gridCol>
                <a:gridCol w="2505028">
                  <a:extLst>
                    <a:ext uri="{9D8B030D-6E8A-4147-A177-3AD203B41FA5}">
                      <a16:colId xmlns:a16="http://schemas.microsoft.com/office/drawing/2014/main" val="2031044335"/>
                    </a:ext>
                  </a:extLst>
                </a:gridCol>
                <a:gridCol w="1858959">
                  <a:extLst>
                    <a:ext uri="{9D8B030D-6E8A-4147-A177-3AD203B41FA5}">
                      <a16:colId xmlns:a16="http://schemas.microsoft.com/office/drawing/2014/main" val="3017909306"/>
                    </a:ext>
                  </a:extLst>
                </a:gridCol>
                <a:gridCol w="1790109">
                  <a:extLst>
                    <a:ext uri="{9D8B030D-6E8A-4147-A177-3AD203B41FA5}">
                      <a16:colId xmlns:a16="http://schemas.microsoft.com/office/drawing/2014/main" val="950220344"/>
                    </a:ext>
                  </a:extLst>
                </a:gridCol>
              </a:tblGrid>
              <a:tr h="675230">
                <a:tc>
                  <a:txBody>
                    <a:bodyPr/>
                    <a:lstStyle/>
                    <a:p>
                      <a:pPr marL="0" marR="0">
                        <a:lnSpc>
                          <a:spcPct val="107000"/>
                        </a:lnSpc>
                        <a:spcBef>
                          <a:spcPts val="0"/>
                        </a:spcBef>
                        <a:spcAft>
                          <a:spcPts val="0"/>
                        </a:spcAft>
                      </a:pPr>
                      <a:r>
                        <a:rPr lang="en-US" sz="1600" dirty="0">
                          <a:effectLst/>
                        </a:rPr>
                        <a:t>Diagnosis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Total (n=442)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US Centers</a:t>
                      </a:r>
                    </a:p>
                    <a:p>
                      <a:pPr marL="0" marR="0">
                        <a:lnSpc>
                          <a:spcPct val="107000"/>
                        </a:lnSpc>
                        <a:spcBef>
                          <a:spcPts val="0"/>
                        </a:spcBef>
                        <a:spcAft>
                          <a:spcPts val="0"/>
                        </a:spcAft>
                      </a:pPr>
                      <a:r>
                        <a:rPr lang="en-US" sz="1600" dirty="0">
                          <a:effectLst/>
                        </a:rPr>
                        <a:t>(n-294)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dirty="0">
                          <a:effectLst/>
                        </a:rPr>
                        <a:t>European Centers (n=148)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8209172"/>
                  </a:ext>
                </a:extLst>
              </a:tr>
              <a:tr h="829214">
                <a:tc>
                  <a:txBody>
                    <a:bodyPr/>
                    <a:lstStyle/>
                    <a:p>
                      <a:pPr marL="0" marR="0">
                        <a:lnSpc>
                          <a:spcPct val="107000"/>
                        </a:lnSpc>
                        <a:spcBef>
                          <a:spcPts val="0"/>
                        </a:spcBef>
                        <a:spcAft>
                          <a:spcPts val="0"/>
                        </a:spcAft>
                      </a:pPr>
                      <a:r>
                        <a:rPr lang="en-US" sz="1600" dirty="0">
                          <a:effectLst/>
                        </a:rPr>
                        <a:t>Ischemic Stroke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276 (62.4%)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218 (74.1%)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58 (39.2%)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53424628"/>
                  </a:ext>
                </a:extLst>
              </a:tr>
              <a:tr h="669222">
                <a:tc>
                  <a:txBody>
                    <a:bodyPr/>
                    <a:lstStyle/>
                    <a:p>
                      <a:pPr marL="0" marR="0">
                        <a:lnSpc>
                          <a:spcPct val="107000"/>
                        </a:lnSpc>
                        <a:spcBef>
                          <a:spcPts val="0"/>
                        </a:spcBef>
                        <a:spcAft>
                          <a:spcPts val="0"/>
                        </a:spcAft>
                      </a:pPr>
                      <a:r>
                        <a:rPr lang="en-US" sz="1600" dirty="0">
                          <a:effectLst/>
                        </a:rPr>
                        <a:t>Intracranial Hemorrhage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164 (37.1%)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95 (32.3)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69 (46.6%)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62778996"/>
                  </a:ext>
                </a:extLst>
              </a:tr>
              <a:tr h="405226">
                <a:tc>
                  <a:txBody>
                    <a:bodyPr/>
                    <a:lstStyle/>
                    <a:p>
                      <a:pPr marL="0" marR="0">
                        <a:lnSpc>
                          <a:spcPct val="107000"/>
                        </a:lnSpc>
                        <a:spcBef>
                          <a:spcPts val="0"/>
                        </a:spcBef>
                        <a:spcAft>
                          <a:spcPts val="0"/>
                        </a:spcAft>
                      </a:pPr>
                      <a:r>
                        <a:rPr lang="en-US" sz="1600" dirty="0">
                          <a:effectLst/>
                        </a:rPr>
                        <a:t>Encephalitis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23 (5.2%)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8 (2.7%)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15 (10.1%)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87164591"/>
                  </a:ext>
                </a:extLst>
              </a:tr>
              <a:tr h="405226">
                <a:tc>
                  <a:txBody>
                    <a:bodyPr/>
                    <a:lstStyle/>
                    <a:p>
                      <a:pPr marL="0" marR="0">
                        <a:lnSpc>
                          <a:spcPct val="107000"/>
                        </a:lnSpc>
                        <a:spcBef>
                          <a:spcPts val="0"/>
                        </a:spcBef>
                        <a:spcAft>
                          <a:spcPts val="0"/>
                        </a:spcAft>
                      </a:pPr>
                      <a:r>
                        <a:rPr lang="en-US" sz="1600" dirty="0">
                          <a:effectLst/>
                        </a:rPr>
                        <a:t>Sinus Venous Thrombosis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10 (2.3%)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8 (2.7%)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2 (1.4%)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98314673"/>
                  </a:ext>
                </a:extLst>
              </a:tr>
              <a:tr h="405226">
                <a:tc>
                  <a:txBody>
                    <a:bodyPr/>
                    <a:lstStyle/>
                    <a:p>
                      <a:pPr marL="0" marR="0">
                        <a:lnSpc>
                          <a:spcPct val="107000"/>
                        </a:lnSpc>
                        <a:spcBef>
                          <a:spcPts val="0"/>
                        </a:spcBef>
                        <a:spcAft>
                          <a:spcPts val="0"/>
                        </a:spcAft>
                      </a:pPr>
                      <a:r>
                        <a:rPr lang="en-US" sz="1600" dirty="0">
                          <a:effectLst/>
                        </a:rPr>
                        <a:t>ADEM</a:t>
                      </a:r>
                    </a:p>
                    <a:p>
                      <a:pPr marL="0" marR="0">
                        <a:lnSpc>
                          <a:spcPct val="107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8 (1.8%)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1 (0.3%)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7 (4.7%)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7470130"/>
                  </a:ext>
                </a:extLst>
              </a:tr>
              <a:tr h="405226">
                <a:tc>
                  <a:txBody>
                    <a:bodyPr/>
                    <a:lstStyle/>
                    <a:p>
                      <a:pPr marL="0" marR="0">
                        <a:lnSpc>
                          <a:spcPct val="107000"/>
                        </a:lnSpc>
                        <a:spcBef>
                          <a:spcPts val="0"/>
                        </a:spcBef>
                        <a:spcAft>
                          <a:spcPts val="0"/>
                        </a:spcAft>
                      </a:pPr>
                      <a:r>
                        <a:rPr lang="en-US" sz="1600" dirty="0">
                          <a:effectLst/>
                        </a:rPr>
                        <a:t>PRES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7 (1.6%)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4 (1.3%)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rPr>
                        <a:t>3 (2%)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4706020"/>
                  </a:ext>
                </a:extLst>
              </a:tr>
              <a:tr h="405226">
                <a:tc>
                  <a:txBody>
                    <a:bodyPr/>
                    <a:lstStyle/>
                    <a:p>
                      <a:pPr marL="0" marR="0">
                        <a:lnSpc>
                          <a:spcPct val="107000"/>
                        </a:lnSpc>
                        <a:spcBef>
                          <a:spcPts val="0"/>
                        </a:spcBef>
                        <a:spcAft>
                          <a:spcPts val="0"/>
                        </a:spcAft>
                      </a:pPr>
                      <a:r>
                        <a:rPr lang="en-US" sz="1600" dirty="0">
                          <a:effectLst/>
                        </a:rPr>
                        <a:t>Vasculitis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2 (0.5%)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0 (0%)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a:effectLst/>
                        </a:rPr>
                        <a:t>2 (1.4%)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0706990"/>
                  </a:ext>
                </a:extLst>
              </a:tr>
            </a:tbl>
          </a:graphicData>
        </a:graphic>
      </p:graphicFrame>
      <p:sp>
        <p:nvSpPr>
          <p:cNvPr id="7" name="TextBox 6">
            <a:extLst>
              <a:ext uri="{FF2B5EF4-FFF2-40B4-BE49-F238E27FC236}">
                <a16:creationId xmlns:a16="http://schemas.microsoft.com/office/drawing/2014/main" id="{6F126D0F-C6BC-4727-83A9-4F2A8B102446}"/>
              </a:ext>
            </a:extLst>
          </p:cNvPr>
          <p:cNvSpPr txBox="1"/>
          <p:nvPr/>
        </p:nvSpPr>
        <p:spPr>
          <a:xfrm>
            <a:off x="690225" y="4979056"/>
            <a:ext cx="10235380" cy="1815882"/>
          </a:xfrm>
          <a:prstGeom prst="rect">
            <a:avLst/>
          </a:prstGeom>
          <a:noFill/>
        </p:spPr>
        <p:txBody>
          <a:bodyPr wrap="square" rtlCol="0">
            <a:spAutoFit/>
          </a:bodyPr>
          <a:lstStyle/>
          <a:p>
            <a:r>
              <a:rPr lang="en-US" sz="1800" b="1" i="1" dirty="0">
                <a:effectLst/>
                <a:latin typeface="Arial" panose="020B0604020202020204" pitchFamily="34" charset="0"/>
                <a:ea typeface="Calibri" panose="020F0502020204030204" pitchFamily="34" charset="0"/>
              </a:rPr>
              <a:t>Table 2</a:t>
            </a:r>
            <a:r>
              <a:rPr lang="en-US" sz="1800" i="1" dirty="0">
                <a:effectLst/>
                <a:latin typeface="Arial" panose="020B0604020202020204" pitchFamily="34" charset="0"/>
                <a:ea typeface="Calibri" panose="020F0502020204030204" pitchFamily="34" charset="0"/>
              </a:rPr>
              <a:t>. </a:t>
            </a:r>
            <a:r>
              <a:rPr lang="en-US" sz="2000" dirty="0">
                <a:effectLst/>
                <a:latin typeface="Arial" panose="020B0604020202020204" pitchFamily="34" charset="0"/>
                <a:ea typeface="Calibri" panose="020F0502020204030204" pitchFamily="34" charset="0"/>
              </a:rPr>
              <a:t>Incidence of neurological manifestations in imaged patients in our cohort and distribution incidences between our US and European centers. </a:t>
            </a:r>
          </a:p>
          <a:p>
            <a:endParaRPr lang="en-US" dirty="0">
              <a:latin typeface="Arial" panose="020B0604020202020204" pitchFamily="34" charset="0"/>
            </a:endParaRPr>
          </a:p>
          <a:p>
            <a:r>
              <a:rPr lang="en-US" sz="1800" dirty="0">
                <a:effectLst/>
                <a:latin typeface="Arial" panose="020B0604020202020204" pitchFamily="34" charset="0"/>
                <a:ea typeface="Calibri" panose="020F0502020204030204" pitchFamily="34" charset="0"/>
                <a:cs typeface="Times New Roman" panose="02020603050405020304" pitchFamily="18" charset="0"/>
              </a:rPr>
              <a:t>ADEM: Acute demyelinating encephalomeningitis; PRES: Posterior Reversible Encephalopathy Syndrome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64771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1936</Words>
  <Application>Microsoft Office PowerPoint</Application>
  <PresentationFormat>Widescreen</PresentationFormat>
  <Paragraphs>244</Paragraphs>
  <Slides>20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Calibri Light</vt:lpstr>
      <vt:lpstr>Courier New</vt:lpstr>
      <vt:lpstr>Tahoma</vt:lpstr>
      <vt:lpstr>Times New Roman</vt:lpstr>
      <vt:lpstr>Wingdings</vt:lpstr>
      <vt:lpstr>Office Theme</vt:lpstr>
      <vt:lpstr>Retrospective Multicenter Study Of The Neuroimaging Incidence Of CNS Complications In Hospitalized Covid-19 Positive Patients.</vt:lpstr>
      <vt:lpstr>No Conflicts of Interest</vt:lpstr>
      <vt:lpstr>Purpose:</vt:lpstr>
      <vt:lpstr>Methods and Materials:</vt:lpstr>
      <vt:lpstr>PowerPoint Presentation</vt:lpstr>
      <vt:lpstr>Results:</vt:lpstr>
      <vt:lpstr>Results:</vt:lpstr>
      <vt:lpstr>Results:</vt:lpstr>
      <vt:lpstr>PowerPoint Presentation</vt:lpstr>
      <vt:lpstr>PowerPoint Presentation</vt:lpstr>
      <vt:lpstr>Left MCA Infarct</vt:lpstr>
      <vt:lpstr>Acute ACA/MCA Watershed Infarction</vt:lpstr>
      <vt:lpstr>Posterior Fossa Hemorrhagic Infarct: </vt:lpstr>
      <vt:lpstr>Bilateral Limbic Encephalitis:</vt:lpstr>
      <vt:lpstr>Hemorrhagic Leukoencephalitis: </vt:lpstr>
      <vt:lpstr>Autoimmune Leukodystrophy</vt:lpstr>
      <vt:lpstr>Superior and Transverse Sinus Venous Thrombosis: </vt:lpstr>
      <vt:lpstr>Hemorrhagic PRES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Retrospective Multicenter Study Of The Neuroimaging Incidence Of CNS Complications In Hospitalized Covid-19 Positive Patients.</dc:title>
  <dc:creator>arichena manmatharayan</dc:creator>
  <cp:lastModifiedBy>Scott Faro</cp:lastModifiedBy>
  <cp:revision>12</cp:revision>
  <dcterms:created xsi:type="dcterms:W3CDTF">2021-10-20T02:44:02Z</dcterms:created>
  <dcterms:modified xsi:type="dcterms:W3CDTF">2021-11-01T15:29:17Z</dcterms:modified>
</cp:coreProperties>
</file>