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6"/>
  </p:notesMasterIdLst>
  <p:sldIdLst>
    <p:sldId id="256" r:id="rId2"/>
    <p:sldId id="1199" r:id="rId3"/>
    <p:sldId id="1200" r:id="rId4"/>
    <p:sldId id="1201" r:id="rId5"/>
    <p:sldId id="1203" r:id="rId6"/>
    <p:sldId id="1204" r:id="rId7"/>
    <p:sldId id="1205" r:id="rId8"/>
    <p:sldId id="1207" r:id="rId9"/>
    <p:sldId id="1208" r:id="rId10"/>
    <p:sldId id="1210" r:id="rId11"/>
    <p:sldId id="1296" r:id="rId12"/>
    <p:sldId id="1211" r:id="rId13"/>
    <p:sldId id="1297" r:id="rId14"/>
    <p:sldId id="1303" r:id="rId15"/>
    <p:sldId id="1298" r:id="rId16"/>
    <p:sldId id="1302" r:id="rId17"/>
    <p:sldId id="1300" r:id="rId18"/>
    <p:sldId id="263" r:id="rId19"/>
    <p:sldId id="1255" r:id="rId20"/>
    <p:sldId id="1216" r:id="rId21"/>
    <p:sldId id="1295" r:id="rId22"/>
    <p:sldId id="1218" r:id="rId23"/>
    <p:sldId id="1217" r:id="rId24"/>
    <p:sldId id="1219" r:id="rId25"/>
    <p:sldId id="1214" r:id="rId26"/>
    <p:sldId id="264" r:id="rId27"/>
    <p:sldId id="280" r:id="rId28"/>
    <p:sldId id="277" r:id="rId29"/>
    <p:sldId id="283" r:id="rId30"/>
    <p:sldId id="284" r:id="rId31"/>
    <p:sldId id="279" r:id="rId32"/>
    <p:sldId id="287" r:id="rId33"/>
    <p:sldId id="261" r:id="rId34"/>
    <p:sldId id="130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C611"/>
    <a:srgbClr val="EBF13A"/>
    <a:srgbClr val="AF597B"/>
    <a:srgbClr val="5FC699"/>
    <a:srgbClr val="0606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065C24-2BC0-50BF-5A6A-5CCDDDADC9B8}" v="16" dt="2021-09-22T00:56:18.843"/>
    <p1510:client id="{B5A8C5DC-5FB6-480A-BF09-A12F5AEF610F}" v="7" dt="2021-09-22T00:56:12.3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p:cViewPr varScale="1">
        <p:scale>
          <a:sx n="117" d="100"/>
          <a:sy n="117" d="100"/>
        </p:scale>
        <p:origin x="36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Gender</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2-5ADC-EA4C-89CE-5E337E0855A1}"/>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1BCE-4BF0-8299-9B5F14A49850}"/>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1BCE-4BF0-8299-9B5F14A49850}"/>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1BCE-4BF0-8299-9B5F14A49850}"/>
              </c:ext>
            </c:extLst>
          </c:dPt>
          <c:cat>
            <c:strRef>
              <c:f>Sheet1!$A$2:$A$5</c:f>
              <c:strCache>
                <c:ptCount val="2"/>
                <c:pt idx="0">
                  <c:v>Female</c:v>
                </c:pt>
                <c:pt idx="1">
                  <c:v>Male</c:v>
                </c:pt>
              </c:strCache>
            </c:strRef>
          </c:cat>
          <c:val>
            <c:numRef>
              <c:f>Sheet1!$B$2:$B$5</c:f>
              <c:numCache>
                <c:formatCode>General</c:formatCode>
                <c:ptCount val="4"/>
                <c:pt idx="0">
                  <c:v>70</c:v>
                </c:pt>
                <c:pt idx="1">
                  <c:v>30</c:v>
                </c:pt>
              </c:numCache>
            </c:numRef>
          </c:val>
          <c:extLst>
            <c:ext xmlns:c16="http://schemas.microsoft.com/office/drawing/2014/chart" uri="{C3380CC4-5D6E-409C-BE32-E72D297353CC}">
              <c16:uniqueId val="{00000000-5ADC-EA4C-89CE-5E337E0855A1}"/>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Non-opioid</a:t>
            </a:r>
            <a:r>
              <a:rPr lang="en-US" baseline="0"/>
              <a:t> Analgesic group</a:t>
            </a:r>
            <a:endParaRPr lang="en-US"/>
          </a:p>
        </c:rich>
      </c:tx>
      <c:layout>
        <c:manualLayout>
          <c:xMode val="edge"/>
          <c:yMode val="edge"/>
          <c:x val="0.22116006397637794"/>
          <c:y val="9.609374408872145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9271038385826775E-2"/>
          <c:y val="0.22039460996588275"/>
          <c:w val="0.56760396161417326"/>
          <c:h val="0.55654905533039767"/>
        </c:manualLayout>
      </c:layout>
      <c:barChart>
        <c:barDir val="col"/>
        <c:grouping val="clustered"/>
        <c:varyColors val="0"/>
        <c:ser>
          <c:idx val="0"/>
          <c:order val="0"/>
          <c:tx>
            <c:strRef>
              <c:f>Sheet1!$B$1</c:f>
              <c:strCache>
                <c:ptCount val="1"/>
                <c:pt idx="0">
                  <c:v>Non-opioid Analgesic </c:v>
                </c:pt>
              </c:strCache>
            </c:strRef>
          </c:tx>
          <c:spPr>
            <a:solidFill>
              <a:schemeClr val="accent1"/>
            </a:solidFill>
            <a:ln>
              <a:noFill/>
            </a:ln>
            <a:effectLst/>
          </c:spPr>
          <c:invertIfNegative val="0"/>
          <c:cat>
            <c:strRef>
              <c:f>Sheet1!$A$2:$A$3</c:f>
              <c:strCache>
                <c:ptCount val="2"/>
                <c:pt idx="0">
                  <c:v>Pre-treatment </c:v>
                </c:pt>
                <c:pt idx="1">
                  <c:v>Post-treatment </c:v>
                </c:pt>
              </c:strCache>
            </c:strRef>
          </c:cat>
          <c:val>
            <c:numRef>
              <c:f>Sheet1!$B$2:$B$3</c:f>
              <c:numCache>
                <c:formatCode>General</c:formatCode>
                <c:ptCount val="2"/>
                <c:pt idx="0">
                  <c:v>9</c:v>
                </c:pt>
                <c:pt idx="1">
                  <c:v>1</c:v>
                </c:pt>
              </c:numCache>
            </c:numRef>
          </c:val>
          <c:extLst>
            <c:ext xmlns:c16="http://schemas.microsoft.com/office/drawing/2014/chart" uri="{C3380CC4-5D6E-409C-BE32-E72D297353CC}">
              <c16:uniqueId val="{00000000-A591-EF44-8531-4F97789AA2F9}"/>
            </c:ext>
          </c:extLst>
        </c:ser>
        <c:ser>
          <c:idx val="1"/>
          <c:order val="1"/>
          <c:tx>
            <c:strRef>
              <c:f>Sheet1!$C$1</c:f>
              <c:strCache>
                <c:ptCount val="1"/>
                <c:pt idx="0">
                  <c:v>Discontinuation of Non-opioid analgesic</c:v>
                </c:pt>
              </c:strCache>
            </c:strRef>
          </c:tx>
          <c:spPr>
            <a:solidFill>
              <a:schemeClr val="accent2"/>
            </a:solidFill>
            <a:ln>
              <a:noFill/>
            </a:ln>
            <a:effectLst/>
          </c:spPr>
          <c:invertIfNegative val="0"/>
          <c:cat>
            <c:strRef>
              <c:f>Sheet1!$A$2:$A$3</c:f>
              <c:strCache>
                <c:ptCount val="2"/>
                <c:pt idx="0">
                  <c:v>Pre-treatment </c:v>
                </c:pt>
                <c:pt idx="1">
                  <c:v>Post-treatment </c:v>
                </c:pt>
              </c:strCache>
            </c:strRef>
          </c:cat>
          <c:val>
            <c:numRef>
              <c:f>Sheet1!$C$2:$C$3</c:f>
              <c:numCache>
                <c:formatCode>General</c:formatCode>
                <c:ptCount val="2"/>
                <c:pt idx="0">
                  <c:v>0</c:v>
                </c:pt>
                <c:pt idx="1">
                  <c:v>6</c:v>
                </c:pt>
              </c:numCache>
            </c:numRef>
          </c:val>
          <c:extLst>
            <c:ext xmlns:c16="http://schemas.microsoft.com/office/drawing/2014/chart" uri="{C3380CC4-5D6E-409C-BE32-E72D297353CC}">
              <c16:uniqueId val="{00000001-A591-EF44-8531-4F97789AA2F9}"/>
            </c:ext>
          </c:extLst>
        </c:ser>
        <c:ser>
          <c:idx val="2"/>
          <c:order val="2"/>
          <c:tx>
            <c:strRef>
              <c:f>Sheet1!$D$1</c:f>
              <c:strCache>
                <c:ptCount val="1"/>
                <c:pt idx="0">
                  <c:v>Escalation to opioid</c:v>
                </c:pt>
              </c:strCache>
            </c:strRef>
          </c:tx>
          <c:spPr>
            <a:solidFill>
              <a:schemeClr val="accent3"/>
            </a:solidFill>
            <a:ln>
              <a:noFill/>
            </a:ln>
            <a:effectLst/>
          </c:spPr>
          <c:invertIfNegative val="0"/>
          <c:cat>
            <c:strRef>
              <c:f>Sheet1!$A$2:$A$3</c:f>
              <c:strCache>
                <c:ptCount val="2"/>
                <c:pt idx="0">
                  <c:v>Pre-treatment </c:v>
                </c:pt>
                <c:pt idx="1">
                  <c:v>Post-treatment </c:v>
                </c:pt>
              </c:strCache>
            </c:strRef>
          </c:cat>
          <c:val>
            <c:numRef>
              <c:f>Sheet1!$D$2:$D$3</c:f>
              <c:numCache>
                <c:formatCode>General</c:formatCode>
                <c:ptCount val="2"/>
                <c:pt idx="0">
                  <c:v>0</c:v>
                </c:pt>
                <c:pt idx="1">
                  <c:v>2</c:v>
                </c:pt>
              </c:numCache>
            </c:numRef>
          </c:val>
          <c:extLst>
            <c:ext xmlns:c16="http://schemas.microsoft.com/office/drawing/2014/chart" uri="{C3380CC4-5D6E-409C-BE32-E72D297353CC}">
              <c16:uniqueId val="{00000002-A591-EF44-8531-4F97789AA2F9}"/>
            </c:ext>
          </c:extLst>
        </c:ser>
        <c:dLbls>
          <c:showLegendKey val="0"/>
          <c:showVal val="0"/>
          <c:showCatName val="0"/>
          <c:showSerName val="0"/>
          <c:showPercent val="0"/>
          <c:showBubbleSize val="0"/>
        </c:dLbls>
        <c:gapWidth val="219"/>
        <c:overlap val="-27"/>
        <c:axId val="1644687599"/>
        <c:axId val="1644689247"/>
      </c:barChart>
      <c:catAx>
        <c:axId val="16446875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44689247"/>
        <c:crosses val="autoZero"/>
        <c:auto val="1"/>
        <c:lblAlgn val="ctr"/>
        <c:lblOffset val="100"/>
        <c:noMultiLvlLbl val="0"/>
      </c:catAx>
      <c:valAx>
        <c:axId val="16446892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44687599"/>
        <c:crosses val="autoZero"/>
        <c:crossBetween val="between"/>
      </c:valAx>
      <c:spPr>
        <a:noFill/>
        <a:ln>
          <a:noFill/>
        </a:ln>
        <a:effectLst/>
      </c:spPr>
    </c:plotArea>
    <c:legend>
      <c:legendPos val="b"/>
      <c:layout>
        <c:manualLayout>
          <c:xMode val="edge"/>
          <c:yMode val="edge"/>
          <c:x val="0"/>
          <c:y val="0.8957876540484957"/>
          <c:w val="0.72206003937007868"/>
          <c:h val="4.796234941176492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Opioid Analgesic group</a:t>
            </a:r>
          </a:p>
        </c:rich>
      </c:tx>
      <c:layout>
        <c:manualLayout>
          <c:xMode val="edge"/>
          <c:yMode val="edge"/>
          <c:x val="0.2952695269526952"/>
          <c:y val="4.6170494751388243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582720476772089"/>
          <c:y val="0.17222624592675656"/>
          <c:w val="0.82456883483623955"/>
          <c:h val="0.61578271510785043"/>
        </c:manualLayout>
      </c:layout>
      <c:barChart>
        <c:barDir val="col"/>
        <c:grouping val="clustered"/>
        <c:varyColors val="0"/>
        <c:ser>
          <c:idx val="0"/>
          <c:order val="0"/>
          <c:tx>
            <c:strRef>
              <c:f>Sheet1!$B$1</c:f>
              <c:strCache>
                <c:ptCount val="1"/>
                <c:pt idx="0">
                  <c:v>Opioid Analgesic </c:v>
                </c:pt>
              </c:strCache>
            </c:strRef>
          </c:tx>
          <c:spPr>
            <a:solidFill>
              <a:schemeClr val="accent1"/>
            </a:solidFill>
            <a:ln>
              <a:noFill/>
            </a:ln>
            <a:effectLst/>
          </c:spPr>
          <c:invertIfNegative val="0"/>
          <c:cat>
            <c:strRef>
              <c:f>Sheet1!$A$2:$A$3</c:f>
              <c:strCache>
                <c:ptCount val="2"/>
                <c:pt idx="0">
                  <c:v>Pre-treatment </c:v>
                </c:pt>
                <c:pt idx="1">
                  <c:v>Post-treatment </c:v>
                </c:pt>
              </c:strCache>
            </c:strRef>
          </c:cat>
          <c:val>
            <c:numRef>
              <c:f>Sheet1!$B$2:$B$3</c:f>
              <c:numCache>
                <c:formatCode>General</c:formatCode>
                <c:ptCount val="2"/>
                <c:pt idx="0">
                  <c:v>9</c:v>
                </c:pt>
                <c:pt idx="1">
                  <c:v>3</c:v>
                </c:pt>
              </c:numCache>
            </c:numRef>
          </c:val>
          <c:extLst>
            <c:ext xmlns:c16="http://schemas.microsoft.com/office/drawing/2014/chart" uri="{C3380CC4-5D6E-409C-BE32-E72D297353CC}">
              <c16:uniqueId val="{00000000-75D0-564B-B93F-C01BB512F71B}"/>
            </c:ext>
          </c:extLst>
        </c:ser>
        <c:ser>
          <c:idx val="1"/>
          <c:order val="1"/>
          <c:tx>
            <c:strRef>
              <c:f>Sheet1!$C$1</c:f>
              <c:strCache>
                <c:ptCount val="1"/>
                <c:pt idx="0">
                  <c:v>Discontinuation of Opioid analgesic</c:v>
                </c:pt>
              </c:strCache>
            </c:strRef>
          </c:tx>
          <c:spPr>
            <a:solidFill>
              <a:schemeClr val="accent2"/>
            </a:solidFill>
            <a:ln>
              <a:noFill/>
            </a:ln>
            <a:effectLst/>
          </c:spPr>
          <c:invertIfNegative val="0"/>
          <c:cat>
            <c:strRef>
              <c:f>Sheet1!$A$2:$A$3</c:f>
              <c:strCache>
                <c:ptCount val="2"/>
                <c:pt idx="0">
                  <c:v>Pre-treatment </c:v>
                </c:pt>
                <c:pt idx="1">
                  <c:v>Post-treatment </c:v>
                </c:pt>
              </c:strCache>
            </c:strRef>
          </c:cat>
          <c:val>
            <c:numRef>
              <c:f>Sheet1!$C$2:$C$3</c:f>
              <c:numCache>
                <c:formatCode>General</c:formatCode>
                <c:ptCount val="2"/>
                <c:pt idx="0">
                  <c:v>0</c:v>
                </c:pt>
                <c:pt idx="1">
                  <c:v>6</c:v>
                </c:pt>
              </c:numCache>
            </c:numRef>
          </c:val>
          <c:extLst>
            <c:ext xmlns:c16="http://schemas.microsoft.com/office/drawing/2014/chart" uri="{C3380CC4-5D6E-409C-BE32-E72D297353CC}">
              <c16:uniqueId val="{00000001-75D0-564B-B93F-C01BB512F71B}"/>
            </c:ext>
          </c:extLst>
        </c:ser>
        <c:dLbls>
          <c:showLegendKey val="0"/>
          <c:showVal val="0"/>
          <c:showCatName val="0"/>
          <c:showSerName val="0"/>
          <c:showPercent val="0"/>
          <c:showBubbleSize val="0"/>
        </c:dLbls>
        <c:gapWidth val="219"/>
        <c:overlap val="-27"/>
        <c:axId val="1609741407"/>
        <c:axId val="1609680207"/>
      </c:barChart>
      <c:catAx>
        <c:axId val="16097414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09680207"/>
        <c:crosses val="autoZero"/>
        <c:auto val="1"/>
        <c:lblAlgn val="ctr"/>
        <c:lblOffset val="100"/>
        <c:noMultiLvlLbl val="0"/>
      </c:catAx>
      <c:valAx>
        <c:axId val="16096802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09741407"/>
        <c:crosses val="autoZero"/>
        <c:crossBetween val="between"/>
      </c:valAx>
      <c:spPr>
        <a:noFill/>
        <a:ln>
          <a:noFill/>
        </a:ln>
        <a:effectLst/>
      </c:spPr>
    </c:plotArea>
    <c:legend>
      <c:legendPos val="b"/>
      <c:layout>
        <c:manualLayout>
          <c:xMode val="edge"/>
          <c:yMode val="edge"/>
          <c:x val="0.15682163491939746"/>
          <c:y val="0.90236250554240982"/>
          <c:w val="0.74356227748759129"/>
          <c:h val="5.249056090082149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698F18-2365-4987-9FCF-1568CC92909F}" type="doc">
      <dgm:prSet loTypeId="urn:microsoft.com/office/officeart/2005/8/layout/cycle1" loCatId="cycle" qsTypeId="urn:microsoft.com/office/officeart/2005/8/quickstyle/3d2" qsCatId="3D" csTypeId="urn:microsoft.com/office/officeart/2005/8/colors/colorful4" csCatId="colorful" phldr="1"/>
      <dgm:spPr/>
      <dgm:t>
        <a:bodyPr/>
        <a:lstStyle/>
        <a:p>
          <a:endParaRPr lang="en-US"/>
        </a:p>
      </dgm:t>
    </dgm:pt>
    <dgm:pt modelId="{9C8594DD-AA23-4198-A9C5-4F32DE73DD73}">
      <dgm:prSet phldrT="[Text]" custT="1"/>
      <dgm:spPr/>
      <dgm:t>
        <a:bodyPr/>
        <a:lstStyle/>
        <a:p>
          <a:r>
            <a:rPr lang="en-US" sz="2000" b="1"/>
            <a:t>Anesthetic Genicular Nerve Blocks</a:t>
          </a:r>
        </a:p>
      </dgm:t>
    </dgm:pt>
    <dgm:pt modelId="{92D9FFB3-8377-4470-A216-BAC475F87D26}" type="parTrans" cxnId="{AFEDDCBF-9A06-47B0-A854-B5B5811E64D3}">
      <dgm:prSet/>
      <dgm:spPr/>
      <dgm:t>
        <a:bodyPr/>
        <a:lstStyle/>
        <a:p>
          <a:endParaRPr lang="en-US"/>
        </a:p>
      </dgm:t>
    </dgm:pt>
    <dgm:pt modelId="{47DEE30B-16DD-48C7-9D3E-40514F270402}" type="sibTrans" cxnId="{AFEDDCBF-9A06-47B0-A854-B5B5811E64D3}">
      <dgm:prSet/>
      <dgm:spPr/>
      <dgm:t>
        <a:bodyPr/>
        <a:lstStyle/>
        <a:p>
          <a:endParaRPr lang="en-US"/>
        </a:p>
      </dgm:t>
    </dgm:pt>
    <dgm:pt modelId="{38F60925-F41E-4CE6-AE62-BA3CDE8B05E0}">
      <dgm:prSet phldrT="[Text]" custT="1"/>
      <dgm:spPr/>
      <dgm:t>
        <a:bodyPr/>
        <a:lstStyle/>
        <a:p>
          <a:r>
            <a:rPr lang="en-US" sz="2000" b="1"/>
            <a:t>IF ≥50% pain reduction</a:t>
          </a:r>
          <a:endParaRPr lang="en-US" sz="2000"/>
        </a:p>
      </dgm:t>
    </dgm:pt>
    <dgm:pt modelId="{015B52C6-975A-4B5B-BAA2-4F1121E34602}" type="parTrans" cxnId="{7DEEB3BB-615D-448A-A3ED-C93F62933792}">
      <dgm:prSet/>
      <dgm:spPr/>
      <dgm:t>
        <a:bodyPr/>
        <a:lstStyle/>
        <a:p>
          <a:endParaRPr lang="en-US"/>
        </a:p>
      </dgm:t>
    </dgm:pt>
    <dgm:pt modelId="{D5118A4B-B6EF-439D-BDCB-053694949988}" type="sibTrans" cxnId="{7DEEB3BB-615D-448A-A3ED-C93F62933792}">
      <dgm:prSet/>
      <dgm:spPr/>
      <dgm:t>
        <a:bodyPr/>
        <a:lstStyle/>
        <a:p>
          <a:endParaRPr lang="en-US"/>
        </a:p>
      </dgm:t>
    </dgm:pt>
    <dgm:pt modelId="{8CE7FF00-3A4B-47F8-956C-E19CDEEDEF7A}">
      <dgm:prSet phldrT="[Text]" custT="1"/>
      <dgm:spPr/>
      <dgm:t>
        <a:bodyPr/>
        <a:lstStyle/>
        <a:p>
          <a:r>
            <a:rPr lang="en-US" sz="2000" b="1"/>
            <a:t>Cooled Radiofrequency Ablation </a:t>
          </a:r>
        </a:p>
      </dgm:t>
    </dgm:pt>
    <dgm:pt modelId="{F926D958-BE12-48D2-B657-A8F8A0684097}" type="parTrans" cxnId="{715B7E0D-8B23-4D6C-A16B-B9BA834DE02E}">
      <dgm:prSet/>
      <dgm:spPr/>
      <dgm:t>
        <a:bodyPr/>
        <a:lstStyle/>
        <a:p>
          <a:endParaRPr lang="en-US"/>
        </a:p>
      </dgm:t>
    </dgm:pt>
    <dgm:pt modelId="{72F9EA02-225A-40EE-90DE-E672FE36B70E}" type="sibTrans" cxnId="{715B7E0D-8B23-4D6C-A16B-B9BA834DE02E}">
      <dgm:prSet/>
      <dgm:spPr/>
      <dgm:t>
        <a:bodyPr/>
        <a:lstStyle/>
        <a:p>
          <a:endParaRPr lang="en-US"/>
        </a:p>
      </dgm:t>
    </dgm:pt>
    <dgm:pt modelId="{D75193E9-0CBC-40B2-86DE-7AFB2F99A8CB}">
      <dgm:prSet custT="1"/>
      <dgm:spPr/>
      <dgm:t>
        <a:bodyPr/>
        <a:lstStyle/>
        <a:p>
          <a:r>
            <a:rPr lang="en-US" sz="2000" b="1"/>
            <a:t>Followed Patients with clinically validated surveys for knee pain and performance</a:t>
          </a:r>
        </a:p>
      </dgm:t>
    </dgm:pt>
    <dgm:pt modelId="{4702E9E0-C791-4BD5-90D4-CC869A3DA9F0}" type="parTrans" cxnId="{D64E2360-E917-40D0-8A40-3E3DFB43C1E0}">
      <dgm:prSet/>
      <dgm:spPr/>
      <dgm:t>
        <a:bodyPr/>
        <a:lstStyle/>
        <a:p>
          <a:endParaRPr lang="en-US"/>
        </a:p>
      </dgm:t>
    </dgm:pt>
    <dgm:pt modelId="{B6A433A0-047A-4542-AC5B-2FB683BA5757}" type="sibTrans" cxnId="{D64E2360-E917-40D0-8A40-3E3DFB43C1E0}">
      <dgm:prSet/>
      <dgm:spPr/>
      <dgm:t>
        <a:bodyPr/>
        <a:lstStyle/>
        <a:p>
          <a:endParaRPr lang="en-US"/>
        </a:p>
      </dgm:t>
    </dgm:pt>
    <dgm:pt modelId="{197A3FCA-328D-4D2E-9E73-E235DDCB5F5C}" type="pres">
      <dgm:prSet presAssocID="{50698F18-2365-4987-9FCF-1568CC92909F}" presName="cycle" presStyleCnt="0">
        <dgm:presLayoutVars>
          <dgm:dir/>
          <dgm:resizeHandles val="exact"/>
        </dgm:presLayoutVars>
      </dgm:prSet>
      <dgm:spPr/>
    </dgm:pt>
    <dgm:pt modelId="{060B9473-7E6C-4FB9-868C-DF1B52EC68B7}" type="pres">
      <dgm:prSet presAssocID="{9C8594DD-AA23-4198-A9C5-4F32DE73DD73}" presName="dummy" presStyleCnt="0"/>
      <dgm:spPr/>
    </dgm:pt>
    <dgm:pt modelId="{5D56EE8C-F4DE-4164-AF9F-E0EFD9A93A0E}" type="pres">
      <dgm:prSet presAssocID="{9C8594DD-AA23-4198-A9C5-4F32DE73DD73}" presName="node" presStyleLbl="revTx" presStyleIdx="0" presStyleCnt="4">
        <dgm:presLayoutVars>
          <dgm:bulletEnabled val="1"/>
        </dgm:presLayoutVars>
      </dgm:prSet>
      <dgm:spPr/>
    </dgm:pt>
    <dgm:pt modelId="{D9781835-0739-4536-B2AB-C9F2057CC9B4}" type="pres">
      <dgm:prSet presAssocID="{47DEE30B-16DD-48C7-9D3E-40514F270402}" presName="sibTrans" presStyleLbl="node1" presStyleIdx="0" presStyleCnt="4"/>
      <dgm:spPr/>
    </dgm:pt>
    <dgm:pt modelId="{A2B620BF-4FA9-4DFE-9F10-576B81BEEFE7}" type="pres">
      <dgm:prSet presAssocID="{38F60925-F41E-4CE6-AE62-BA3CDE8B05E0}" presName="dummy" presStyleCnt="0"/>
      <dgm:spPr/>
    </dgm:pt>
    <dgm:pt modelId="{64A1743B-D47E-4CD0-A945-F09D806A5493}" type="pres">
      <dgm:prSet presAssocID="{38F60925-F41E-4CE6-AE62-BA3CDE8B05E0}" presName="node" presStyleLbl="revTx" presStyleIdx="1" presStyleCnt="4">
        <dgm:presLayoutVars>
          <dgm:bulletEnabled val="1"/>
        </dgm:presLayoutVars>
      </dgm:prSet>
      <dgm:spPr/>
    </dgm:pt>
    <dgm:pt modelId="{B83F30D8-7171-4556-8F1D-E61005E4B248}" type="pres">
      <dgm:prSet presAssocID="{D5118A4B-B6EF-439D-BDCB-053694949988}" presName="sibTrans" presStyleLbl="node1" presStyleIdx="1" presStyleCnt="4"/>
      <dgm:spPr/>
    </dgm:pt>
    <dgm:pt modelId="{6A52185A-9987-49CC-94A6-1505EBD6EFD9}" type="pres">
      <dgm:prSet presAssocID="{8CE7FF00-3A4B-47F8-956C-E19CDEEDEF7A}" presName="dummy" presStyleCnt="0"/>
      <dgm:spPr/>
    </dgm:pt>
    <dgm:pt modelId="{687457BD-18A2-4BA5-A321-F70373F7A01C}" type="pres">
      <dgm:prSet presAssocID="{8CE7FF00-3A4B-47F8-956C-E19CDEEDEF7A}" presName="node" presStyleLbl="revTx" presStyleIdx="2" presStyleCnt="4">
        <dgm:presLayoutVars>
          <dgm:bulletEnabled val="1"/>
        </dgm:presLayoutVars>
      </dgm:prSet>
      <dgm:spPr/>
    </dgm:pt>
    <dgm:pt modelId="{C94424E9-9DC9-4CEF-BD05-4DF6DA5808AB}" type="pres">
      <dgm:prSet presAssocID="{72F9EA02-225A-40EE-90DE-E672FE36B70E}" presName="sibTrans" presStyleLbl="node1" presStyleIdx="2" presStyleCnt="4"/>
      <dgm:spPr/>
    </dgm:pt>
    <dgm:pt modelId="{ACCEB1F1-9C73-4477-800A-B9EA1177DF4D}" type="pres">
      <dgm:prSet presAssocID="{D75193E9-0CBC-40B2-86DE-7AFB2F99A8CB}" presName="dummy" presStyleCnt="0"/>
      <dgm:spPr/>
    </dgm:pt>
    <dgm:pt modelId="{517DBACB-4B33-4DD6-975F-6C4E88BDDDA5}" type="pres">
      <dgm:prSet presAssocID="{D75193E9-0CBC-40B2-86DE-7AFB2F99A8CB}" presName="node" presStyleLbl="revTx" presStyleIdx="3" presStyleCnt="4">
        <dgm:presLayoutVars>
          <dgm:bulletEnabled val="1"/>
        </dgm:presLayoutVars>
      </dgm:prSet>
      <dgm:spPr/>
    </dgm:pt>
    <dgm:pt modelId="{BCF8B29E-9BC4-472B-8A77-3298122D05E4}" type="pres">
      <dgm:prSet presAssocID="{B6A433A0-047A-4542-AC5B-2FB683BA5757}" presName="sibTrans" presStyleLbl="node1" presStyleIdx="3" presStyleCnt="4"/>
      <dgm:spPr/>
    </dgm:pt>
  </dgm:ptLst>
  <dgm:cxnLst>
    <dgm:cxn modelId="{715B7E0D-8B23-4D6C-A16B-B9BA834DE02E}" srcId="{50698F18-2365-4987-9FCF-1568CC92909F}" destId="{8CE7FF00-3A4B-47F8-956C-E19CDEEDEF7A}" srcOrd="2" destOrd="0" parTransId="{F926D958-BE12-48D2-B657-A8F8A0684097}" sibTransId="{72F9EA02-225A-40EE-90DE-E672FE36B70E}"/>
    <dgm:cxn modelId="{8DABB61D-2F60-4E87-ADF3-D9CC5F7BEFA1}" type="presOf" srcId="{D75193E9-0CBC-40B2-86DE-7AFB2F99A8CB}" destId="{517DBACB-4B33-4DD6-975F-6C4E88BDDDA5}" srcOrd="0" destOrd="0" presId="urn:microsoft.com/office/officeart/2005/8/layout/cycle1"/>
    <dgm:cxn modelId="{FCF35C55-9157-4D40-8D8F-87EF05E274F7}" type="presOf" srcId="{38F60925-F41E-4CE6-AE62-BA3CDE8B05E0}" destId="{64A1743B-D47E-4CD0-A945-F09D806A5493}" srcOrd="0" destOrd="0" presId="urn:microsoft.com/office/officeart/2005/8/layout/cycle1"/>
    <dgm:cxn modelId="{2CA7415E-35BE-4ED6-9F11-6DEC066DACA6}" type="presOf" srcId="{8CE7FF00-3A4B-47F8-956C-E19CDEEDEF7A}" destId="{687457BD-18A2-4BA5-A321-F70373F7A01C}" srcOrd="0" destOrd="0" presId="urn:microsoft.com/office/officeart/2005/8/layout/cycle1"/>
    <dgm:cxn modelId="{D64E2360-E917-40D0-8A40-3E3DFB43C1E0}" srcId="{50698F18-2365-4987-9FCF-1568CC92909F}" destId="{D75193E9-0CBC-40B2-86DE-7AFB2F99A8CB}" srcOrd="3" destOrd="0" parTransId="{4702E9E0-C791-4BD5-90D4-CC869A3DA9F0}" sibTransId="{B6A433A0-047A-4542-AC5B-2FB683BA5757}"/>
    <dgm:cxn modelId="{30437F95-3F8B-4DA3-A1DF-050390453963}" type="presOf" srcId="{9C8594DD-AA23-4198-A9C5-4F32DE73DD73}" destId="{5D56EE8C-F4DE-4164-AF9F-E0EFD9A93A0E}" srcOrd="0" destOrd="0" presId="urn:microsoft.com/office/officeart/2005/8/layout/cycle1"/>
    <dgm:cxn modelId="{B659E397-26A1-4764-90C4-42862E167C96}" type="presOf" srcId="{B6A433A0-047A-4542-AC5B-2FB683BA5757}" destId="{BCF8B29E-9BC4-472B-8A77-3298122D05E4}" srcOrd="0" destOrd="0" presId="urn:microsoft.com/office/officeart/2005/8/layout/cycle1"/>
    <dgm:cxn modelId="{08E5F9AD-D173-4A6E-AECA-120EF6AD7291}" type="presOf" srcId="{D5118A4B-B6EF-439D-BDCB-053694949988}" destId="{B83F30D8-7171-4556-8F1D-E61005E4B248}" srcOrd="0" destOrd="0" presId="urn:microsoft.com/office/officeart/2005/8/layout/cycle1"/>
    <dgm:cxn modelId="{7DEEB3BB-615D-448A-A3ED-C93F62933792}" srcId="{50698F18-2365-4987-9FCF-1568CC92909F}" destId="{38F60925-F41E-4CE6-AE62-BA3CDE8B05E0}" srcOrd="1" destOrd="0" parTransId="{015B52C6-975A-4B5B-BAA2-4F1121E34602}" sibTransId="{D5118A4B-B6EF-439D-BDCB-053694949988}"/>
    <dgm:cxn modelId="{AFEDDCBF-9A06-47B0-A854-B5B5811E64D3}" srcId="{50698F18-2365-4987-9FCF-1568CC92909F}" destId="{9C8594DD-AA23-4198-A9C5-4F32DE73DD73}" srcOrd="0" destOrd="0" parTransId="{92D9FFB3-8377-4470-A216-BAC475F87D26}" sibTransId="{47DEE30B-16DD-48C7-9D3E-40514F270402}"/>
    <dgm:cxn modelId="{72BF6EDD-9E52-43DE-B5C9-6259D82F6B80}" type="presOf" srcId="{47DEE30B-16DD-48C7-9D3E-40514F270402}" destId="{D9781835-0739-4536-B2AB-C9F2057CC9B4}" srcOrd="0" destOrd="0" presId="urn:microsoft.com/office/officeart/2005/8/layout/cycle1"/>
    <dgm:cxn modelId="{199354EB-4BC9-4A1E-B82E-661DD06AA1FC}" type="presOf" srcId="{72F9EA02-225A-40EE-90DE-E672FE36B70E}" destId="{C94424E9-9DC9-4CEF-BD05-4DF6DA5808AB}" srcOrd="0" destOrd="0" presId="urn:microsoft.com/office/officeart/2005/8/layout/cycle1"/>
    <dgm:cxn modelId="{F8C036FF-4074-42F0-A8CF-1A4D03B02B31}" type="presOf" srcId="{50698F18-2365-4987-9FCF-1568CC92909F}" destId="{197A3FCA-328D-4D2E-9E73-E235DDCB5F5C}" srcOrd="0" destOrd="0" presId="urn:microsoft.com/office/officeart/2005/8/layout/cycle1"/>
    <dgm:cxn modelId="{39071EBC-2508-4839-9BF0-B491B4834333}" type="presParOf" srcId="{197A3FCA-328D-4D2E-9E73-E235DDCB5F5C}" destId="{060B9473-7E6C-4FB9-868C-DF1B52EC68B7}" srcOrd="0" destOrd="0" presId="urn:microsoft.com/office/officeart/2005/8/layout/cycle1"/>
    <dgm:cxn modelId="{54406CD2-F549-4EBF-8040-3FDECC847968}" type="presParOf" srcId="{197A3FCA-328D-4D2E-9E73-E235DDCB5F5C}" destId="{5D56EE8C-F4DE-4164-AF9F-E0EFD9A93A0E}" srcOrd="1" destOrd="0" presId="urn:microsoft.com/office/officeart/2005/8/layout/cycle1"/>
    <dgm:cxn modelId="{A1DA9B13-986A-4B88-BBC0-051F757CF103}" type="presParOf" srcId="{197A3FCA-328D-4D2E-9E73-E235DDCB5F5C}" destId="{D9781835-0739-4536-B2AB-C9F2057CC9B4}" srcOrd="2" destOrd="0" presId="urn:microsoft.com/office/officeart/2005/8/layout/cycle1"/>
    <dgm:cxn modelId="{D94AAF16-3DC4-4BAC-8756-7C08EB8B382D}" type="presParOf" srcId="{197A3FCA-328D-4D2E-9E73-E235DDCB5F5C}" destId="{A2B620BF-4FA9-4DFE-9F10-576B81BEEFE7}" srcOrd="3" destOrd="0" presId="urn:microsoft.com/office/officeart/2005/8/layout/cycle1"/>
    <dgm:cxn modelId="{7FE32FA5-FD29-4488-98CA-433922596024}" type="presParOf" srcId="{197A3FCA-328D-4D2E-9E73-E235DDCB5F5C}" destId="{64A1743B-D47E-4CD0-A945-F09D806A5493}" srcOrd="4" destOrd="0" presId="urn:microsoft.com/office/officeart/2005/8/layout/cycle1"/>
    <dgm:cxn modelId="{AB49D1CA-2F22-4EAA-B337-71ED2E9C2D8A}" type="presParOf" srcId="{197A3FCA-328D-4D2E-9E73-E235DDCB5F5C}" destId="{B83F30D8-7171-4556-8F1D-E61005E4B248}" srcOrd="5" destOrd="0" presId="urn:microsoft.com/office/officeart/2005/8/layout/cycle1"/>
    <dgm:cxn modelId="{702EA688-9B61-4599-9347-EEEE4E40081E}" type="presParOf" srcId="{197A3FCA-328D-4D2E-9E73-E235DDCB5F5C}" destId="{6A52185A-9987-49CC-94A6-1505EBD6EFD9}" srcOrd="6" destOrd="0" presId="urn:microsoft.com/office/officeart/2005/8/layout/cycle1"/>
    <dgm:cxn modelId="{CA43FA26-7D11-498C-B740-0B009A8843C2}" type="presParOf" srcId="{197A3FCA-328D-4D2E-9E73-E235DDCB5F5C}" destId="{687457BD-18A2-4BA5-A321-F70373F7A01C}" srcOrd="7" destOrd="0" presId="urn:microsoft.com/office/officeart/2005/8/layout/cycle1"/>
    <dgm:cxn modelId="{FA3D2E1D-60A2-4A15-9FA7-0CF05B1FA384}" type="presParOf" srcId="{197A3FCA-328D-4D2E-9E73-E235DDCB5F5C}" destId="{C94424E9-9DC9-4CEF-BD05-4DF6DA5808AB}" srcOrd="8" destOrd="0" presId="urn:microsoft.com/office/officeart/2005/8/layout/cycle1"/>
    <dgm:cxn modelId="{0A996E7F-BF12-48D1-9480-FDC1CB453B70}" type="presParOf" srcId="{197A3FCA-328D-4D2E-9E73-E235DDCB5F5C}" destId="{ACCEB1F1-9C73-4477-800A-B9EA1177DF4D}" srcOrd="9" destOrd="0" presId="urn:microsoft.com/office/officeart/2005/8/layout/cycle1"/>
    <dgm:cxn modelId="{B3D96D30-D419-4E9E-A038-799E46857C2B}" type="presParOf" srcId="{197A3FCA-328D-4D2E-9E73-E235DDCB5F5C}" destId="{517DBACB-4B33-4DD6-975F-6C4E88BDDDA5}" srcOrd="10" destOrd="0" presId="urn:microsoft.com/office/officeart/2005/8/layout/cycle1"/>
    <dgm:cxn modelId="{36379234-783B-47B9-A635-0409342E785B}" type="presParOf" srcId="{197A3FCA-328D-4D2E-9E73-E235DDCB5F5C}" destId="{BCF8B29E-9BC4-472B-8A77-3298122D05E4}" srcOrd="11"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56EE8C-F4DE-4164-AF9F-E0EFD9A93A0E}">
      <dsp:nvSpPr>
        <dsp:cNvPr id="0" name=""/>
        <dsp:cNvSpPr/>
      </dsp:nvSpPr>
      <dsp:spPr>
        <a:xfrm>
          <a:off x="5051112" y="140966"/>
          <a:ext cx="2212675" cy="2212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a:t>Anesthetic Genicular Nerve Blocks</a:t>
          </a:r>
        </a:p>
      </dsp:txBody>
      <dsp:txXfrm>
        <a:off x="5051112" y="140966"/>
        <a:ext cx="2212675" cy="2212675"/>
      </dsp:txXfrm>
    </dsp:sp>
    <dsp:sp modelId="{D9781835-0739-4536-B2AB-C9F2057CC9B4}">
      <dsp:nvSpPr>
        <dsp:cNvPr id="0" name=""/>
        <dsp:cNvSpPr/>
      </dsp:nvSpPr>
      <dsp:spPr>
        <a:xfrm>
          <a:off x="1145519" y="163"/>
          <a:ext cx="6259071" cy="6259071"/>
        </a:xfrm>
        <a:prstGeom prst="circularArrow">
          <a:avLst>
            <a:gd name="adj1" fmla="val 6894"/>
            <a:gd name="adj2" fmla="val 464676"/>
            <a:gd name="adj3" fmla="val 552262"/>
            <a:gd name="adj4" fmla="val 20583062"/>
            <a:gd name="adj5" fmla="val 8042"/>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4A1743B-D47E-4CD0-A945-F09D806A5493}">
      <dsp:nvSpPr>
        <dsp:cNvPr id="0" name=""/>
        <dsp:cNvSpPr/>
      </dsp:nvSpPr>
      <dsp:spPr>
        <a:xfrm>
          <a:off x="5051112" y="3905756"/>
          <a:ext cx="2212675" cy="2212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a:t>IF ≥50% pain reduction</a:t>
          </a:r>
          <a:endParaRPr lang="en-US" sz="2000" kern="1200"/>
        </a:p>
      </dsp:txBody>
      <dsp:txXfrm>
        <a:off x="5051112" y="3905756"/>
        <a:ext cx="2212675" cy="2212675"/>
      </dsp:txXfrm>
    </dsp:sp>
    <dsp:sp modelId="{B83F30D8-7171-4556-8F1D-E61005E4B248}">
      <dsp:nvSpPr>
        <dsp:cNvPr id="0" name=""/>
        <dsp:cNvSpPr/>
      </dsp:nvSpPr>
      <dsp:spPr>
        <a:xfrm>
          <a:off x="1145519" y="163"/>
          <a:ext cx="6259071" cy="6259071"/>
        </a:xfrm>
        <a:prstGeom prst="circularArrow">
          <a:avLst>
            <a:gd name="adj1" fmla="val 6894"/>
            <a:gd name="adj2" fmla="val 464676"/>
            <a:gd name="adj3" fmla="val 5952262"/>
            <a:gd name="adj4" fmla="val 4383062"/>
            <a:gd name="adj5" fmla="val 8042"/>
          </a:avLst>
        </a:prstGeom>
        <a:gradFill rotWithShape="0">
          <a:gsLst>
            <a:gs pos="0">
              <a:schemeClr val="accent4">
                <a:hueOff val="-4907774"/>
                <a:satOff val="5619"/>
                <a:lumOff val="-3202"/>
                <a:alphaOff val="0"/>
                <a:satMod val="103000"/>
                <a:lumMod val="102000"/>
                <a:tint val="94000"/>
              </a:schemeClr>
            </a:gs>
            <a:gs pos="50000">
              <a:schemeClr val="accent4">
                <a:hueOff val="-4907774"/>
                <a:satOff val="5619"/>
                <a:lumOff val="-3202"/>
                <a:alphaOff val="0"/>
                <a:satMod val="110000"/>
                <a:lumMod val="100000"/>
                <a:shade val="100000"/>
              </a:schemeClr>
            </a:gs>
            <a:gs pos="100000">
              <a:schemeClr val="accent4">
                <a:hueOff val="-4907774"/>
                <a:satOff val="5619"/>
                <a:lumOff val="-320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87457BD-18A2-4BA5-A321-F70373F7A01C}">
      <dsp:nvSpPr>
        <dsp:cNvPr id="0" name=""/>
        <dsp:cNvSpPr/>
      </dsp:nvSpPr>
      <dsp:spPr>
        <a:xfrm>
          <a:off x="1286323" y="3905756"/>
          <a:ext cx="2212675" cy="2212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a:t>Cooled Radiofrequency Ablation </a:t>
          </a:r>
        </a:p>
      </dsp:txBody>
      <dsp:txXfrm>
        <a:off x="1286323" y="3905756"/>
        <a:ext cx="2212675" cy="2212675"/>
      </dsp:txXfrm>
    </dsp:sp>
    <dsp:sp modelId="{C94424E9-9DC9-4CEF-BD05-4DF6DA5808AB}">
      <dsp:nvSpPr>
        <dsp:cNvPr id="0" name=""/>
        <dsp:cNvSpPr/>
      </dsp:nvSpPr>
      <dsp:spPr>
        <a:xfrm>
          <a:off x="1145519" y="163"/>
          <a:ext cx="6259071" cy="6259071"/>
        </a:xfrm>
        <a:prstGeom prst="circularArrow">
          <a:avLst>
            <a:gd name="adj1" fmla="val 6894"/>
            <a:gd name="adj2" fmla="val 464676"/>
            <a:gd name="adj3" fmla="val 11352262"/>
            <a:gd name="adj4" fmla="val 9783062"/>
            <a:gd name="adj5" fmla="val 8042"/>
          </a:avLst>
        </a:prstGeom>
        <a:gradFill rotWithShape="0">
          <a:gsLst>
            <a:gs pos="0">
              <a:schemeClr val="accent4">
                <a:hueOff val="-9815548"/>
                <a:satOff val="11239"/>
                <a:lumOff val="-6405"/>
                <a:alphaOff val="0"/>
                <a:satMod val="103000"/>
                <a:lumMod val="102000"/>
                <a:tint val="94000"/>
              </a:schemeClr>
            </a:gs>
            <a:gs pos="50000">
              <a:schemeClr val="accent4">
                <a:hueOff val="-9815548"/>
                <a:satOff val="11239"/>
                <a:lumOff val="-6405"/>
                <a:alphaOff val="0"/>
                <a:satMod val="110000"/>
                <a:lumMod val="100000"/>
                <a:shade val="100000"/>
              </a:schemeClr>
            </a:gs>
            <a:gs pos="100000">
              <a:schemeClr val="accent4">
                <a:hueOff val="-9815548"/>
                <a:satOff val="11239"/>
                <a:lumOff val="-640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17DBACB-4B33-4DD6-975F-6C4E88BDDDA5}">
      <dsp:nvSpPr>
        <dsp:cNvPr id="0" name=""/>
        <dsp:cNvSpPr/>
      </dsp:nvSpPr>
      <dsp:spPr>
        <a:xfrm>
          <a:off x="1286323" y="140966"/>
          <a:ext cx="2212675" cy="2212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a:t>Followed Patients with clinically validated surveys for knee pain and performance</a:t>
          </a:r>
        </a:p>
      </dsp:txBody>
      <dsp:txXfrm>
        <a:off x="1286323" y="140966"/>
        <a:ext cx="2212675" cy="2212675"/>
      </dsp:txXfrm>
    </dsp:sp>
    <dsp:sp modelId="{BCF8B29E-9BC4-472B-8A77-3298122D05E4}">
      <dsp:nvSpPr>
        <dsp:cNvPr id="0" name=""/>
        <dsp:cNvSpPr/>
      </dsp:nvSpPr>
      <dsp:spPr>
        <a:xfrm>
          <a:off x="1145519" y="163"/>
          <a:ext cx="6259071" cy="6259071"/>
        </a:xfrm>
        <a:prstGeom prst="circularArrow">
          <a:avLst>
            <a:gd name="adj1" fmla="val 6894"/>
            <a:gd name="adj2" fmla="val 464676"/>
            <a:gd name="adj3" fmla="val 16752262"/>
            <a:gd name="adj4" fmla="val 15183062"/>
            <a:gd name="adj5" fmla="val 8042"/>
          </a:avLst>
        </a:prstGeom>
        <a:gradFill rotWithShape="0">
          <a:gsLst>
            <a:gs pos="0">
              <a:schemeClr val="accent4">
                <a:hueOff val="-14723321"/>
                <a:satOff val="16858"/>
                <a:lumOff val="-9607"/>
                <a:alphaOff val="0"/>
                <a:satMod val="103000"/>
                <a:lumMod val="102000"/>
                <a:tint val="94000"/>
              </a:schemeClr>
            </a:gs>
            <a:gs pos="50000">
              <a:schemeClr val="accent4">
                <a:hueOff val="-14723321"/>
                <a:satOff val="16858"/>
                <a:lumOff val="-9607"/>
                <a:alphaOff val="0"/>
                <a:satMod val="110000"/>
                <a:lumMod val="100000"/>
                <a:shade val="100000"/>
              </a:schemeClr>
            </a:gs>
            <a:gs pos="100000">
              <a:schemeClr val="accent4">
                <a:hueOff val="-14723321"/>
                <a:satOff val="16858"/>
                <a:lumOff val="-960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A45492-4747-3D49-802D-926BB93D5BBB}" type="datetimeFigureOut">
              <a:rPr lang="en-US" smtClean="0"/>
              <a:t>10/19/21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FFA91C-1B81-0A4F-88D7-A088E14D0AE4}" type="slidenum">
              <a:rPr lang="en-US" smtClean="0"/>
              <a:t>‹#›</a:t>
            </a:fld>
            <a:endParaRPr lang="en-US"/>
          </a:p>
        </p:txBody>
      </p:sp>
    </p:spTree>
    <p:extLst>
      <p:ext uri="{BB962C8B-B14F-4D97-AF65-F5344CB8AC3E}">
        <p14:creationId xmlns:p14="http://schemas.microsoft.com/office/powerpoint/2010/main" val="1032135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A91C-1B81-0A4F-88D7-A088E14D0AE4}" type="slidenum">
              <a:rPr lang="en-US" smtClean="0"/>
              <a:t>1</a:t>
            </a:fld>
            <a:endParaRPr lang="en-US"/>
          </a:p>
        </p:txBody>
      </p:sp>
    </p:spTree>
    <p:extLst>
      <p:ext uri="{BB962C8B-B14F-4D97-AF65-F5344CB8AC3E}">
        <p14:creationId xmlns:p14="http://schemas.microsoft.com/office/powerpoint/2010/main" val="2882166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A91C-1B81-0A4F-88D7-A088E14D0AE4}" type="slidenum">
              <a:rPr lang="en-US" smtClean="0"/>
              <a:t>16</a:t>
            </a:fld>
            <a:endParaRPr lang="en-US"/>
          </a:p>
        </p:txBody>
      </p:sp>
    </p:spTree>
    <p:extLst>
      <p:ext uri="{BB962C8B-B14F-4D97-AF65-F5344CB8AC3E}">
        <p14:creationId xmlns:p14="http://schemas.microsoft.com/office/powerpoint/2010/main" val="2683526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A91C-1B81-0A4F-88D7-A088E14D0AE4}" type="slidenum">
              <a:rPr lang="en-US" smtClean="0"/>
              <a:t>17</a:t>
            </a:fld>
            <a:endParaRPr lang="en-US"/>
          </a:p>
        </p:txBody>
      </p:sp>
    </p:spTree>
    <p:extLst>
      <p:ext uri="{BB962C8B-B14F-4D97-AF65-F5344CB8AC3E}">
        <p14:creationId xmlns:p14="http://schemas.microsoft.com/office/powerpoint/2010/main" val="2806192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A91C-1B81-0A4F-88D7-A088E14D0AE4}" type="slidenum">
              <a:rPr lang="en-US" smtClean="0"/>
              <a:t>18</a:t>
            </a:fld>
            <a:endParaRPr lang="en-US"/>
          </a:p>
        </p:txBody>
      </p:sp>
    </p:spTree>
    <p:extLst>
      <p:ext uri="{BB962C8B-B14F-4D97-AF65-F5344CB8AC3E}">
        <p14:creationId xmlns:p14="http://schemas.microsoft.com/office/powerpoint/2010/main" val="1252750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A91C-1B81-0A4F-88D7-A088E14D0AE4}" type="slidenum">
              <a:rPr lang="en-US" smtClean="0"/>
              <a:t>27</a:t>
            </a:fld>
            <a:endParaRPr lang="en-US"/>
          </a:p>
        </p:txBody>
      </p:sp>
    </p:spTree>
    <p:extLst>
      <p:ext uri="{BB962C8B-B14F-4D97-AF65-F5344CB8AC3E}">
        <p14:creationId xmlns:p14="http://schemas.microsoft.com/office/powerpoint/2010/main" val="1018998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A91C-1B81-0A4F-88D7-A088E14D0AE4}" type="slidenum">
              <a:rPr lang="en-US" smtClean="0"/>
              <a:t>30</a:t>
            </a:fld>
            <a:endParaRPr lang="en-US"/>
          </a:p>
        </p:txBody>
      </p:sp>
    </p:spTree>
    <p:extLst>
      <p:ext uri="{BB962C8B-B14F-4D97-AF65-F5344CB8AC3E}">
        <p14:creationId xmlns:p14="http://schemas.microsoft.com/office/powerpoint/2010/main" val="811119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A91C-1B81-0A4F-88D7-A088E14D0AE4}" type="slidenum">
              <a:rPr lang="en-US" smtClean="0"/>
              <a:t>31</a:t>
            </a:fld>
            <a:endParaRPr lang="en-US"/>
          </a:p>
        </p:txBody>
      </p:sp>
    </p:spTree>
    <p:extLst>
      <p:ext uri="{BB962C8B-B14F-4D97-AF65-F5344CB8AC3E}">
        <p14:creationId xmlns:p14="http://schemas.microsoft.com/office/powerpoint/2010/main" val="2098157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A91C-1B81-0A4F-88D7-A088E14D0AE4}" type="slidenum">
              <a:rPr lang="en-US" smtClean="0"/>
              <a:t>33</a:t>
            </a:fld>
            <a:endParaRPr lang="en-US"/>
          </a:p>
        </p:txBody>
      </p:sp>
    </p:spTree>
    <p:extLst>
      <p:ext uri="{BB962C8B-B14F-4D97-AF65-F5344CB8AC3E}">
        <p14:creationId xmlns:p14="http://schemas.microsoft.com/office/powerpoint/2010/main" val="1562976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Many patients with chronic pain are prescribed pain killers….</a:t>
            </a:r>
          </a:p>
          <a:p>
            <a:pPr marL="171450" indent="-171450">
              <a:buFont typeface="Arial" panose="020B0604020202020204" pitchFamily="34" charset="0"/>
              <a:buChar char="•"/>
            </a:pPr>
            <a:r>
              <a:rPr lang="en-US"/>
              <a:t>These opioids are overprescribed in the US and has led to death</a:t>
            </a:r>
          </a:p>
        </p:txBody>
      </p:sp>
      <p:sp>
        <p:nvSpPr>
          <p:cNvPr id="4" name="Slide Number Placeholder 3"/>
          <p:cNvSpPr>
            <a:spLocks noGrp="1"/>
          </p:cNvSpPr>
          <p:nvPr>
            <p:ph type="sldNum" sz="quarter" idx="10"/>
          </p:nvPr>
        </p:nvSpPr>
        <p:spPr/>
        <p:txBody>
          <a:bodyPr/>
          <a:lstStyle/>
          <a:p>
            <a:fld id="{324EBA20-04DA-4D4D-B9C8-8CF2DA630CA9}" type="slidenum">
              <a:rPr lang="en-US" smtClean="0"/>
              <a:t>2</a:t>
            </a:fld>
            <a:endParaRPr lang="en-US"/>
          </a:p>
        </p:txBody>
      </p:sp>
    </p:spTree>
    <p:extLst>
      <p:ext uri="{BB962C8B-B14F-4D97-AF65-F5344CB8AC3E}">
        <p14:creationId xmlns:p14="http://schemas.microsoft.com/office/powerpoint/2010/main" val="2873007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&lt;&lt;&lt; This image is from marketed material. &gt;&gt;&gt;</a:t>
            </a:r>
          </a:p>
          <a:p>
            <a:endParaRPr lang="en-US"/>
          </a:p>
          <a:p>
            <a:r>
              <a:rPr lang="en-US"/>
              <a:t>The current treatment algorithm for knee pain includes NSAIDS, opioids, steroid injections and hyaluronic acid.  These treatments are not long lasting and can have drawbacks.  However, there are few long lasting treatment options for patients that are not yet ready for surgery either because they are putting it off for personal reasons or may have complications such as obesity or diabetes that do not make them good candidates for surgery.  However, COOLIEF is a non-surgical, no-opioid treatment that lasts for up to a year.</a:t>
            </a:r>
          </a:p>
        </p:txBody>
      </p:sp>
      <p:sp>
        <p:nvSpPr>
          <p:cNvPr id="4" name="Slide Number Placeholder 3"/>
          <p:cNvSpPr>
            <a:spLocks noGrp="1"/>
          </p:cNvSpPr>
          <p:nvPr>
            <p:ph type="sldNum" sz="quarter" idx="10"/>
          </p:nvPr>
        </p:nvSpPr>
        <p:spPr/>
        <p:txBody>
          <a:bodyPr/>
          <a:lstStyle/>
          <a:p>
            <a:fld id="{324EBA20-04DA-4D4D-B9C8-8CF2DA630CA9}" type="slidenum">
              <a:rPr lang="en-US" smtClean="0"/>
              <a:t>5</a:t>
            </a:fld>
            <a:endParaRPr lang="en-US"/>
          </a:p>
        </p:txBody>
      </p:sp>
    </p:spTree>
    <p:extLst>
      <p:ext uri="{BB962C8B-B14F-4D97-AF65-F5344CB8AC3E}">
        <p14:creationId xmlns:p14="http://schemas.microsoft.com/office/powerpoint/2010/main" val="2908030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strike="noStrike" kern="1200">
                <a:solidFill>
                  <a:schemeClr val="tx1"/>
                </a:solidFill>
                <a:effectLst/>
                <a:ea typeface="+mn-ea"/>
                <a:cs typeface="+mn-cs"/>
              </a:rPr>
              <a:t>With Standard RF, compensating for nerve variabilities usually requires multiple lesions</a:t>
            </a:r>
            <a:r>
              <a:rPr lang="en-US"/>
              <a:t> </a:t>
            </a:r>
          </a:p>
          <a:p>
            <a:endParaRPr lang="en-US" sz="1200" u="none" strike="noStrike" kern="1200">
              <a:solidFill>
                <a:schemeClr val="tx1"/>
              </a:solidFill>
              <a:effectLst/>
              <a:ea typeface="+mn-ea"/>
              <a:cs typeface="+mn-cs"/>
            </a:endParaRPr>
          </a:p>
          <a:p>
            <a:r>
              <a:rPr lang="en-US" sz="1200" u="none" strike="noStrike" kern="1200">
                <a:solidFill>
                  <a:schemeClr val="tx1"/>
                </a:solidFill>
                <a:effectLst/>
                <a:ea typeface="+mn-ea"/>
                <a:cs typeface="+mn-cs"/>
              </a:rPr>
              <a:t>Technologies requiring a parallel approach may reach target nerves, but are less likely to have a successful ablation when compared to the COOLIEF* Cooled RF technology and angle independent approach it provides.</a:t>
            </a:r>
            <a:r>
              <a:rPr lang="en-US"/>
              <a:t> </a:t>
            </a:r>
          </a:p>
        </p:txBody>
      </p:sp>
      <p:sp>
        <p:nvSpPr>
          <p:cNvPr id="4" name="Slide Number Placeholder 3"/>
          <p:cNvSpPr>
            <a:spLocks noGrp="1"/>
          </p:cNvSpPr>
          <p:nvPr>
            <p:ph type="sldNum" sz="quarter" idx="10"/>
          </p:nvPr>
        </p:nvSpPr>
        <p:spPr/>
        <p:txBody>
          <a:bodyPr/>
          <a:lstStyle/>
          <a:p>
            <a:fld id="{324EBA20-04DA-4D4D-B9C8-8CF2DA630CA9}" type="slidenum">
              <a:rPr lang="en-US" smtClean="0"/>
              <a:t>8</a:t>
            </a:fld>
            <a:endParaRPr lang="en-US"/>
          </a:p>
        </p:txBody>
      </p:sp>
    </p:spTree>
    <p:extLst>
      <p:ext uri="{BB962C8B-B14F-4D97-AF65-F5344CB8AC3E}">
        <p14:creationId xmlns:p14="http://schemas.microsoft.com/office/powerpoint/2010/main" val="1846670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 </a:t>
            </a:r>
            <a:r>
              <a:rPr lang="en-US" err="1"/>
              <a:t>tran</a:t>
            </a:r>
            <a:r>
              <a:rPr lang="en-US"/>
              <a:t> study reference</a:t>
            </a:r>
          </a:p>
        </p:txBody>
      </p:sp>
      <p:sp>
        <p:nvSpPr>
          <p:cNvPr id="4" name="Slide Number Placeholder 3"/>
          <p:cNvSpPr>
            <a:spLocks noGrp="1"/>
          </p:cNvSpPr>
          <p:nvPr>
            <p:ph type="sldNum" sz="quarter" idx="10"/>
          </p:nvPr>
        </p:nvSpPr>
        <p:spPr/>
        <p:txBody>
          <a:bodyPr/>
          <a:lstStyle/>
          <a:p>
            <a:fld id="{E287AD27-6B98-44E9-9B8F-429407935836}" type="slidenum">
              <a:rPr lang="en-US" smtClean="0"/>
              <a:pPr/>
              <a:t>9</a:t>
            </a:fld>
            <a:endParaRPr lang="en-US"/>
          </a:p>
        </p:txBody>
      </p:sp>
    </p:spTree>
    <p:extLst>
      <p:ext uri="{BB962C8B-B14F-4D97-AF65-F5344CB8AC3E}">
        <p14:creationId xmlns:p14="http://schemas.microsoft.com/office/powerpoint/2010/main" val="3963569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87AD27-6B98-44E9-9B8F-429407935836}" type="slidenum">
              <a:rPr lang="en-US" smtClean="0"/>
              <a:pPr/>
              <a:t>12</a:t>
            </a:fld>
            <a:endParaRPr lang="en-US"/>
          </a:p>
        </p:txBody>
      </p:sp>
    </p:spTree>
    <p:extLst>
      <p:ext uri="{BB962C8B-B14F-4D97-AF65-F5344CB8AC3E}">
        <p14:creationId xmlns:p14="http://schemas.microsoft.com/office/powerpoint/2010/main" val="477046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C390E2-7481-6E4C-A913-1C48B2B32825}"/>
              </a:ext>
            </a:extLst>
          </p:cNvPr>
          <p:cNvSpPr>
            <a:spLocks noGrp="1" noChangeArrowheads="1"/>
          </p:cNvSpPr>
          <p:nvPr>
            <p:ph type="sldNum"/>
          </p:nvPr>
        </p:nvSpPr>
        <p:spPr>
          <a:ln/>
        </p:spPr>
        <p:txBody>
          <a:bodyPr/>
          <a:lstStyle/>
          <a:p>
            <a:fld id="{9AF62172-CBC9-E849-8784-64AE33938322}" type="slidenum">
              <a:rPr lang="en-US" altLang="en-US"/>
              <a:pPr/>
              <a:t>13</a:t>
            </a:fld>
            <a:endParaRPr lang="en-US" altLang="en-US"/>
          </a:p>
        </p:txBody>
      </p:sp>
      <p:sp>
        <p:nvSpPr>
          <p:cNvPr id="6145" name="Text Box 1">
            <a:extLst>
              <a:ext uri="{FF2B5EF4-FFF2-40B4-BE49-F238E27FC236}">
                <a16:creationId xmlns:a16="http://schemas.microsoft.com/office/drawing/2014/main" id="{EB12E3DF-61EF-3242-BEE4-ECBDAE0BF0B6}"/>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6" name="Text Box 2">
            <a:extLst>
              <a:ext uri="{FF2B5EF4-FFF2-40B4-BE49-F238E27FC236}">
                <a16:creationId xmlns:a16="http://schemas.microsoft.com/office/drawing/2014/main" id="{C1FFBBE4-1E20-EA46-8364-24772FC94C14}"/>
              </a:ext>
            </a:extLst>
          </p:cNvPr>
          <p:cNvSpPr txBox="1">
            <a:spLocks noGrp="1" noChangeArrowheads="1"/>
          </p:cNvSpPr>
          <p:nvPr>
            <p:ph type="body" idx="1"/>
          </p:nvPr>
        </p:nvSpPr>
        <p:spPr bwMode="auto">
          <a:xfrm>
            <a:off x="777875" y="4776788"/>
            <a:ext cx="6216650" cy="12080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7938" rIns="0" bIns="0"/>
          <a:lstStyle/>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900">
                <a:latin typeface="Arial" panose="020B0604020202020204" pitchFamily="34" charset="0"/>
                <a:ea typeface="Baekmuk Gulim" charset="0"/>
                <a:cs typeface="Baekmuk Gulim" charset="0"/>
              </a:rPr>
              <a:t>The target of intersection marked by the dotted white lines; The neurovascular bundles marked by the black arrows. The orange dotted line is a parallel line drawn through the target intersection. The yellow dotted line is a parallel line drawn through the closest aspect (inferior for SLGN and SMGN and superior for IMGN) of the neurovascular bundles. (For interpretation of the references to color in this figure legend, the reader is referred to the web version of this article.)</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2000">
              <a:latin typeface="Arial" panose="020B0604020202020204" pitchFamily="34" charset="0"/>
              <a:ea typeface="Baekmuk Gulim"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2000">
              <a:latin typeface="Arial" panose="020B0604020202020204" pitchFamily="34" charset="0"/>
              <a:ea typeface="Baekmuk Gulim"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900">
              <a:latin typeface="Arial" panose="020B0604020202020204" pitchFamily="34" charset="0"/>
              <a:ea typeface="Baekmuk Gulim" charset="0"/>
              <a:cs typeface="Baekmuk Gulim" charset="0"/>
            </a:endParaRPr>
          </a:p>
        </p:txBody>
      </p:sp>
    </p:spTree>
    <p:extLst>
      <p:ext uri="{BB962C8B-B14F-4D97-AF65-F5344CB8AC3E}">
        <p14:creationId xmlns:p14="http://schemas.microsoft.com/office/powerpoint/2010/main" val="3904294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A91C-1B81-0A4F-88D7-A088E14D0AE4}" type="slidenum">
              <a:rPr lang="en-US" smtClean="0"/>
              <a:t>14</a:t>
            </a:fld>
            <a:endParaRPr lang="en-US"/>
          </a:p>
        </p:txBody>
      </p:sp>
    </p:spTree>
    <p:extLst>
      <p:ext uri="{BB962C8B-B14F-4D97-AF65-F5344CB8AC3E}">
        <p14:creationId xmlns:p14="http://schemas.microsoft.com/office/powerpoint/2010/main" val="1634582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FFA91C-1B81-0A4F-88D7-A088E14D0AE4}" type="slidenum">
              <a:rPr lang="en-US" smtClean="0"/>
              <a:t>15</a:t>
            </a:fld>
            <a:endParaRPr lang="en-US"/>
          </a:p>
        </p:txBody>
      </p:sp>
    </p:spTree>
    <p:extLst>
      <p:ext uri="{BB962C8B-B14F-4D97-AF65-F5344CB8AC3E}">
        <p14:creationId xmlns:p14="http://schemas.microsoft.com/office/powerpoint/2010/main" val="1603497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10/19/21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09502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99729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24444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66336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67911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10/19/21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23756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10/19/21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6188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10/19/21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89148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10/19/21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96985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73303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986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10/19/21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607723810"/>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hyperlink" Target="http://www.elsevier.com/termsandcondition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talbottcampus.com/addiction-rehab-programs/prescription-drug-abuse/opioid/" TargetMode="External"/><Relationship Id="rId7" Type="http://schemas.openxmlformats.org/officeDocument/2006/relationships/hyperlink" Target="https://www.cnbc.com/2016/04/27/americans-consume-almost-all-of-the-global-opioid-supply.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cdc.gov/mmwr/volumes/67/wr/mm6712a1.htm" TargetMode="External"/><Relationship Id="rId5" Type="http://schemas.openxmlformats.org/officeDocument/2006/relationships/image" Target="../media/image3.png"/><Relationship Id="rId4" Type="http://schemas.openxmlformats.org/officeDocument/2006/relationships/hyperlink" Target="https://www.cdc.gov/drugoverdose/data/overdose.htm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97685" y="157331"/>
            <a:ext cx="6505568" cy="3115623"/>
          </a:xfrm>
        </p:spPr>
        <p:txBody>
          <a:bodyPr>
            <a:noAutofit/>
          </a:bodyPr>
          <a:lstStyle/>
          <a:p>
            <a:r>
              <a:rPr lang="en-US" sz="3000">
                <a:latin typeface="Helvetica" pitchFamily="2" charset="0"/>
                <a:ea typeface="+mj-lt"/>
                <a:cs typeface="+mj-lt"/>
              </a:rPr>
              <a:t>Management of Uncomplicated Total Knee Arthroplasty Chronic Pain and Stiffness Utilizing Cooled Radiofrequency Ablation: A single institution pilot study.  </a:t>
            </a:r>
            <a:endParaRPr lang="en-US" sz="3000">
              <a:latin typeface="Helvetica" pitchFamily="2" charset="0"/>
              <a:cs typeface="Calibri Light"/>
            </a:endParaRPr>
          </a:p>
        </p:txBody>
      </p:sp>
      <p:sp>
        <p:nvSpPr>
          <p:cNvPr id="3" name="Subtitle 2"/>
          <p:cNvSpPr>
            <a:spLocks noGrp="1"/>
          </p:cNvSpPr>
          <p:nvPr>
            <p:ph type="subTitle" idx="1"/>
          </p:nvPr>
        </p:nvSpPr>
        <p:spPr>
          <a:xfrm>
            <a:off x="5696477" y="3429000"/>
            <a:ext cx="6221899" cy="2802952"/>
          </a:xfrm>
        </p:spPr>
        <p:txBody>
          <a:bodyPr vert="horz" lIns="91440" tIns="45720" rIns="91440" bIns="45720" rtlCol="0" anchor="t">
            <a:noAutofit/>
          </a:bodyPr>
          <a:lstStyle/>
          <a:p>
            <a:r>
              <a:rPr lang="en-US" sz="1700">
                <a:latin typeface="Helvetica" pitchFamily="2" charset="0"/>
                <a:ea typeface="+mn-lt"/>
                <a:cs typeface="+mn-lt"/>
              </a:rPr>
              <a:t>Felix M. Gonzalez</a:t>
            </a:r>
            <a:r>
              <a:rPr lang="en-US" sz="1700" baseline="30000">
                <a:latin typeface="Helvetica" pitchFamily="2" charset="0"/>
                <a:ea typeface="+mn-lt"/>
                <a:cs typeface="+mn-lt"/>
              </a:rPr>
              <a:t>1</a:t>
            </a:r>
            <a:r>
              <a:rPr lang="en-US" sz="1700">
                <a:latin typeface="Helvetica" pitchFamily="2" charset="0"/>
                <a:ea typeface="+mn-lt"/>
                <a:cs typeface="+mn-lt"/>
              </a:rPr>
              <a:t>, MD; </a:t>
            </a:r>
            <a:r>
              <a:rPr lang="en-US" sz="1700" err="1">
                <a:latin typeface="Helvetica" pitchFamily="2" charset="0"/>
                <a:ea typeface="+mn-lt"/>
                <a:cs typeface="+mn-lt"/>
              </a:rPr>
              <a:t>Fiza</a:t>
            </a:r>
            <a:r>
              <a:rPr lang="en-US" sz="1700">
                <a:latin typeface="Helvetica" pitchFamily="2" charset="0"/>
                <a:ea typeface="+mn-lt"/>
                <a:cs typeface="+mn-lt"/>
              </a:rPr>
              <a:t> M. Khan</a:t>
            </a:r>
            <a:r>
              <a:rPr lang="en-US" sz="1700" baseline="30000">
                <a:latin typeface="Helvetica" pitchFamily="2" charset="0"/>
                <a:ea typeface="+mn-lt"/>
                <a:cs typeface="+mn-lt"/>
              </a:rPr>
              <a:t>1</a:t>
            </a:r>
            <a:r>
              <a:rPr lang="en-US" sz="1700">
                <a:latin typeface="Helvetica" pitchFamily="2" charset="0"/>
                <a:ea typeface="+mn-lt"/>
                <a:cs typeface="+mn-lt"/>
              </a:rPr>
              <a:t>, DO; Mohammed F. Loya</a:t>
            </a:r>
            <a:r>
              <a:rPr lang="en-US" sz="1700" baseline="30000">
                <a:latin typeface="Helvetica" pitchFamily="2" charset="0"/>
                <a:ea typeface="+mn-lt"/>
                <a:cs typeface="+mn-lt"/>
              </a:rPr>
              <a:t>1</a:t>
            </a:r>
            <a:r>
              <a:rPr lang="en-US" sz="1700">
                <a:latin typeface="Helvetica" pitchFamily="2" charset="0"/>
                <a:ea typeface="+mn-lt"/>
                <a:cs typeface="+mn-lt"/>
              </a:rPr>
              <a:t>, MD; Zachary L. Bercu</a:t>
            </a:r>
            <a:r>
              <a:rPr lang="en-US" sz="1700" baseline="30000">
                <a:latin typeface="Helvetica" pitchFamily="2" charset="0"/>
                <a:ea typeface="+mn-lt"/>
                <a:cs typeface="+mn-lt"/>
              </a:rPr>
              <a:t>1</a:t>
            </a:r>
            <a:r>
              <a:rPr lang="en-US" sz="1700">
                <a:latin typeface="Helvetica" pitchFamily="2" charset="0"/>
                <a:ea typeface="+mn-lt"/>
                <a:cs typeface="+mn-lt"/>
              </a:rPr>
              <a:t>, MD; </a:t>
            </a:r>
            <a:r>
              <a:rPr lang="en-US" sz="1700" err="1">
                <a:latin typeface="Helvetica" pitchFamily="2" charset="0"/>
                <a:ea typeface="+mn-lt"/>
                <a:cs typeface="+mn-lt"/>
              </a:rPr>
              <a:t>Nima</a:t>
            </a:r>
            <a:r>
              <a:rPr lang="en-US" sz="1700">
                <a:latin typeface="Helvetica" pitchFamily="2" charset="0"/>
                <a:ea typeface="+mn-lt"/>
                <a:cs typeface="+mn-lt"/>
              </a:rPr>
              <a:t> Kokabi</a:t>
            </a:r>
            <a:r>
              <a:rPr lang="en-US" sz="1700" baseline="30000">
                <a:latin typeface="Helvetica" pitchFamily="2" charset="0"/>
                <a:ea typeface="+mn-lt"/>
                <a:cs typeface="+mn-lt"/>
              </a:rPr>
              <a:t>1</a:t>
            </a:r>
            <a:r>
              <a:rPr lang="en-US" sz="1700">
                <a:latin typeface="Helvetica" pitchFamily="2" charset="0"/>
                <a:ea typeface="+mn-lt"/>
                <a:cs typeface="+mn-lt"/>
              </a:rPr>
              <a:t>, MD; Andrew Tran, BS</a:t>
            </a:r>
            <a:r>
              <a:rPr lang="en-US" sz="1700" baseline="30000">
                <a:latin typeface="Helvetica" pitchFamily="2" charset="0"/>
                <a:ea typeface="+mn-lt"/>
                <a:cs typeface="+mn-lt"/>
              </a:rPr>
              <a:t>1</a:t>
            </a:r>
            <a:r>
              <a:rPr lang="en-US" sz="1700">
                <a:latin typeface="Helvetica" pitchFamily="2" charset="0"/>
                <a:ea typeface="+mn-lt"/>
                <a:cs typeface="+mn-lt"/>
              </a:rPr>
              <a:t>; Janice Newsome</a:t>
            </a:r>
            <a:r>
              <a:rPr lang="en-US" sz="1700" baseline="30000">
                <a:latin typeface="Helvetica" pitchFamily="2" charset="0"/>
                <a:ea typeface="+mn-lt"/>
                <a:cs typeface="+mn-lt"/>
              </a:rPr>
              <a:t>1</a:t>
            </a:r>
            <a:r>
              <a:rPr lang="en-US" sz="1700">
                <a:latin typeface="Helvetica" pitchFamily="2" charset="0"/>
                <a:ea typeface="+mn-lt"/>
                <a:cs typeface="+mn-lt"/>
              </a:rPr>
              <a:t>, MD; Nickolas B. Reimer</a:t>
            </a:r>
            <a:r>
              <a:rPr lang="en-US" sz="1700" baseline="30000">
                <a:latin typeface="Helvetica" pitchFamily="2" charset="0"/>
                <a:ea typeface="+mn-lt"/>
                <a:cs typeface="+mn-lt"/>
              </a:rPr>
              <a:t>2</a:t>
            </a:r>
            <a:r>
              <a:rPr lang="en-US" sz="1700">
                <a:latin typeface="Helvetica" pitchFamily="2" charset="0"/>
                <a:ea typeface="+mn-lt"/>
                <a:cs typeface="+mn-lt"/>
              </a:rPr>
              <a:t>, MD; Shervin Oskouei</a:t>
            </a:r>
            <a:r>
              <a:rPr lang="en-US" sz="1700" baseline="30000">
                <a:latin typeface="Helvetica" pitchFamily="2" charset="0"/>
                <a:ea typeface="+mn-lt"/>
                <a:cs typeface="+mn-lt"/>
              </a:rPr>
              <a:t>2</a:t>
            </a:r>
            <a:r>
              <a:rPr lang="en-US" sz="1700">
                <a:latin typeface="Helvetica" pitchFamily="2" charset="0"/>
                <a:ea typeface="+mn-lt"/>
                <a:cs typeface="+mn-lt"/>
              </a:rPr>
              <a:t>, MD, Mircea M. Cristescu</a:t>
            </a:r>
            <a:r>
              <a:rPr lang="en-US" sz="1700" baseline="30000">
                <a:latin typeface="Helvetica" pitchFamily="2" charset="0"/>
                <a:ea typeface="+mn-lt"/>
                <a:cs typeface="+mn-lt"/>
              </a:rPr>
              <a:t>1 </a:t>
            </a:r>
            <a:r>
              <a:rPr lang="en-US" sz="1700">
                <a:latin typeface="Helvetica" pitchFamily="2" charset="0"/>
                <a:ea typeface="+mn-lt"/>
                <a:cs typeface="+mn-lt"/>
              </a:rPr>
              <a:t>MD.</a:t>
            </a:r>
          </a:p>
          <a:p>
            <a:r>
              <a:rPr lang="en-US" sz="1600" baseline="30000">
                <a:latin typeface="Helvetica" pitchFamily="2" charset="0"/>
                <a:ea typeface="+mn-lt"/>
                <a:cs typeface="+mn-lt"/>
              </a:rPr>
              <a:t>1</a:t>
            </a:r>
            <a:r>
              <a:rPr lang="en-US" sz="1600">
                <a:latin typeface="Helvetica" pitchFamily="2" charset="0"/>
                <a:ea typeface="+mn-lt"/>
                <a:cs typeface="+mn-lt"/>
              </a:rPr>
              <a:t>Department of Diagnostic and Interventional Radiology, Emory University School of Medicine,  Atlanta, GA, USA</a:t>
            </a:r>
            <a:endParaRPr lang="en-US" sz="1600">
              <a:latin typeface="Helvetica" pitchFamily="2" charset="0"/>
              <a:cs typeface="Times New Roman"/>
            </a:endParaRPr>
          </a:p>
          <a:p>
            <a:r>
              <a:rPr lang="en-US" sz="1600" baseline="30000">
                <a:latin typeface="Helvetica" pitchFamily="2" charset="0"/>
                <a:ea typeface="+mn-lt"/>
                <a:cs typeface="+mn-lt"/>
              </a:rPr>
              <a:t>2</a:t>
            </a:r>
            <a:r>
              <a:rPr lang="en-US" sz="1600">
                <a:latin typeface="Helvetica" pitchFamily="2" charset="0"/>
                <a:ea typeface="+mn-lt"/>
                <a:cs typeface="+mn-lt"/>
              </a:rPr>
              <a:t>Department of Orthopedic Surgery, Emory University School of Medicine,  Atlanta, GA, USA</a:t>
            </a:r>
            <a:endParaRPr lang="en-US" sz="1600">
              <a:latin typeface="Helvetica" pitchFamily="2" charset="0"/>
              <a:cs typeface="Times New Roman"/>
            </a:endParaRPr>
          </a:p>
          <a:p>
            <a:endParaRPr lang="en-US" sz="1600">
              <a:latin typeface="Times New Roman"/>
              <a:ea typeface="+mn-lt"/>
              <a:cs typeface="+mn-lt"/>
            </a:endParaRPr>
          </a:p>
          <a:p>
            <a:endParaRPr lang="en-US" sz="1000">
              <a:latin typeface="Times New Roman"/>
              <a:cs typeface="Calibri"/>
            </a:endParaRPr>
          </a:p>
          <a:p>
            <a:endParaRPr lang="en-US" sz="1000">
              <a:latin typeface="Times New Roman"/>
              <a:cs typeface="Calibri"/>
            </a:endParaRPr>
          </a:p>
        </p:txBody>
      </p:sp>
      <p:sp>
        <p:nvSpPr>
          <p:cNvPr id="8" name="TextBox 7">
            <a:extLst>
              <a:ext uri="{FF2B5EF4-FFF2-40B4-BE49-F238E27FC236}">
                <a16:creationId xmlns:a16="http://schemas.microsoft.com/office/drawing/2014/main" id="{94BC1C31-6484-4CD1-A05C-D46B1E9980FF}"/>
              </a:ext>
            </a:extLst>
          </p:cNvPr>
          <p:cNvSpPr txBox="1"/>
          <p:nvPr/>
        </p:nvSpPr>
        <p:spPr>
          <a:xfrm>
            <a:off x="5761375" y="6134581"/>
            <a:ext cx="602403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i="1">
                <a:solidFill>
                  <a:srgbClr val="FFFF00"/>
                </a:solidFill>
                <a:latin typeface="Helvetica" pitchFamily="2" charset="0"/>
              </a:rPr>
              <a:t>The authors of this scientific presentation have no relevant financial disclosures</a:t>
            </a:r>
            <a:r>
              <a:rPr lang="en-US" sz="1400">
                <a:solidFill>
                  <a:srgbClr val="FFFF00"/>
                </a:solidFill>
                <a:latin typeface="Helvetica" pitchFamily="2" charset="0"/>
                <a:cs typeface="Times New Roman"/>
              </a:rPr>
              <a:t>​</a:t>
            </a:r>
            <a:endParaRPr lang="en-US" sz="1400">
              <a:solidFill>
                <a:srgbClr val="FFFF00"/>
              </a:solidFill>
              <a:latin typeface="Helvetica" pitchFamily="2" charset="0"/>
              <a:cs typeface="Calibri" panose="020F0502020204030204"/>
            </a:endParaRPr>
          </a:p>
        </p:txBody>
      </p:sp>
      <p:pic>
        <p:nvPicPr>
          <p:cNvPr id="11" name="Picture 12">
            <a:extLst>
              <a:ext uri="{FF2B5EF4-FFF2-40B4-BE49-F238E27FC236}">
                <a16:creationId xmlns:a16="http://schemas.microsoft.com/office/drawing/2014/main" id="{3610130E-9FBE-4A3C-B8F7-4448812C5E2E}"/>
              </a:ext>
            </a:extLst>
          </p:cNvPr>
          <p:cNvPicPr>
            <a:picLocks noChangeAspect="1"/>
          </p:cNvPicPr>
          <p:nvPr/>
        </p:nvPicPr>
        <p:blipFill rotWithShape="1">
          <a:blip r:embed="rId3"/>
          <a:srcRect l="21811" r="-185" b="327"/>
          <a:stretch/>
        </p:blipFill>
        <p:spPr>
          <a:xfrm>
            <a:off x="288747" y="157331"/>
            <a:ext cx="4740299" cy="3422992"/>
          </a:xfrm>
          <a:prstGeom prst="rect">
            <a:avLst/>
          </a:prstGeom>
        </p:spPr>
      </p:pic>
      <p:pic>
        <p:nvPicPr>
          <p:cNvPr id="9" name="Picture 11" descr="Text&#10;&#10;Description automatically generated">
            <a:extLst>
              <a:ext uri="{FF2B5EF4-FFF2-40B4-BE49-F238E27FC236}">
                <a16:creationId xmlns:a16="http://schemas.microsoft.com/office/drawing/2014/main" id="{E6C4F4C3-AFA9-4D98-8D9D-B5BB5C8269FE}"/>
              </a:ext>
            </a:extLst>
          </p:cNvPr>
          <p:cNvPicPr>
            <a:picLocks noChangeAspect="1"/>
          </p:cNvPicPr>
          <p:nvPr/>
        </p:nvPicPr>
        <p:blipFill>
          <a:blip r:embed="rId4"/>
          <a:stretch>
            <a:fillRect/>
          </a:stretch>
        </p:blipFill>
        <p:spPr>
          <a:xfrm>
            <a:off x="1113064" y="3693407"/>
            <a:ext cx="3106056" cy="3106056"/>
          </a:xfrm>
          <a:prstGeom prst="rect">
            <a:avLst/>
          </a:prstGeom>
        </p:spPr>
      </p:pic>
      <p:cxnSp>
        <p:nvCxnSpPr>
          <p:cNvPr id="5" name="Straight Connector 4">
            <a:extLst>
              <a:ext uri="{FF2B5EF4-FFF2-40B4-BE49-F238E27FC236}">
                <a16:creationId xmlns:a16="http://schemas.microsoft.com/office/drawing/2014/main" id="{1186B7A1-C7D3-FE43-B6C6-E65D38A2A49F}"/>
              </a:ext>
            </a:extLst>
          </p:cNvPr>
          <p:cNvCxnSpPr/>
          <p:nvPr/>
        </p:nvCxnSpPr>
        <p:spPr>
          <a:xfrm>
            <a:off x="5397685" y="0"/>
            <a:ext cx="0" cy="6858000"/>
          </a:xfrm>
          <a:prstGeom prst="line">
            <a:avLst/>
          </a:prstGeom>
          <a:ln w="76200">
            <a:solidFill>
              <a:schemeClr val="tx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8CB4AE0-3FC7-1142-BC08-430BCE0CB127}"/>
              </a:ext>
            </a:extLst>
          </p:cNvPr>
          <p:cNvCxnSpPr/>
          <p:nvPr/>
        </p:nvCxnSpPr>
        <p:spPr>
          <a:xfrm>
            <a:off x="5397685" y="5909733"/>
            <a:ext cx="6794315" cy="0"/>
          </a:xfrm>
          <a:prstGeom prst="line">
            <a:avLst/>
          </a:prstGeom>
          <a:ln w="76200">
            <a:solidFill>
              <a:schemeClr val="tx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D52308D-E007-7C49-A956-E6F1CA17FB42}"/>
              </a:ext>
            </a:extLst>
          </p:cNvPr>
          <p:cNvCxnSpPr/>
          <p:nvPr/>
        </p:nvCxnSpPr>
        <p:spPr>
          <a:xfrm>
            <a:off x="5397685" y="948267"/>
            <a:ext cx="6794315" cy="0"/>
          </a:xfrm>
          <a:prstGeom prst="line">
            <a:avLst/>
          </a:prstGeom>
          <a:ln w="76200">
            <a:solidFill>
              <a:schemeClr val="tx2">
                <a:lumMod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25AC39-5F85-4CAA-8A81-A1287086B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95DA4D23-37FC-4B90-8188-F0377C5F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417162" cy="6858000"/>
          </a:xfrm>
          <a:custGeom>
            <a:avLst/>
            <a:gdLst>
              <a:gd name="connsiteX0" fmla="*/ 0 w 4417162"/>
              <a:gd name="connsiteY0" fmla="*/ 0 h 6858000"/>
              <a:gd name="connsiteX1" fmla="*/ 144378 w 4417162"/>
              <a:gd name="connsiteY1" fmla="*/ 0 h 6858000"/>
              <a:gd name="connsiteX2" fmla="*/ 2310062 w 4417162"/>
              <a:gd name="connsiteY2" fmla="*/ 0 h 6858000"/>
              <a:gd name="connsiteX3" fmla="*/ 4227367 w 4417162"/>
              <a:gd name="connsiteY3" fmla="*/ 0 h 6858000"/>
              <a:gd name="connsiteX4" fmla="*/ 4232407 w 4417162"/>
              <a:gd name="connsiteY4" fmla="*/ 66675 h 6858000"/>
              <a:gd name="connsiteX5" fmla="*/ 4240804 w 4417162"/>
              <a:gd name="connsiteY5" fmla="*/ 122237 h 6858000"/>
              <a:gd name="connsiteX6" fmla="*/ 4250882 w 4417162"/>
              <a:gd name="connsiteY6" fmla="*/ 174625 h 6858000"/>
              <a:gd name="connsiteX7" fmla="*/ 4267678 w 4417162"/>
              <a:gd name="connsiteY7" fmla="*/ 217487 h 6858000"/>
              <a:gd name="connsiteX8" fmla="*/ 4284474 w 4417162"/>
              <a:gd name="connsiteY8" fmla="*/ 260350 h 6858000"/>
              <a:gd name="connsiteX9" fmla="*/ 4304629 w 4417162"/>
              <a:gd name="connsiteY9" fmla="*/ 296862 h 6858000"/>
              <a:gd name="connsiteX10" fmla="*/ 4324784 w 4417162"/>
              <a:gd name="connsiteY10" fmla="*/ 334962 h 6858000"/>
              <a:gd name="connsiteX11" fmla="*/ 4343260 w 4417162"/>
              <a:gd name="connsiteY11" fmla="*/ 369887 h 6858000"/>
              <a:gd name="connsiteX12" fmla="*/ 4361735 w 4417162"/>
              <a:gd name="connsiteY12" fmla="*/ 409575 h 6858000"/>
              <a:gd name="connsiteX13" fmla="*/ 4378531 w 4417162"/>
              <a:gd name="connsiteY13" fmla="*/ 450850 h 6858000"/>
              <a:gd name="connsiteX14" fmla="*/ 4393648 w 4417162"/>
              <a:gd name="connsiteY14" fmla="*/ 496887 h 6858000"/>
              <a:gd name="connsiteX15" fmla="*/ 4405405 w 4417162"/>
              <a:gd name="connsiteY15" fmla="*/ 546100 h 6858000"/>
              <a:gd name="connsiteX16" fmla="*/ 4413803 w 4417162"/>
              <a:gd name="connsiteY16" fmla="*/ 606425 h 6858000"/>
              <a:gd name="connsiteX17" fmla="*/ 4417162 w 4417162"/>
              <a:gd name="connsiteY17" fmla="*/ 673100 h 6858000"/>
              <a:gd name="connsiteX18" fmla="*/ 4413803 w 4417162"/>
              <a:gd name="connsiteY18" fmla="*/ 744537 h 6858000"/>
              <a:gd name="connsiteX19" fmla="*/ 4405405 w 4417162"/>
              <a:gd name="connsiteY19" fmla="*/ 801687 h 6858000"/>
              <a:gd name="connsiteX20" fmla="*/ 4393648 w 4417162"/>
              <a:gd name="connsiteY20" fmla="*/ 854075 h 6858000"/>
              <a:gd name="connsiteX21" fmla="*/ 4378531 w 4417162"/>
              <a:gd name="connsiteY21" fmla="*/ 901700 h 6858000"/>
              <a:gd name="connsiteX22" fmla="*/ 4361735 w 4417162"/>
              <a:gd name="connsiteY22" fmla="*/ 942975 h 6858000"/>
              <a:gd name="connsiteX23" fmla="*/ 4341580 w 4417162"/>
              <a:gd name="connsiteY23" fmla="*/ 981075 h 6858000"/>
              <a:gd name="connsiteX24" fmla="*/ 4321425 w 4417162"/>
              <a:gd name="connsiteY24" fmla="*/ 1017587 h 6858000"/>
              <a:gd name="connsiteX25" fmla="*/ 4301270 w 4417162"/>
              <a:gd name="connsiteY25" fmla="*/ 1055687 h 6858000"/>
              <a:gd name="connsiteX26" fmla="*/ 4282794 w 4417162"/>
              <a:gd name="connsiteY26" fmla="*/ 1095375 h 6858000"/>
              <a:gd name="connsiteX27" fmla="*/ 4264318 w 4417162"/>
              <a:gd name="connsiteY27" fmla="*/ 1136650 h 6858000"/>
              <a:gd name="connsiteX28" fmla="*/ 4249203 w 4417162"/>
              <a:gd name="connsiteY28" fmla="*/ 1182687 h 6858000"/>
              <a:gd name="connsiteX29" fmla="*/ 4239125 w 4417162"/>
              <a:gd name="connsiteY29" fmla="*/ 1235075 h 6858000"/>
              <a:gd name="connsiteX30" fmla="*/ 4229047 w 4417162"/>
              <a:gd name="connsiteY30" fmla="*/ 1295400 h 6858000"/>
              <a:gd name="connsiteX31" fmla="*/ 4227367 w 4417162"/>
              <a:gd name="connsiteY31" fmla="*/ 1363662 h 6858000"/>
              <a:gd name="connsiteX32" fmla="*/ 4229047 w 4417162"/>
              <a:gd name="connsiteY32" fmla="*/ 1431925 h 6858000"/>
              <a:gd name="connsiteX33" fmla="*/ 4239125 w 4417162"/>
              <a:gd name="connsiteY33" fmla="*/ 1492250 h 6858000"/>
              <a:gd name="connsiteX34" fmla="*/ 4249203 w 4417162"/>
              <a:gd name="connsiteY34" fmla="*/ 1544637 h 6858000"/>
              <a:gd name="connsiteX35" fmla="*/ 4264318 w 4417162"/>
              <a:gd name="connsiteY35" fmla="*/ 1589087 h 6858000"/>
              <a:gd name="connsiteX36" fmla="*/ 4282794 w 4417162"/>
              <a:gd name="connsiteY36" fmla="*/ 1631950 h 6858000"/>
              <a:gd name="connsiteX37" fmla="*/ 4301270 w 4417162"/>
              <a:gd name="connsiteY37" fmla="*/ 1671637 h 6858000"/>
              <a:gd name="connsiteX38" fmla="*/ 4321425 w 4417162"/>
              <a:gd name="connsiteY38" fmla="*/ 1708150 h 6858000"/>
              <a:gd name="connsiteX39" fmla="*/ 4341580 w 4417162"/>
              <a:gd name="connsiteY39" fmla="*/ 1743075 h 6858000"/>
              <a:gd name="connsiteX40" fmla="*/ 4361735 w 4417162"/>
              <a:gd name="connsiteY40" fmla="*/ 1782762 h 6858000"/>
              <a:gd name="connsiteX41" fmla="*/ 4378531 w 4417162"/>
              <a:gd name="connsiteY41" fmla="*/ 1824037 h 6858000"/>
              <a:gd name="connsiteX42" fmla="*/ 4393648 w 4417162"/>
              <a:gd name="connsiteY42" fmla="*/ 1870075 h 6858000"/>
              <a:gd name="connsiteX43" fmla="*/ 4405405 w 4417162"/>
              <a:gd name="connsiteY43" fmla="*/ 1922462 h 6858000"/>
              <a:gd name="connsiteX44" fmla="*/ 4413803 w 4417162"/>
              <a:gd name="connsiteY44" fmla="*/ 1982787 h 6858000"/>
              <a:gd name="connsiteX45" fmla="*/ 4417162 w 4417162"/>
              <a:gd name="connsiteY45" fmla="*/ 2051050 h 6858000"/>
              <a:gd name="connsiteX46" fmla="*/ 4413803 w 4417162"/>
              <a:gd name="connsiteY46" fmla="*/ 2119312 h 6858000"/>
              <a:gd name="connsiteX47" fmla="*/ 4405405 w 4417162"/>
              <a:gd name="connsiteY47" fmla="*/ 2179637 h 6858000"/>
              <a:gd name="connsiteX48" fmla="*/ 4393648 w 4417162"/>
              <a:gd name="connsiteY48" fmla="*/ 2232025 h 6858000"/>
              <a:gd name="connsiteX49" fmla="*/ 4378531 w 4417162"/>
              <a:gd name="connsiteY49" fmla="*/ 2278062 h 6858000"/>
              <a:gd name="connsiteX50" fmla="*/ 4361735 w 4417162"/>
              <a:gd name="connsiteY50" fmla="*/ 2319337 h 6858000"/>
              <a:gd name="connsiteX51" fmla="*/ 4341580 w 4417162"/>
              <a:gd name="connsiteY51" fmla="*/ 2359025 h 6858000"/>
              <a:gd name="connsiteX52" fmla="*/ 4321425 w 4417162"/>
              <a:gd name="connsiteY52" fmla="*/ 2395537 h 6858000"/>
              <a:gd name="connsiteX53" fmla="*/ 4301270 w 4417162"/>
              <a:gd name="connsiteY53" fmla="*/ 2433637 h 6858000"/>
              <a:gd name="connsiteX54" fmla="*/ 4282794 w 4417162"/>
              <a:gd name="connsiteY54" fmla="*/ 2471737 h 6858000"/>
              <a:gd name="connsiteX55" fmla="*/ 4264318 w 4417162"/>
              <a:gd name="connsiteY55" fmla="*/ 2513012 h 6858000"/>
              <a:gd name="connsiteX56" fmla="*/ 4249203 w 4417162"/>
              <a:gd name="connsiteY56" fmla="*/ 2560637 h 6858000"/>
              <a:gd name="connsiteX57" fmla="*/ 4239125 w 4417162"/>
              <a:gd name="connsiteY57" fmla="*/ 2613025 h 6858000"/>
              <a:gd name="connsiteX58" fmla="*/ 4229047 w 4417162"/>
              <a:gd name="connsiteY58" fmla="*/ 2671762 h 6858000"/>
              <a:gd name="connsiteX59" fmla="*/ 4227367 w 4417162"/>
              <a:gd name="connsiteY59" fmla="*/ 2741612 h 6858000"/>
              <a:gd name="connsiteX60" fmla="*/ 4229047 w 4417162"/>
              <a:gd name="connsiteY60" fmla="*/ 2809875 h 6858000"/>
              <a:gd name="connsiteX61" fmla="*/ 4239125 w 4417162"/>
              <a:gd name="connsiteY61" fmla="*/ 2868612 h 6858000"/>
              <a:gd name="connsiteX62" fmla="*/ 4249203 w 4417162"/>
              <a:gd name="connsiteY62" fmla="*/ 2922587 h 6858000"/>
              <a:gd name="connsiteX63" fmla="*/ 4264318 w 4417162"/>
              <a:gd name="connsiteY63" fmla="*/ 2967037 h 6858000"/>
              <a:gd name="connsiteX64" fmla="*/ 4282794 w 4417162"/>
              <a:gd name="connsiteY64" fmla="*/ 3009900 h 6858000"/>
              <a:gd name="connsiteX65" fmla="*/ 4301270 w 4417162"/>
              <a:gd name="connsiteY65" fmla="*/ 3046412 h 6858000"/>
              <a:gd name="connsiteX66" fmla="*/ 4321425 w 4417162"/>
              <a:gd name="connsiteY66" fmla="*/ 3084512 h 6858000"/>
              <a:gd name="connsiteX67" fmla="*/ 4341580 w 4417162"/>
              <a:gd name="connsiteY67" fmla="*/ 3121025 h 6858000"/>
              <a:gd name="connsiteX68" fmla="*/ 4361735 w 4417162"/>
              <a:gd name="connsiteY68" fmla="*/ 3160712 h 6858000"/>
              <a:gd name="connsiteX69" fmla="*/ 4378531 w 4417162"/>
              <a:gd name="connsiteY69" fmla="*/ 3201987 h 6858000"/>
              <a:gd name="connsiteX70" fmla="*/ 4393648 w 4417162"/>
              <a:gd name="connsiteY70" fmla="*/ 3248025 h 6858000"/>
              <a:gd name="connsiteX71" fmla="*/ 4405405 w 4417162"/>
              <a:gd name="connsiteY71" fmla="*/ 3300412 h 6858000"/>
              <a:gd name="connsiteX72" fmla="*/ 4413803 w 4417162"/>
              <a:gd name="connsiteY72" fmla="*/ 3360737 h 6858000"/>
              <a:gd name="connsiteX73" fmla="*/ 4417162 w 4417162"/>
              <a:gd name="connsiteY73" fmla="*/ 3427412 h 6858000"/>
              <a:gd name="connsiteX74" fmla="*/ 4413803 w 4417162"/>
              <a:gd name="connsiteY74" fmla="*/ 3497262 h 6858000"/>
              <a:gd name="connsiteX75" fmla="*/ 4405405 w 4417162"/>
              <a:gd name="connsiteY75" fmla="*/ 3557587 h 6858000"/>
              <a:gd name="connsiteX76" fmla="*/ 4393648 w 4417162"/>
              <a:gd name="connsiteY76" fmla="*/ 3609975 h 6858000"/>
              <a:gd name="connsiteX77" fmla="*/ 4378531 w 4417162"/>
              <a:gd name="connsiteY77" fmla="*/ 3656012 h 6858000"/>
              <a:gd name="connsiteX78" fmla="*/ 4361735 w 4417162"/>
              <a:gd name="connsiteY78" fmla="*/ 3697287 h 6858000"/>
              <a:gd name="connsiteX79" fmla="*/ 4341580 w 4417162"/>
              <a:gd name="connsiteY79" fmla="*/ 3736975 h 6858000"/>
              <a:gd name="connsiteX80" fmla="*/ 4301270 w 4417162"/>
              <a:gd name="connsiteY80" fmla="*/ 3811587 h 6858000"/>
              <a:gd name="connsiteX81" fmla="*/ 4282794 w 4417162"/>
              <a:gd name="connsiteY81" fmla="*/ 3848100 h 6858000"/>
              <a:gd name="connsiteX82" fmla="*/ 4264318 w 4417162"/>
              <a:gd name="connsiteY82" fmla="*/ 3890962 h 6858000"/>
              <a:gd name="connsiteX83" fmla="*/ 4249203 w 4417162"/>
              <a:gd name="connsiteY83" fmla="*/ 3935412 h 6858000"/>
              <a:gd name="connsiteX84" fmla="*/ 4239125 w 4417162"/>
              <a:gd name="connsiteY84" fmla="*/ 3987800 h 6858000"/>
              <a:gd name="connsiteX85" fmla="*/ 4229047 w 4417162"/>
              <a:gd name="connsiteY85" fmla="*/ 4048125 h 6858000"/>
              <a:gd name="connsiteX86" fmla="*/ 4227367 w 4417162"/>
              <a:gd name="connsiteY86" fmla="*/ 4116387 h 6858000"/>
              <a:gd name="connsiteX87" fmla="*/ 4229047 w 4417162"/>
              <a:gd name="connsiteY87" fmla="*/ 4186237 h 6858000"/>
              <a:gd name="connsiteX88" fmla="*/ 4239125 w 4417162"/>
              <a:gd name="connsiteY88" fmla="*/ 4244975 h 6858000"/>
              <a:gd name="connsiteX89" fmla="*/ 4249203 w 4417162"/>
              <a:gd name="connsiteY89" fmla="*/ 4297362 h 6858000"/>
              <a:gd name="connsiteX90" fmla="*/ 4264318 w 4417162"/>
              <a:gd name="connsiteY90" fmla="*/ 4343400 h 6858000"/>
              <a:gd name="connsiteX91" fmla="*/ 4282794 w 4417162"/>
              <a:gd name="connsiteY91" fmla="*/ 4386262 h 6858000"/>
              <a:gd name="connsiteX92" fmla="*/ 4301270 w 4417162"/>
              <a:gd name="connsiteY92" fmla="*/ 4424362 h 6858000"/>
              <a:gd name="connsiteX93" fmla="*/ 4341580 w 4417162"/>
              <a:gd name="connsiteY93" fmla="*/ 4498975 h 6858000"/>
              <a:gd name="connsiteX94" fmla="*/ 4361735 w 4417162"/>
              <a:gd name="connsiteY94" fmla="*/ 4537075 h 6858000"/>
              <a:gd name="connsiteX95" fmla="*/ 4378531 w 4417162"/>
              <a:gd name="connsiteY95" fmla="*/ 4579937 h 6858000"/>
              <a:gd name="connsiteX96" fmla="*/ 4393648 w 4417162"/>
              <a:gd name="connsiteY96" fmla="*/ 4625975 h 6858000"/>
              <a:gd name="connsiteX97" fmla="*/ 4405405 w 4417162"/>
              <a:gd name="connsiteY97" fmla="*/ 4678362 h 6858000"/>
              <a:gd name="connsiteX98" fmla="*/ 4413803 w 4417162"/>
              <a:gd name="connsiteY98" fmla="*/ 4738687 h 6858000"/>
              <a:gd name="connsiteX99" fmla="*/ 4417162 w 4417162"/>
              <a:gd name="connsiteY99" fmla="*/ 4806950 h 6858000"/>
              <a:gd name="connsiteX100" fmla="*/ 4413803 w 4417162"/>
              <a:gd name="connsiteY100" fmla="*/ 4875212 h 6858000"/>
              <a:gd name="connsiteX101" fmla="*/ 4405405 w 4417162"/>
              <a:gd name="connsiteY101" fmla="*/ 4935537 h 6858000"/>
              <a:gd name="connsiteX102" fmla="*/ 4393648 w 4417162"/>
              <a:gd name="connsiteY102" fmla="*/ 4987925 h 6858000"/>
              <a:gd name="connsiteX103" fmla="*/ 4378531 w 4417162"/>
              <a:gd name="connsiteY103" fmla="*/ 5033962 h 6858000"/>
              <a:gd name="connsiteX104" fmla="*/ 4361735 w 4417162"/>
              <a:gd name="connsiteY104" fmla="*/ 5075237 h 6858000"/>
              <a:gd name="connsiteX105" fmla="*/ 4341580 w 4417162"/>
              <a:gd name="connsiteY105" fmla="*/ 5114925 h 6858000"/>
              <a:gd name="connsiteX106" fmla="*/ 4321425 w 4417162"/>
              <a:gd name="connsiteY106" fmla="*/ 5149850 h 6858000"/>
              <a:gd name="connsiteX107" fmla="*/ 4301270 w 4417162"/>
              <a:gd name="connsiteY107" fmla="*/ 5186362 h 6858000"/>
              <a:gd name="connsiteX108" fmla="*/ 4282794 w 4417162"/>
              <a:gd name="connsiteY108" fmla="*/ 5226050 h 6858000"/>
              <a:gd name="connsiteX109" fmla="*/ 4264318 w 4417162"/>
              <a:gd name="connsiteY109" fmla="*/ 5268912 h 6858000"/>
              <a:gd name="connsiteX110" fmla="*/ 4249203 w 4417162"/>
              <a:gd name="connsiteY110" fmla="*/ 5313362 h 6858000"/>
              <a:gd name="connsiteX111" fmla="*/ 4239125 w 4417162"/>
              <a:gd name="connsiteY111" fmla="*/ 5365750 h 6858000"/>
              <a:gd name="connsiteX112" fmla="*/ 4229047 w 4417162"/>
              <a:gd name="connsiteY112" fmla="*/ 5426075 h 6858000"/>
              <a:gd name="connsiteX113" fmla="*/ 4227367 w 4417162"/>
              <a:gd name="connsiteY113" fmla="*/ 5494337 h 6858000"/>
              <a:gd name="connsiteX114" fmla="*/ 4229047 w 4417162"/>
              <a:gd name="connsiteY114" fmla="*/ 5562600 h 6858000"/>
              <a:gd name="connsiteX115" fmla="*/ 4239125 w 4417162"/>
              <a:gd name="connsiteY115" fmla="*/ 5622925 h 6858000"/>
              <a:gd name="connsiteX116" fmla="*/ 4249203 w 4417162"/>
              <a:gd name="connsiteY116" fmla="*/ 5675312 h 6858000"/>
              <a:gd name="connsiteX117" fmla="*/ 4264318 w 4417162"/>
              <a:gd name="connsiteY117" fmla="*/ 5721350 h 6858000"/>
              <a:gd name="connsiteX118" fmla="*/ 4282794 w 4417162"/>
              <a:gd name="connsiteY118" fmla="*/ 5762625 h 6858000"/>
              <a:gd name="connsiteX119" fmla="*/ 4301270 w 4417162"/>
              <a:gd name="connsiteY119" fmla="*/ 5802312 h 6858000"/>
              <a:gd name="connsiteX120" fmla="*/ 4321425 w 4417162"/>
              <a:gd name="connsiteY120" fmla="*/ 5840412 h 6858000"/>
              <a:gd name="connsiteX121" fmla="*/ 4341580 w 4417162"/>
              <a:gd name="connsiteY121" fmla="*/ 5876925 h 6858000"/>
              <a:gd name="connsiteX122" fmla="*/ 4361735 w 4417162"/>
              <a:gd name="connsiteY122" fmla="*/ 5915025 h 6858000"/>
              <a:gd name="connsiteX123" fmla="*/ 4378531 w 4417162"/>
              <a:gd name="connsiteY123" fmla="*/ 5956300 h 6858000"/>
              <a:gd name="connsiteX124" fmla="*/ 4393648 w 4417162"/>
              <a:gd name="connsiteY124" fmla="*/ 6003925 h 6858000"/>
              <a:gd name="connsiteX125" fmla="*/ 4405405 w 4417162"/>
              <a:gd name="connsiteY125" fmla="*/ 6056312 h 6858000"/>
              <a:gd name="connsiteX126" fmla="*/ 4413803 w 4417162"/>
              <a:gd name="connsiteY126" fmla="*/ 6113462 h 6858000"/>
              <a:gd name="connsiteX127" fmla="*/ 4417162 w 4417162"/>
              <a:gd name="connsiteY127" fmla="*/ 6183312 h 6858000"/>
              <a:gd name="connsiteX128" fmla="*/ 4413803 w 4417162"/>
              <a:gd name="connsiteY128" fmla="*/ 6251575 h 6858000"/>
              <a:gd name="connsiteX129" fmla="*/ 4405405 w 4417162"/>
              <a:gd name="connsiteY129" fmla="*/ 6311900 h 6858000"/>
              <a:gd name="connsiteX130" fmla="*/ 4393648 w 4417162"/>
              <a:gd name="connsiteY130" fmla="*/ 6361112 h 6858000"/>
              <a:gd name="connsiteX131" fmla="*/ 4378531 w 4417162"/>
              <a:gd name="connsiteY131" fmla="*/ 6407150 h 6858000"/>
              <a:gd name="connsiteX132" fmla="*/ 4361735 w 4417162"/>
              <a:gd name="connsiteY132" fmla="*/ 6448425 h 6858000"/>
              <a:gd name="connsiteX133" fmla="*/ 4343260 w 4417162"/>
              <a:gd name="connsiteY133" fmla="*/ 6488112 h 6858000"/>
              <a:gd name="connsiteX134" fmla="*/ 4324784 w 4417162"/>
              <a:gd name="connsiteY134" fmla="*/ 6523037 h 6858000"/>
              <a:gd name="connsiteX135" fmla="*/ 4304629 w 4417162"/>
              <a:gd name="connsiteY135" fmla="*/ 6561137 h 6858000"/>
              <a:gd name="connsiteX136" fmla="*/ 4284474 w 4417162"/>
              <a:gd name="connsiteY136" fmla="*/ 6597650 h 6858000"/>
              <a:gd name="connsiteX137" fmla="*/ 4267678 w 4417162"/>
              <a:gd name="connsiteY137" fmla="*/ 6640512 h 6858000"/>
              <a:gd name="connsiteX138" fmla="*/ 4250882 w 4417162"/>
              <a:gd name="connsiteY138" fmla="*/ 6683375 h 6858000"/>
              <a:gd name="connsiteX139" fmla="*/ 4240804 w 4417162"/>
              <a:gd name="connsiteY139" fmla="*/ 6735762 h 6858000"/>
              <a:gd name="connsiteX140" fmla="*/ 4232407 w 4417162"/>
              <a:gd name="connsiteY140" fmla="*/ 6791325 h 6858000"/>
              <a:gd name="connsiteX141" fmla="*/ 4227367 w 4417162"/>
              <a:gd name="connsiteY141" fmla="*/ 6858000 h 6858000"/>
              <a:gd name="connsiteX142" fmla="*/ 2310062 w 4417162"/>
              <a:gd name="connsiteY142" fmla="*/ 6858000 h 6858000"/>
              <a:gd name="connsiteX143" fmla="*/ 144378 w 4417162"/>
              <a:gd name="connsiteY143" fmla="*/ 6858000 h 6858000"/>
              <a:gd name="connsiteX144" fmla="*/ 0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0" y="0"/>
                </a:moveTo>
                <a:lnTo>
                  <a:pt x="144378" y="0"/>
                </a:lnTo>
                <a:lnTo>
                  <a:pt x="2310062" y="0"/>
                </a:lnTo>
                <a:lnTo>
                  <a:pt x="4227367" y="0"/>
                </a:lnTo>
                <a:lnTo>
                  <a:pt x="4232407" y="66675"/>
                </a:lnTo>
                <a:lnTo>
                  <a:pt x="4240804" y="122237"/>
                </a:lnTo>
                <a:lnTo>
                  <a:pt x="4250882" y="174625"/>
                </a:lnTo>
                <a:lnTo>
                  <a:pt x="4267678" y="217487"/>
                </a:lnTo>
                <a:lnTo>
                  <a:pt x="4284474" y="260350"/>
                </a:lnTo>
                <a:lnTo>
                  <a:pt x="4304629" y="296862"/>
                </a:lnTo>
                <a:lnTo>
                  <a:pt x="4324784" y="334962"/>
                </a:lnTo>
                <a:lnTo>
                  <a:pt x="4343260" y="369887"/>
                </a:lnTo>
                <a:lnTo>
                  <a:pt x="4361735" y="409575"/>
                </a:lnTo>
                <a:lnTo>
                  <a:pt x="4378531" y="450850"/>
                </a:lnTo>
                <a:lnTo>
                  <a:pt x="4393648" y="496887"/>
                </a:lnTo>
                <a:lnTo>
                  <a:pt x="4405405" y="546100"/>
                </a:lnTo>
                <a:lnTo>
                  <a:pt x="4413803" y="606425"/>
                </a:lnTo>
                <a:lnTo>
                  <a:pt x="4417162" y="673100"/>
                </a:lnTo>
                <a:lnTo>
                  <a:pt x="4413803" y="744537"/>
                </a:lnTo>
                <a:lnTo>
                  <a:pt x="4405405" y="801687"/>
                </a:lnTo>
                <a:lnTo>
                  <a:pt x="4393648" y="854075"/>
                </a:lnTo>
                <a:lnTo>
                  <a:pt x="4378531" y="901700"/>
                </a:lnTo>
                <a:lnTo>
                  <a:pt x="4361735" y="942975"/>
                </a:lnTo>
                <a:lnTo>
                  <a:pt x="4341580" y="981075"/>
                </a:lnTo>
                <a:lnTo>
                  <a:pt x="4321425" y="1017587"/>
                </a:lnTo>
                <a:lnTo>
                  <a:pt x="4301270" y="1055687"/>
                </a:lnTo>
                <a:lnTo>
                  <a:pt x="4282794" y="1095375"/>
                </a:lnTo>
                <a:lnTo>
                  <a:pt x="4264318" y="1136650"/>
                </a:lnTo>
                <a:lnTo>
                  <a:pt x="4249203" y="1182687"/>
                </a:lnTo>
                <a:lnTo>
                  <a:pt x="4239125" y="1235075"/>
                </a:lnTo>
                <a:lnTo>
                  <a:pt x="4229047" y="1295400"/>
                </a:lnTo>
                <a:lnTo>
                  <a:pt x="4227367" y="1363662"/>
                </a:lnTo>
                <a:lnTo>
                  <a:pt x="4229047" y="1431925"/>
                </a:lnTo>
                <a:lnTo>
                  <a:pt x="4239125" y="1492250"/>
                </a:lnTo>
                <a:lnTo>
                  <a:pt x="4249203" y="1544637"/>
                </a:lnTo>
                <a:lnTo>
                  <a:pt x="4264318" y="1589087"/>
                </a:lnTo>
                <a:lnTo>
                  <a:pt x="4282794" y="1631950"/>
                </a:lnTo>
                <a:lnTo>
                  <a:pt x="4301270" y="1671637"/>
                </a:lnTo>
                <a:lnTo>
                  <a:pt x="4321425" y="1708150"/>
                </a:lnTo>
                <a:lnTo>
                  <a:pt x="4341580" y="1743075"/>
                </a:lnTo>
                <a:lnTo>
                  <a:pt x="4361735" y="1782762"/>
                </a:lnTo>
                <a:lnTo>
                  <a:pt x="4378531" y="1824037"/>
                </a:lnTo>
                <a:lnTo>
                  <a:pt x="4393648" y="1870075"/>
                </a:lnTo>
                <a:lnTo>
                  <a:pt x="4405405" y="1922462"/>
                </a:lnTo>
                <a:lnTo>
                  <a:pt x="4413803" y="1982787"/>
                </a:lnTo>
                <a:lnTo>
                  <a:pt x="4417162" y="2051050"/>
                </a:lnTo>
                <a:lnTo>
                  <a:pt x="4413803" y="2119312"/>
                </a:lnTo>
                <a:lnTo>
                  <a:pt x="4405405" y="2179637"/>
                </a:lnTo>
                <a:lnTo>
                  <a:pt x="4393648" y="2232025"/>
                </a:lnTo>
                <a:lnTo>
                  <a:pt x="4378531" y="2278062"/>
                </a:lnTo>
                <a:lnTo>
                  <a:pt x="4361735" y="2319337"/>
                </a:lnTo>
                <a:lnTo>
                  <a:pt x="4341580" y="2359025"/>
                </a:lnTo>
                <a:lnTo>
                  <a:pt x="4321425" y="2395537"/>
                </a:lnTo>
                <a:lnTo>
                  <a:pt x="4301270" y="2433637"/>
                </a:lnTo>
                <a:lnTo>
                  <a:pt x="4282794" y="2471737"/>
                </a:lnTo>
                <a:lnTo>
                  <a:pt x="4264318" y="2513012"/>
                </a:lnTo>
                <a:lnTo>
                  <a:pt x="4249203" y="2560637"/>
                </a:lnTo>
                <a:lnTo>
                  <a:pt x="4239125" y="2613025"/>
                </a:lnTo>
                <a:lnTo>
                  <a:pt x="4229047" y="2671762"/>
                </a:lnTo>
                <a:lnTo>
                  <a:pt x="4227367" y="2741612"/>
                </a:lnTo>
                <a:lnTo>
                  <a:pt x="4229047" y="2809875"/>
                </a:lnTo>
                <a:lnTo>
                  <a:pt x="4239125" y="2868612"/>
                </a:lnTo>
                <a:lnTo>
                  <a:pt x="4249203" y="2922587"/>
                </a:lnTo>
                <a:lnTo>
                  <a:pt x="4264318" y="2967037"/>
                </a:lnTo>
                <a:lnTo>
                  <a:pt x="4282794" y="3009900"/>
                </a:lnTo>
                <a:lnTo>
                  <a:pt x="4301270" y="3046412"/>
                </a:lnTo>
                <a:lnTo>
                  <a:pt x="4321425" y="3084512"/>
                </a:lnTo>
                <a:lnTo>
                  <a:pt x="4341580" y="3121025"/>
                </a:lnTo>
                <a:lnTo>
                  <a:pt x="4361735" y="3160712"/>
                </a:lnTo>
                <a:lnTo>
                  <a:pt x="4378531" y="3201987"/>
                </a:lnTo>
                <a:lnTo>
                  <a:pt x="4393648" y="3248025"/>
                </a:lnTo>
                <a:lnTo>
                  <a:pt x="4405405" y="3300412"/>
                </a:lnTo>
                <a:lnTo>
                  <a:pt x="4413803" y="3360737"/>
                </a:lnTo>
                <a:lnTo>
                  <a:pt x="4417162" y="3427412"/>
                </a:lnTo>
                <a:lnTo>
                  <a:pt x="4413803" y="3497262"/>
                </a:lnTo>
                <a:lnTo>
                  <a:pt x="4405405" y="3557587"/>
                </a:lnTo>
                <a:lnTo>
                  <a:pt x="4393648" y="3609975"/>
                </a:lnTo>
                <a:lnTo>
                  <a:pt x="4378531" y="3656012"/>
                </a:lnTo>
                <a:lnTo>
                  <a:pt x="4361735" y="3697287"/>
                </a:lnTo>
                <a:lnTo>
                  <a:pt x="4341580" y="3736975"/>
                </a:lnTo>
                <a:lnTo>
                  <a:pt x="4301270" y="3811587"/>
                </a:lnTo>
                <a:lnTo>
                  <a:pt x="4282794" y="3848100"/>
                </a:lnTo>
                <a:lnTo>
                  <a:pt x="4264318" y="3890962"/>
                </a:lnTo>
                <a:lnTo>
                  <a:pt x="4249203" y="3935412"/>
                </a:lnTo>
                <a:lnTo>
                  <a:pt x="4239125" y="3987800"/>
                </a:lnTo>
                <a:lnTo>
                  <a:pt x="4229047" y="4048125"/>
                </a:lnTo>
                <a:lnTo>
                  <a:pt x="4227367" y="4116387"/>
                </a:lnTo>
                <a:lnTo>
                  <a:pt x="4229047" y="4186237"/>
                </a:lnTo>
                <a:lnTo>
                  <a:pt x="4239125" y="4244975"/>
                </a:lnTo>
                <a:lnTo>
                  <a:pt x="4249203" y="4297362"/>
                </a:lnTo>
                <a:lnTo>
                  <a:pt x="4264318" y="4343400"/>
                </a:lnTo>
                <a:lnTo>
                  <a:pt x="4282794" y="4386262"/>
                </a:lnTo>
                <a:lnTo>
                  <a:pt x="4301270" y="4424362"/>
                </a:lnTo>
                <a:lnTo>
                  <a:pt x="4341580" y="4498975"/>
                </a:lnTo>
                <a:lnTo>
                  <a:pt x="4361735" y="4537075"/>
                </a:lnTo>
                <a:lnTo>
                  <a:pt x="4378531" y="4579937"/>
                </a:lnTo>
                <a:lnTo>
                  <a:pt x="4393648" y="4625975"/>
                </a:lnTo>
                <a:lnTo>
                  <a:pt x="4405405" y="4678362"/>
                </a:lnTo>
                <a:lnTo>
                  <a:pt x="4413803" y="4738687"/>
                </a:lnTo>
                <a:lnTo>
                  <a:pt x="4417162" y="4806950"/>
                </a:lnTo>
                <a:lnTo>
                  <a:pt x="4413803" y="4875212"/>
                </a:lnTo>
                <a:lnTo>
                  <a:pt x="4405405" y="4935537"/>
                </a:lnTo>
                <a:lnTo>
                  <a:pt x="4393648" y="4987925"/>
                </a:lnTo>
                <a:lnTo>
                  <a:pt x="4378531" y="5033962"/>
                </a:lnTo>
                <a:lnTo>
                  <a:pt x="4361735" y="5075237"/>
                </a:lnTo>
                <a:lnTo>
                  <a:pt x="4341580" y="5114925"/>
                </a:lnTo>
                <a:lnTo>
                  <a:pt x="4321425" y="5149850"/>
                </a:lnTo>
                <a:lnTo>
                  <a:pt x="4301270" y="5186362"/>
                </a:lnTo>
                <a:lnTo>
                  <a:pt x="4282794" y="5226050"/>
                </a:lnTo>
                <a:lnTo>
                  <a:pt x="4264318" y="5268912"/>
                </a:lnTo>
                <a:lnTo>
                  <a:pt x="4249203" y="5313362"/>
                </a:lnTo>
                <a:lnTo>
                  <a:pt x="4239125" y="5365750"/>
                </a:lnTo>
                <a:lnTo>
                  <a:pt x="4229047" y="5426075"/>
                </a:lnTo>
                <a:lnTo>
                  <a:pt x="4227367" y="5494337"/>
                </a:lnTo>
                <a:lnTo>
                  <a:pt x="4229047" y="5562600"/>
                </a:lnTo>
                <a:lnTo>
                  <a:pt x="4239125" y="5622925"/>
                </a:lnTo>
                <a:lnTo>
                  <a:pt x="4249203" y="5675312"/>
                </a:lnTo>
                <a:lnTo>
                  <a:pt x="4264318" y="5721350"/>
                </a:lnTo>
                <a:lnTo>
                  <a:pt x="4282794" y="5762625"/>
                </a:lnTo>
                <a:lnTo>
                  <a:pt x="4301270" y="5802312"/>
                </a:lnTo>
                <a:lnTo>
                  <a:pt x="4321425" y="5840412"/>
                </a:lnTo>
                <a:lnTo>
                  <a:pt x="4341580" y="5876925"/>
                </a:lnTo>
                <a:lnTo>
                  <a:pt x="4361735" y="5915025"/>
                </a:lnTo>
                <a:lnTo>
                  <a:pt x="4378531" y="5956300"/>
                </a:lnTo>
                <a:lnTo>
                  <a:pt x="4393648" y="6003925"/>
                </a:lnTo>
                <a:lnTo>
                  <a:pt x="4405405" y="6056312"/>
                </a:lnTo>
                <a:lnTo>
                  <a:pt x="4413803" y="6113462"/>
                </a:lnTo>
                <a:lnTo>
                  <a:pt x="4417162" y="6183312"/>
                </a:lnTo>
                <a:lnTo>
                  <a:pt x="4413803" y="6251575"/>
                </a:lnTo>
                <a:lnTo>
                  <a:pt x="4405405" y="6311900"/>
                </a:lnTo>
                <a:lnTo>
                  <a:pt x="4393648" y="6361112"/>
                </a:lnTo>
                <a:lnTo>
                  <a:pt x="4378531" y="6407150"/>
                </a:lnTo>
                <a:lnTo>
                  <a:pt x="4361735" y="6448425"/>
                </a:lnTo>
                <a:lnTo>
                  <a:pt x="4343260" y="6488112"/>
                </a:lnTo>
                <a:lnTo>
                  <a:pt x="4324784" y="6523037"/>
                </a:lnTo>
                <a:lnTo>
                  <a:pt x="4304629" y="6561137"/>
                </a:lnTo>
                <a:lnTo>
                  <a:pt x="4284474" y="6597650"/>
                </a:lnTo>
                <a:lnTo>
                  <a:pt x="4267678" y="6640512"/>
                </a:lnTo>
                <a:lnTo>
                  <a:pt x="4250882" y="6683375"/>
                </a:lnTo>
                <a:lnTo>
                  <a:pt x="4240804" y="6735762"/>
                </a:lnTo>
                <a:lnTo>
                  <a:pt x="4232407" y="6791325"/>
                </a:lnTo>
                <a:lnTo>
                  <a:pt x="4227367" y="6858000"/>
                </a:lnTo>
                <a:lnTo>
                  <a:pt x="2310062" y="6858000"/>
                </a:lnTo>
                <a:lnTo>
                  <a:pt x="144378" y="6858000"/>
                </a:lnTo>
                <a:lnTo>
                  <a:pt x="0" y="6858000"/>
                </a:lnTo>
                <a:close/>
              </a:path>
            </a:pathLst>
          </a:custGeom>
          <a:solidFill>
            <a:srgbClr val="FFFFFF"/>
          </a:solidFill>
          <a:ln w="0">
            <a:noFill/>
            <a:prstDash val="solid"/>
            <a:round/>
            <a:headEnd/>
            <a:tailEnd/>
          </a:ln>
        </p:spPr>
      </p:sp>
      <p:sp useBgFill="1">
        <p:nvSpPr>
          <p:cNvPr id="12" name="Freeform: Shape 11">
            <a:extLst>
              <a:ext uri="{FF2B5EF4-FFF2-40B4-BE49-F238E27FC236}">
                <a16:creationId xmlns:a16="http://schemas.microsoft.com/office/drawing/2014/main" id="{A7A4B465-FBCC-4CD4-89A1-82992A7B4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272784" cy="6858000"/>
          </a:xfrm>
          <a:custGeom>
            <a:avLst/>
            <a:gdLst>
              <a:gd name="connsiteX0" fmla="*/ 0 w 4272784"/>
              <a:gd name="connsiteY0" fmla="*/ 0 h 6858000"/>
              <a:gd name="connsiteX1" fmla="*/ 4082989 w 4272784"/>
              <a:gd name="connsiteY1" fmla="*/ 0 h 6858000"/>
              <a:gd name="connsiteX2" fmla="*/ 4088029 w 4272784"/>
              <a:gd name="connsiteY2" fmla="*/ 66675 h 6858000"/>
              <a:gd name="connsiteX3" fmla="*/ 4096426 w 4272784"/>
              <a:gd name="connsiteY3" fmla="*/ 122237 h 6858000"/>
              <a:gd name="connsiteX4" fmla="*/ 4106504 w 4272784"/>
              <a:gd name="connsiteY4" fmla="*/ 174625 h 6858000"/>
              <a:gd name="connsiteX5" fmla="*/ 4123300 w 4272784"/>
              <a:gd name="connsiteY5" fmla="*/ 217487 h 6858000"/>
              <a:gd name="connsiteX6" fmla="*/ 4140096 w 4272784"/>
              <a:gd name="connsiteY6" fmla="*/ 260350 h 6858000"/>
              <a:gd name="connsiteX7" fmla="*/ 4160251 w 4272784"/>
              <a:gd name="connsiteY7" fmla="*/ 296862 h 6858000"/>
              <a:gd name="connsiteX8" fmla="*/ 4180406 w 4272784"/>
              <a:gd name="connsiteY8" fmla="*/ 334962 h 6858000"/>
              <a:gd name="connsiteX9" fmla="*/ 4198882 w 4272784"/>
              <a:gd name="connsiteY9" fmla="*/ 369887 h 6858000"/>
              <a:gd name="connsiteX10" fmla="*/ 4217357 w 4272784"/>
              <a:gd name="connsiteY10" fmla="*/ 409575 h 6858000"/>
              <a:gd name="connsiteX11" fmla="*/ 4234153 w 4272784"/>
              <a:gd name="connsiteY11" fmla="*/ 450850 h 6858000"/>
              <a:gd name="connsiteX12" fmla="*/ 4249270 w 4272784"/>
              <a:gd name="connsiteY12" fmla="*/ 496887 h 6858000"/>
              <a:gd name="connsiteX13" fmla="*/ 4261027 w 4272784"/>
              <a:gd name="connsiteY13" fmla="*/ 546100 h 6858000"/>
              <a:gd name="connsiteX14" fmla="*/ 4269425 w 4272784"/>
              <a:gd name="connsiteY14" fmla="*/ 606425 h 6858000"/>
              <a:gd name="connsiteX15" fmla="*/ 4272784 w 4272784"/>
              <a:gd name="connsiteY15" fmla="*/ 673100 h 6858000"/>
              <a:gd name="connsiteX16" fmla="*/ 4269425 w 4272784"/>
              <a:gd name="connsiteY16" fmla="*/ 744537 h 6858000"/>
              <a:gd name="connsiteX17" fmla="*/ 4261027 w 4272784"/>
              <a:gd name="connsiteY17" fmla="*/ 801687 h 6858000"/>
              <a:gd name="connsiteX18" fmla="*/ 4249270 w 4272784"/>
              <a:gd name="connsiteY18" fmla="*/ 854075 h 6858000"/>
              <a:gd name="connsiteX19" fmla="*/ 4234153 w 4272784"/>
              <a:gd name="connsiteY19" fmla="*/ 901700 h 6858000"/>
              <a:gd name="connsiteX20" fmla="*/ 4217357 w 4272784"/>
              <a:gd name="connsiteY20" fmla="*/ 942975 h 6858000"/>
              <a:gd name="connsiteX21" fmla="*/ 4197202 w 4272784"/>
              <a:gd name="connsiteY21" fmla="*/ 981075 h 6858000"/>
              <a:gd name="connsiteX22" fmla="*/ 4177047 w 4272784"/>
              <a:gd name="connsiteY22" fmla="*/ 1017587 h 6858000"/>
              <a:gd name="connsiteX23" fmla="*/ 4156892 w 4272784"/>
              <a:gd name="connsiteY23" fmla="*/ 1055687 h 6858000"/>
              <a:gd name="connsiteX24" fmla="*/ 4138416 w 4272784"/>
              <a:gd name="connsiteY24" fmla="*/ 1095375 h 6858000"/>
              <a:gd name="connsiteX25" fmla="*/ 4119940 w 4272784"/>
              <a:gd name="connsiteY25" fmla="*/ 1136650 h 6858000"/>
              <a:gd name="connsiteX26" fmla="*/ 4104825 w 4272784"/>
              <a:gd name="connsiteY26" fmla="*/ 1182687 h 6858000"/>
              <a:gd name="connsiteX27" fmla="*/ 4094747 w 4272784"/>
              <a:gd name="connsiteY27" fmla="*/ 1235075 h 6858000"/>
              <a:gd name="connsiteX28" fmla="*/ 4084669 w 4272784"/>
              <a:gd name="connsiteY28" fmla="*/ 1295400 h 6858000"/>
              <a:gd name="connsiteX29" fmla="*/ 4082989 w 4272784"/>
              <a:gd name="connsiteY29" fmla="*/ 1363662 h 6858000"/>
              <a:gd name="connsiteX30" fmla="*/ 4084669 w 4272784"/>
              <a:gd name="connsiteY30" fmla="*/ 1431925 h 6858000"/>
              <a:gd name="connsiteX31" fmla="*/ 4094747 w 4272784"/>
              <a:gd name="connsiteY31" fmla="*/ 1492250 h 6858000"/>
              <a:gd name="connsiteX32" fmla="*/ 4104825 w 4272784"/>
              <a:gd name="connsiteY32" fmla="*/ 1544637 h 6858000"/>
              <a:gd name="connsiteX33" fmla="*/ 4119940 w 4272784"/>
              <a:gd name="connsiteY33" fmla="*/ 1589087 h 6858000"/>
              <a:gd name="connsiteX34" fmla="*/ 4138416 w 4272784"/>
              <a:gd name="connsiteY34" fmla="*/ 1631950 h 6858000"/>
              <a:gd name="connsiteX35" fmla="*/ 4156892 w 4272784"/>
              <a:gd name="connsiteY35" fmla="*/ 1671637 h 6858000"/>
              <a:gd name="connsiteX36" fmla="*/ 4177047 w 4272784"/>
              <a:gd name="connsiteY36" fmla="*/ 1708150 h 6858000"/>
              <a:gd name="connsiteX37" fmla="*/ 4197202 w 4272784"/>
              <a:gd name="connsiteY37" fmla="*/ 1743075 h 6858000"/>
              <a:gd name="connsiteX38" fmla="*/ 4217357 w 4272784"/>
              <a:gd name="connsiteY38" fmla="*/ 1782762 h 6858000"/>
              <a:gd name="connsiteX39" fmla="*/ 4234153 w 4272784"/>
              <a:gd name="connsiteY39" fmla="*/ 1824037 h 6858000"/>
              <a:gd name="connsiteX40" fmla="*/ 4249270 w 4272784"/>
              <a:gd name="connsiteY40" fmla="*/ 1870075 h 6858000"/>
              <a:gd name="connsiteX41" fmla="*/ 4261027 w 4272784"/>
              <a:gd name="connsiteY41" fmla="*/ 1922462 h 6858000"/>
              <a:gd name="connsiteX42" fmla="*/ 4269425 w 4272784"/>
              <a:gd name="connsiteY42" fmla="*/ 1982787 h 6858000"/>
              <a:gd name="connsiteX43" fmla="*/ 4272784 w 4272784"/>
              <a:gd name="connsiteY43" fmla="*/ 2051050 h 6858000"/>
              <a:gd name="connsiteX44" fmla="*/ 4269425 w 4272784"/>
              <a:gd name="connsiteY44" fmla="*/ 2119312 h 6858000"/>
              <a:gd name="connsiteX45" fmla="*/ 4261027 w 4272784"/>
              <a:gd name="connsiteY45" fmla="*/ 2179637 h 6858000"/>
              <a:gd name="connsiteX46" fmla="*/ 4249270 w 4272784"/>
              <a:gd name="connsiteY46" fmla="*/ 2232025 h 6858000"/>
              <a:gd name="connsiteX47" fmla="*/ 4234153 w 4272784"/>
              <a:gd name="connsiteY47" fmla="*/ 2278062 h 6858000"/>
              <a:gd name="connsiteX48" fmla="*/ 4217357 w 4272784"/>
              <a:gd name="connsiteY48" fmla="*/ 2319337 h 6858000"/>
              <a:gd name="connsiteX49" fmla="*/ 4197202 w 4272784"/>
              <a:gd name="connsiteY49" fmla="*/ 2359025 h 6858000"/>
              <a:gd name="connsiteX50" fmla="*/ 4177047 w 4272784"/>
              <a:gd name="connsiteY50" fmla="*/ 2395537 h 6858000"/>
              <a:gd name="connsiteX51" fmla="*/ 4156892 w 4272784"/>
              <a:gd name="connsiteY51" fmla="*/ 2433637 h 6858000"/>
              <a:gd name="connsiteX52" fmla="*/ 4138416 w 4272784"/>
              <a:gd name="connsiteY52" fmla="*/ 2471737 h 6858000"/>
              <a:gd name="connsiteX53" fmla="*/ 4119940 w 4272784"/>
              <a:gd name="connsiteY53" fmla="*/ 2513012 h 6858000"/>
              <a:gd name="connsiteX54" fmla="*/ 4104825 w 4272784"/>
              <a:gd name="connsiteY54" fmla="*/ 2560637 h 6858000"/>
              <a:gd name="connsiteX55" fmla="*/ 4094747 w 4272784"/>
              <a:gd name="connsiteY55" fmla="*/ 2613025 h 6858000"/>
              <a:gd name="connsiteX56" fmla="*/ 4084669 w 4272784"/>
              <a:gd name="connsiteY56" fmla="*/ 2671762 h 6858000"/>
              <a:gd name="connsiteX57" fmla="*/ 4082989 w 4272784"/>
              <a:gd name="connsiteY57" fmla="*/ 2741612 h 6858000"/>
              <a:gd name="connsiteX58" fmla="*/ 4084669 w 4272784"/>
              <a:gd name="connsiteY58" fmla="*/ 2809875 h 6858000"/>
              <a:gd name="connsiteX59" fmla="*/ 4094747 w 4272784"/>
              <a:gd name="connsiteY59" fmla="*/ 2868612 h 6858000"/>
              <a:gd name="connsiteX60" fmla="*/ 4104825 w 4272784"/>
              <a:gd name="connsiteY60" fmla="*/ 2922587 h 6858000"/>
              <a:gd name="connsiteX61" fmla="*/ 4119940 w 4272784"/>
              <a:gd name="connsiteY61" fmla="*/ 2967037 h 6858000"/>
              <a:gd name="connsiteX62" fmla="*/ 4138416 w 4272784"/>
              <a:gd name="connsiteY62" fmla="*/ 3009900 h 6858000"/>
              <a:gd name="connsiteX63" fmla="*/ 4156892 w 4272784"/>
              <a:gd name="connsiteY63" fmla="*/ 3046412 h 6858000"/>
              <a:gd name="connsiteX64" fmla="*/ 4177047 w 4272784"/>
              <a:gd name="connsiteY64" fmla="*/ 3084512 h 6858000"/>
              <a:gd name="connsiteX65" fmla="*/ 4197202 w 4272784"/>
              <a:gd name="connsiteY65" fmla="*/ 3121025 h 6858000"/>
              <a:gd name="connsiteX66" fmla="*/ 4217357 w 4272784"/>
              <a:gd name="connsiteY66" fmla="*/ 3160712 h 6858000"/>
              <a:gd name="connsiteX67" fmla="*/ 4234153 w 4272784"/>
              <a:gd name="connsiteY67" fmla="*/ 3201987 h 6858000"/>
              <a:gd name="connsiteX68" fmla="*/ 4249270 w 4272784"/>
              <a:gd name="connsiteY68" fmla="*/ 3248025 h 6858000"/>
              <a:gd name="connsiteX69" fmla="*/ 4261027 w 4272784"/>
              <a:gd name="connsiteY69" fmla="*/ 3300412 h 6858000"/>
              <a:gd name="connsiteX70" fmla="*/ 4269425 w 4272784"/>
              <a:gd name="connsiteY70" fmla="*/ 3360737 h 6858000"/>
              <a:gd name="connsiteX71" fmla="*/ 4272784 w 4272784"/>
              <a:gd name="connsiteY71" fmla="*/ 3427412 h 6858000"/>
              <a:gd name="connsiteX72" fmla="*/ 4269425 w 4272784"/>
              <a:gd name="connsiteY72" fmla="*/ 3497262 h 6858000"/>
              <a:gd name="connsiteX73" fmla="*/ 4261027 w 4272784"/>
              <a:gd name="connsiteY73" fmla="*/ 3557587 h 6858000"/>
              <a:gd name="connsiteX74" fmla="*/ 4249270 w 4272784"/>
              <a:gd name="connsiteY74" fmla="*/ 3609975 h 6858000"/>
              <a:gd name="connsiteX75" fmla="*/ 4234153 w 4272784"/>
              <a:gd name="connsiteY75" fmla="*/ 3656012 h 6858000"/>
              <a:gd name="connsiteX76" fmla="*/ 4217357 w 4272784"/>
              <a:gd name="connsiteY76" fmla="*/ 3697287 h 6858000"/>
              <a:gd name="connsiteX77" fmla="*/ 4197202 w 4272784"/>
              <a:gd name="connsiteY77" fmla="*/ 3736975 h 6858000"/>
              <a:gd name="connsiteX78" fmla="*/ 4156892 w 4272784"/>
              <a:gd name="connsiteY78" fmla="*/ 3811587 h 6858000"/>
              <a:gd name="connsiteX79" fmla="*/ 4138416 w 4272784"/>
              <a:gd name="connsiteY79" fmla="*/ 3848100 h 6858000"/>
              <a:gd name="connsiteX80" fmla="*/ 4119940 w 4272784"/>
              <a:gd name="connsiteY80" fmla="*/ 3890962 h 6858000"/>
              <a:gd name="connsiteX81" fmla="*/ 4104825 w 4272784"/>
              <a:gd name="connsiteY81" fmla="*/ 3935412 h 6858000"/>
              <a:gd name="connsiteX82" fmla="*/ 4094747 w 4272784"/>
              <a:gd name="connsiteY82" fmla="*/ 3987800 h 6858000"/>
              <a:gd name="connsiteX83" fmla="*/ 4084669 w 4272784"/>
              <a:gd name="connsiteY83" fmla="*/ 4048125 h 6858000"/>
              <a:gd name="connsiteX84" fmla="*/ 4082989 w 4272784"/>
              <a:gd name="connsiteY84" fmla="*/ 4116387 h 6858000"/>
              <a:gd name="connsiteX85" fmla="*/ 4084669 w 4272784"/>
              <a:gd name="connsiteY85" fmla="*/ 4186237 h 6858000"/>
              <a:gd name="connsiteX86" fmla="*/ 4094747 w 4272784"/>
              <a:gd name="connsiteY86" fmla="*/ 4244975 h 6858000"/>
              <a:gd name="connsiteX87" fmla="*/ 4104825 w 4272784"/>
              <a:gd name="connsiteY87" fmla="*/ 4297362 h 6858000"/>
              <a:gd name="connsiteX88" fmla="*/ 4119940 w 4272784"/>
              <a:gd name="connsiteY88" fmla="*/ 4343400 h 6858000"/>
              <a:gd name="connsiteX89" fmla="*/ 4138416 w 4272784"/>
              <a:gd name="connsiteY89" fmla="*/ 4386262 h 6858000"/>
              <a:gd name="connsiteX90" fmla="*/ 4156892 w 4272784"/>
              <a:gd name="connsiteY90" fmla="*/ 4424362 h 6858000"/>
              <a:gd name="connsiteX91" fmla="*/ 4197202 w 4272784"/>
              <a:gd name="connsiteY91" fmla="*/ 4498975 h 6858000"/>
              <a:gd name="connsiteX92" fmla="*/ 4217357 w 4272784"/>
              <a:gd name="connsiteY92" fmla="*/ 4537075 h 6858000"/>
              <a:gd name="connsiteX93" fmla="*/ 4234153 w 4272784"/>
              <a:gd name="connsiteY93" fmla="*/ 4579937 h 6858000"/>
              <a:gd name="connsiteX94" fmla="*/ 4249270 w 4272784"/>
              <a:gd name="connsiteY94" fmla="*/ 4625975 h 6858000"/>
              <a:gd name="connsiteX95" fmla="*/ 4261027 w 4272784"/>
              <a:gd name="connsiteY95" fmla="*/ 4678362 h 6858000"/>
              <a:gd name="connsiteX96" fmla="*/ 4269425 w 4272784"/>
              <a:gd name="connsiteY96" fmla="*/ 4738687 h 6858000"/>
              <a:gd name="connsiteX97" fmla="*/ 4272784 w 4272784"/>
              <a:gd name="connsiteY97" fmla="*/ 4806950 h 6858000"/>
              <a:gd name="connsiteX98" fmla="*/ 4269425 w 4272784"/>
              <a:gd name="connsiteY98" fmla="*/ 4875212 h 6858000"/>
              <a:gd name="connsiteX99" fmla="*/ 4261027 w 4272784"/>
              <a:gd name="connsiteY99" fmla="*/ 4935537 h 6858000"/>
              <a:gd name="connsiteX100" fmla="*/ 4249270 w 4272784"/>
              <a:gd name="connsiteY100" fmla="*/ 4987925 h 6858000"/>
              <a:gd name="connsiteX101" fmla="*/ 4234153 w 4272784"/>
              <a:gd name="connsiteY101" fmla="*/ 5033962 h 6858000"/>
              <a:gd name="connsiteX102" fmla="*/ 4217357 w 4272784"/>
              <a:gd name="connsiteY102" fmla="*/ 5075237 h 6858000"/>
              <a:gd name="connsiteX103" fmla="*/ 4197202 w 4272784"/>
              <a:gd name="connsiteY103" fmla="*/ 5114925 h 6858000"/>
              <a:gd name="connsiteX104" fmla="*/ 4177047 w 4272784"/>
              <a:gd name="connsiteY104" fmla="*/ 5149850 h 6858000"/>
              <a:gd name="connsiteX105" fmla="*/ 4156892 w 4272784"/>
              <a:gd name="connsiteY105" fmla="*/ 5186362 h 6858000"/>
              <a:gd name="connsiteX106" fmla="*/ 4138416 w 4272784"/>
              <a:gd name="connsiteY106" fmla="*/ 5226050 h 6858000"/>
              <a:gd name="connsiteX107" fmla="*/ 4119940 w 4272784"/>
              <a:gd name="connsiteY107" fmla="*/ 5268912 h 6858000"/>
              <a:gd name="connsiteX108" fmla="*/ 4104825 w 4272784"/>
              <a:gd name="connsiteY108" fmla="*/ 5313362 h 6858000"/>
              <a:gd name="connsiteX109" fmla="*/ 4094747 w 4272784"/>
              <a:gd name="connsiteY109" fmla="*/ 5365750 h 6858000"/>
              <a:gd name="connsiteX110" fmla="*/ 4084669 w 4272784"/>
              <a:gd name="connsiteY110" fmla="*/ 5426075 h 6858000"/>
              <a:gd name="connsiteX111" fmla="*/ 4082989 w 4272784"/>
              <a:gd name="connsiteY111" fmla="*/ 5494337 h 6858000"/>
              <a:gd name="connsiteX112" fmla="*/ 4084669 w 4272784"/>
              <a:gd name="connsiteY112" fmla="*/ 5562600 h 6858000"/>
              <a:gd name="connsiteX113" fmla="*/ 4094747 w 4272784"/>
              <a:gd name="connsiteY113" fmla="*/ 5622925 h 6858000"/>
              <a:gd name="connsiteX114" fmla="*/ 4104825 w 4272784"/>
              <a:gd name="connsiteY114" fmla="*/ 5675312 h 6858000"/>
              <a:gd name="connsiteX115" fmla="*/ 4119940 w 4272784"/>
              <a:gd name="connsiteY115" fmla="*/ 5721350 h 6858000"/>
              <a:gd name="connsiteX116" fmla="*/ 4138416 w 4272784"/>
              <a:gd name="connsiteY116" fmla="*/ 5762625 h 6858000"/>
              <a:gd name="connsiteX117" fmla="*/ 4156892 w 4272784"/>
              <a:gd name="connsiteY117" fmla="*/ 5802312 h 6858000"/>
              <a:gd name="connsiteX118" fmla="*/ 4177047 w 4272784"/>
              <a:gd name="connsiteY118" fmla="*/ 5840412 h 6858000"/>
              <a:gd name="connsiteX119" fmla="*/ 4197202 w 4272784"/>
              <a:gd name="connsiteY119" fmla="*/ 5876925 h 6858000"/>
              <a:gd name="connsiteX120" fmla="*/ 4217357 w 4272784"/>
              <a:gd name="connsiteY120" fmla="*/ 5915025 h 6858000"/>
              <a:gd name="connsiteX121" fmla="*/ 4234153 w 4272784"/>
              <a:gd name="connsiteY121" fmla="*/ 5956300 h 6858000"/>
              <a:gd name="connsiteX122" fmla="*/ 4249270 w 4272784"/>
              <a:gd name="connsiteY122" fmla="*/ 6003925 h 6858000"/>
              <a:gd name="connsiteX123" fmla="*/ 4261027 w 4272784"/>
              <a:gd name="connsiteY123" fmla="*/ 6056312 h 6858000"/>
              <a:gd name="connsiteX124" fmla="*/ 4269425 w 4272784"/>
              <a:gd name="connsiteY124" fmla="*/ 6113462 h 6858000"/>
              <a:gd name="connsiteX125" fmla="*/ 4272784 w 4272784"/>
              <a:gd name="connsiteY125" fmla="*/ 6183312 h 6858000"/>
              <a:gd name="connsiteX126" fmla="*/ 4269425 w 4272784"/>
              <a:gd name="connsiteY126" fmla="*/ 6251575 h 6858000"/>
              <a:gd name="connsiteX127" fmla="*/ 4261027 w 4272784"/>
              <a:gd name="connsiteY127" fmla="*/ 6311900 h 6858000"/>
              <a:gd name="connsiteX128" fmla="*/ 4249270 w 4272784"/>
              <a:gd name="connsiteY128" fmla="*/ 6361112 h 6858000"/>
              <a:gd name="connsiteX129" fmla="*/ 4234153 w 4272784"/>
              <a:gd name="connsiteY129" fmla="*/ 6407150 h 6858000"/>
              <a:gd name="connsiteX130" fmla="*/ 4217357 w 4272784"/>
              <a:gd name="connsiteY130" fmla="*/ 6448425 h 6858000"/>
              <a:gd name="connsiteX131" fmla="*/ 4198882 w 4272784"/>
              <a:gd name="connsiteY131" fmla="*/ 6488112 h 6858000"/>
              <a:gd name="connsiteX132" fmla="*/ 4180406 w 4272784"/>
              <a:gd name="connsiteY132" fmla="*/ 6523037 h 6858000"/>
              <a:gd name="connsiteX133" fmla="*/ 4160251 w 4272784"/>
              <a:gd name="connsiteY133" fmla="*/ 6561137 h 6858000"/>
              <a:gd name="connsiteX134" fmla="*/ 4140096 w 4272784"/>
              <a:gd name="connsiteY134" fmla="*/ 6597650 h 6858000"/>
              <a:gd name="connsiteX135" fmla="*/ 4123300 w 4272784"/>
              <a:gd name="connsiteY135" fmla="*/ 6640512 h 6858000"/>
              <a:gd name="connsiteX136" fmla="*/ 4106504 w 4272784"/>
              <a:gd name="connsiteY136" fmla="*/ 6683375 h 6858000"/>
              <a:gd name="connsiteX137" fmla="*/ 4096426 w 4272784"/>
              <a:gd name="connsiteY137" fmla="*/ 6735762 h 6858000"/>
              <a:gd name="connsiteX138" fmla="*/ 4088029 w 4272784"/>
              <a:gd name="connsiteY138" fmla="*/ 6791325 h 6858000"/>
              <a:gd name="connsiteX139" fmla="*/ 4082989 w 4272784"/>
              <a:gd name="connsiteY139" fmla="*/ 6858000 h 6858000"/>
              <a:gd name="connsiteX140" fmla="*/ 0 w 427278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272784" h="6858000">
                <a:moveTo>
                  <a:pt x="0" y="0"/>
                </a:moveTo>
                <a:lnTo>
                  <a:pt x="4082989" y="0"/>
                </a:lnTo>
                <a:lnTo>
                  <a:pt x="4088029" y="66675"/>
                </a:lnTo>
                <a:lnTo>
                  <a:pt x="4096426" y="122237"/>
                </a:lnTo>
                <a:lnTo>
                  <a:pt x="4106504" y="174625"/>
                </a:lnTo>
                <a:lnTo>
                  <a:pt x="4123300" y="217487"/>
                </a:lnTo>
                <a:lnTo>
                  <a:pt x="4140096" y="260350"/>
                </a:lnTo>
                <a:lnTo>
                  <a:pt x="4160251" y="296862"/>
                </a:lnTo>
                <a:lnTo>
                  <a:pt x="4180406" y="334962"/>
                </a:lnTo>
                <a:lnTo>
                  <a:pt x="4198882" y="369887"/>
                </a:lnTo>
                <a:lnTo>
                  <a:pt x="4217357" y="409575"/>
                </a:lnTo>
                <a:lnTo>
                  <a:pt x="4234153" y="450850"/>
                </a:lnTo>
                <a:lnTo>
                  <a:pt x="4249270" y="496887"/>
                </a:lnTo>
                <a:lnTo>
                  <a:pt x="4261027" y="546100"/>
                </a:lnTo>
                <a:lnTo>
                  <a:pt x="4269425" y="606425"/>
                </a:lnTo>
                <a:lnTo>
                  <a:pt x="4272784" y="673100"/>
                </a:lnTo>
                <a:lnTo>
                  <a:pt x="4269425" y="744537"/>
                </a:lnTo>
                <a:lnTo>
                  <a:pt x="4261027" y="801687"/>
                </a:lnTo>
                <a:lnTo>
                  <a:pt x="4249270" y="854075"/>
                </a:lnTo>
                <a:lnTo>
                  <a:pt x="4234153" y="901700"/>
                </a:lnTo>
                <a:lnTo>
                  <a:pt x="4217357" y="942975"/>
                </a:lnTo>
                <a:lnTo>
                  <a:pt x="4197202" y="981075"/>
                </a:lnTo>
                <a:lnTo>
                  <a:pt x="4177047" y="1017587"/>
                </a:lnTo>
                <a:lnTo>
                  <a:pt x="4156892" y="1055687"/>
                </a:lnTo>
                <a:lnTo>
                  <a:pt x="4138416" y="1095375"/>
                </a:lnTo>
                <a:lnTo>
                  <a:pt x="4119940" y="1136650"/>
                </a:lnTo>
                <a:lnTo>
                  <a:pt x="4104825" y="1182687"/>
                </a:lnTo>
                <a:lnTo>
                  <a:pt x="4094747" y="1235075"/>
                </a:lnTo>
                <a:lnTo>
                  <a:pt x="4084669" y="1295400"/>
                </a:lnTo>
                <a:lnTo>
                  <a:pt x="4082989" y="1363662"/>
                </a:lnTo>
                <a:lnTo>
                  <a:pt x="4084669" y="1431925"/>
                </a:lnTo>
                <a:lnTo>
                  <a:pt x="4094747" y="1492250"/>
                </a:lnTo>
                <a:lnTo>
                  <a:pt x="4104825" y="1544637"/>
                </a:lnTo>
                <a:lnTo>
                  <a:pt x="4119940" y="1589087"/>
                </a:lnTo>
                <a:lnTo>
                  <a:pt x="4138416" y="1631950"/>
                </a:lnTo>
                <a:lnTo>
                  <a:pt x="4156892" y="1671637"/>
                </a:lnTo>
                <a:lnTo>
                  <a:pt x="4177047" y="1708150"/>
                </a:lnTo>
                <a:lnTo>
                  <a:pt x="4197202" y="1743075"/>
                </a:lnTo>
                <a:lnTo>
                  <a:pt x="4217357" y="1782762"/>
                </a:lnTo>
                <a:lnTo>
                  <a:pt x="4234153" y="1824037"/>
                </a:lnTo>
                <a:lnTo>
                  <a:pt x="4249270" y="1870075"/>
                </a:lnTo>
                <a:lnTo>
                  <a:pt x="4261027" y="1922462"/>
                </a:lnTo>
                <a:lnTo>
                  <a:pt x="4269425" y="1982787"/>
                </a:lnTo>
                <a:lnTo>
                  <a:pt x="4272784" y="2051050"/>
                </a:lnTo>
                <a:lnTo>
                  <a:pt x="4269425" y="2119312"/>
                </a:lnTo>
                <a:lnTo>
                  <a:pt x="4261027" y="2179637"/>
                </a:lnTo>
                <a:lnTo>
                  <a:pt x="4249270" y="2232025"/>
                </a:lnTo>
                <a:lnTo>
                  <a:pt x="4234153" y="2278062"/>
                </a:lnTo>
                <a:lnTo>
                  <a:pt x="4217357" y="2319337"/>
                </a:lnTo>
                <a:lnTo>
                  <a:pt x="4197202" y="2359025"/>
                </a:lnTo>
                <a:lnTo>
                  <a:pt x="4177047" y="2395537"/>
                </a:lnTo>
                <a:lnTo>
                  <a:pt x="4156892" y="2433637"/>
                </a:lnTo>
                <a:lnTo>
                  <a:pt x="4138416" y="2471737"/>
                </a:lnTo>
                <a:lnTo>
                  <a:pt x="4119940" y="2513012"/>
                </a:lnTo>
                <a:lnTo>
                  <a:pt x="4104825" y="2560637"/>
                </a:lnTo>
                <a:lnTo>
                  <a:pt x="4094747" y="2613025"/>
                </a:lnTo>
                <a:lnTo>
                  <a:pt x="4084669" y="2671762"/>
                </a:lnTo>
                <a:lnTo>
                  <a:pt x="4082989" y="2741612"/>
                </a:lnTo>
                <a:lnTo>
                  <a:pt x="4084669" y="2809875"/>
                </a:lnTo>
                <a:lnTo>
                  <a:pt x="4094747" y="2868612"/>
                </a:lnTo>
                <a:lnTo>
                  <a:pt x="4104825" y="2922587"/>
                </a:lnTo>
                <a:lnTo>
                  <a:pt x="4119940" y="2967037"/>
                </a:lnTo>
                <a:lnTo>
                  <a:pt x="4138416" y="3009900"/>
                </a:lnTo>
                <a:lnTo>
                  <a:pt x="4156892" y="3046412"/>
                </a:lnTo>
                <a:lnTo>
                  <a:pt x="4177047" y="3084512"/>
                </a:lnTo>
                <a:lnTo>
                  <a:pt x="4197202" y="3121025"/>
                </a:lnTo>
                <a:lnTo>
                  <a:pt x="4217357" y="3160712"/>
                </a:lnTo>
                <a:lnTo>
                  <a:pt x="4234153" y="3201987"/>
                </a:lnTo>
                <a:lnTo>
                  <a:pt x="4249270" y="3248025"/>
                </a:lnTo>
                <a:lnTo>
                  <a:pt x="4261027" y="3300412"/>
                </a:lnTo>
                <a:lnTo>
                  <a:pt x="4269425" y="3360737"/>
                </a:lnTo>
                <a:lnTo>
                  <a:pt x="4272784" y="3427412"/>
                </a:lnTo>
                <a:lnTo>
                  <a:pt x="4269425" y="3497262"/>
                </a:lnTo>
                <a:lnTo>
                  <a:pt x="4261027" y="3557587"/>
                </a:lnTo>
                <a:lnTo>
                  <a:pt x="4249270" y="3609975"/>
                </a:lnTo>
                <a:lnTo>
                  <a:pt x="4234153" y="3656012"/>
                </a:lnTo>
                <a:lnTo>
                  <a:pt x="4217357" y="3697287"/>
                </a:lnTo>
                <a:lnTo>
                  <a:pt x="4197202" y="3736975"/>
                </a:lnTo>
                <a:lnTo>
                  <a:pt x="4156892" y="3811587"/>
                </a:lnTo>
                <a:lnTo>
                  <a:pt x="4138416" y="3848100"/>
                </a:lnTo>
                <a:lnTo>
                  <a:pt x="4119940" y="3890962"/>
                </a:lnTo>
                <a:lnTo>
                  <a:pt x="4104825" y="3935412"/>
                </a:lnTo>
                <a:lnTo>
                  <a:pt x="4094747" y="3987800"/>
                </a:lnTo>
                <a:lnTo>
                  <a:pt x="4084669" y="4048125"/>
                </a:lnTo>
                <a:lnTo>
                  <a:pt x="4082989" y="4116387"/>
                </a:lnTo>
                <a:lnTo>
                  <a:pt x="4084669" y="4186237"/>
                </a:lnTo>
                <a:lnTo>
                  <a:pt x="4094747" y="4244975"/>
                </a:lnTo>
                <a:lnTo>
                  <a:pt x="4104825" y="4297362"/>
                </a:lnTo>
                <a:lnTo>
                  <a:pt x="4119940" y="4343400"/>
                </a:lnTo>
                <a:lnTo>
                  <a:pt x="4138416" y="4386262"/>
                </a:lnTo>
                <a:lnTo>
                  <a:pt x="4156892" y="4424362"/>
                </a:lnTo>
                <a:lnTo>
                  <a:pt x="4197202" y="4498975"/>
                </a:lnTo>
                <a:lnTo>
                  <a:pt x="4217357" y="4537075"/>
                </a:lnTo>
                <a:lnTo>
                  <a:pt x="4234153" y="4579937"/>
                </a:lnTo>
                <a:lnTo>
                  <a:pt x="4249270" y="4625975"/>
                </a:lnTo>
                <a:lnTo>
                  <a:pt x="4261027" y="4678362"/>
                </a:lnTo>
                <a:lnTo>
                  <a:pt x="4269425" y="4738687"/>
                </a:lnTo>
                <a:lnTo>
                  <a:pt x="4272784" y="4806950"/>
                </a:lnTo>
                <a:lnTo>
                  <a:pt x="4269425" y="4875212"/>
                </a:lnTo>
                <a:lnTo>
                  <a:pt x="4261027" y="4935537"/>
                </a:lnTo>
                <a:lnTo>
                  <a:pt x="4249270" y="4987925"/>
                </a:lnTo>
                <a:lnTo>
                  <a:pt x="4234153" y="5033962"/>
                </a:lnTo>
                <a:lnTo>
                  <a:pt x="4217357" y="5075237"/>
                </a:lnTo>
                <a:lnTo>
                  <a:pt x="4197202" y="5114925"/>
                </a:lnTo>
                <a:lnTo>
                  <a:pt x="4177047" y="5149850"/>
                </a:lnTo>
                <a:lnTo>
                  <a:pt x="4156892" y="5186362"/>
                </a:lnTo>
                <a:lnTo>
                  <a:pt x="4138416" y="5226050"/>
                </a:lnTo>
                <a:lnTo>
                  <a:pt x="4119940" y="5268912"/>
                </a:lnTo>
                <a:lnTo>
                  <a:pt x="4104825" y="5313362"/>
                </a:lnTo>
                <a:lnTo>
                  <a:pt x="4094747" y="5365750"/>
                </a:lnTo>
                <a:lnTo>
                  <a:pt x="4084669" y="5426075"/>
                </a:lnTo>
                <a:lnTo>
                  <a:pt x="4082989" y="5494337"/>
                </a:lnTo>
                <a:lnTo>
                  <a:pt x="4084669" y="5562600"/>
                </a:lnTo>
                <a:lnTo>
                  <a:pt x="4094747" y="5622925"/>
                </a:lnTo>
                <a:lnTo>
                  <a:pt x="4104825" y="5675312"/>
                </a:lnTo>
                <a:lnTo>
                  <a:pt x="4119940" y="5721350"/>
                </a:lnTo>
                <a:lnTo>
                  <a:pt x="4138416" y="5762625"/>
                </a:lnTo>
                <a:lnTo>
                  <a:pt x="4156892" y="5802312"/>
                </a:lnTo>
                <a:lnTo>
                  <a:pt x="4177047" y="5840412"/>
                </a:lnTo>
                <a:lnTo>
                  <a:pt x="4197202" y="5876925"/>
                </a:lnTo>
                <a:lnTo>
                  <a:pt x="4217357" y="5915025"/>
                </a:lnTo>
                <a:lnTo>
                  <a:pt x="4234153" y="5956300"/>
                </a:lnTo>
                <a:lnTo>
                  <a:pt x="4249270" y="6003925"/>
                </a:lnTo>
                <a:lnTo>
                  <a:pt x="4261027" y="6056312"/>
                </a:lnTo>
                <a:lnTo>
                  <a:pt x="4269425" y="6113462"/>
                </a:lnTo>
                <a:lnTo>
                  <a:pt x="4272784" y="6183312"/>
                </a:lnTo>
                <a:lnTo>
                  <a:pt x="4269425" y="6251575"/>
                </a:lnTo>
                <a:lnTo>
                  <a:pt x="4261027" y="6311900"/>
                </a:lnTo>
                <a:lnTo>
                  <a:pt x="4249270" y="6361112"/>
                </a:lnTo>
                <a:lnTo>
                  <a:pt x="4234153" y="6407150"/>
                </a:lnTo>
                <a:lnTo>
                  <a:pt x="4217357" y="6448425"/>
                </a:lnTo>
                <a:lnTo>
                  <a:pt x="4198882" y="6488112"/>
                </a:lnTo>
                <a:lnTo>
                  <a:pt x="4180406" y="6523037"/>
                </a:lnTo>
                <a:lnTo>
                  <a:pt x="4160251" y="6561137"/>
                </a:lnTo>
                <a:lnTo>
                  <a:pt x="4140096" y="6597650"/>
                </a:lnTo>
                <a:lnTo>
                  <a:pt x="4123300" y="6640512"/>
                </a:lnTo>
                <a:lnTo>
                  <a:pt x="4106504" y="6683375"/>
                </a:lnTo>
                <a:lnTo>
                  <a:pt x="4096426" y="6735762"/>
                </a:lnTo>
                <a:lnTo>
                  <a:pt x="4088029" y="6791325"/>
                </a:lnTo>
                <a:lnTo>
                  <a:pt x="4082989" y="6858000"/>
                </a:lnTo>
                <a:lnTo>
                  <a:pt x="0" y="6858000"/>
                </a:lnTo>
                <a:close/>
              </a:path>
            </a:pathLst>
          </a:custGeom>
          <a:ln w="0">
            <a:noFill/>
            <a:prstDash val="solid"/>
            <a:round/>
            <a:headEnd/>
            <a:tailEnd/>
          </a:ln>
        </p:spPr>
        <p:txBody>
          <a:bodyPr/>
          <a:lstStyle/>
          <a:p>
            <a:endParaRPr lang="en-US"/>
          </a:p>
        </p:txBody>
      </p:sp>
      <p:sp>
        <p:nvSpPr>
          <p:cNvPr id="14" name="Freeform: Shape 13">
            <a:extLst>
              <a:ext uri="{FF2B5EF4-FFF2-40B4-BE49-F238E27FC236}">
                <a16:creationId xmlns:a16="http://schemas.microsoft.com/office/drawing/2014/main" id="{909E572F-9CDC-4214-9D42-FF0017649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17162" cy="6858000"/>
          </a:xfrm>
          <a:custGeom>
            <a:avLst/>
            <a:gdLst>
              <a:gd name="connsiteX0" fmla="*/ 4417162 w 4417162"/>
              <a:gd name="connsiteY0" fmla="*/ 0 h 6858000"/>
              <a:gd name="connsiteX1" fmla="*/ 334174 w 4417162"/>
              <a:gd name="connsiteY1" fmla="*/ 0 h 6858000"/>
              <a:gd name="connsiteX2" fmla="*/ 334173 w 4417162"/>
              <a:gd name="connsiteY2" fmla="*/ 0 h 6858000"/>
              <a:gd name="connsiteX3" fmla="*/ 189795 w 4417162"/>
              <a:gd name="connsiteY3" fmla="*/ 0 h 6858000"/>
              <a:gd name="connsiteX4" fmla="*/ 184756 w 4417162"/>
              <a:gd name="connsiteY4" fmla="*/ 66675 h 6858000"/>
              <a:gd name="connsiteX5" fmla="*/ 176358 w 4417162"/>
              <a:gd name="connsiteY5" fmla="*/ 122237 h 6858000"/>
              <a:gd name="connsiteX6" fmla="*/ 166281 w 4417162"/>
              <a:gd name="connsiteY6" fmla="*/ 174625 h 6858000"/>
              <a:gd name="connsiteX7" fmla="*/ 149485 w 4417162"/>
              <a:gd name="connsiteY7" fmla="*/ 217487 h 6858000"/>
              <a:gd name="connsiteX8" fmla="*/ 132689 w 4417162"/>
              <a:gd name="connsiteY8" fmla="*/ 260350 h 6858000"/>
              <a:gd name="connsiteX9" fmla="*/ 112534 w 4417162"/>
              <a:gd name="connsiteY9" fmla="*/ 296862 h 6858000"/>
              <a:gd name="connsiteX10" fmla="*/ 92379 w 4417162"/>
              <a:gd name="connsiteY10" fmla="*/ 334962 h 6858000"/>
              <a:gd name="connsiteX11" fmla="*/ 73903 w 4417162"/>
              <a:gd name="connsiteY11" fmla="*/ 369887 h 6858000"/>
              <a:gd name="connsiteX12" fmla="*/ 55427 w 4417162"/>
              <a:gd name="connsiteY12" fmla="*/ 409575 h 6858000"/>
              <a:gd name="connsiteX13" fmla="*/ 38632 w 4417162"/>
              <a:gd name="connsiteY13" fmla="*/ 450850 h 6858000"/>
              <a:gd name="connsiteX14" fmla="*/ 23515 w 4417162"/>
              <a:gd name="connsiteY14" fmla="*/ 496887 h 6858000"/>
              <a:gd name="connsiteX15" fmla="*/ 11758 w 4417162"/>
              <a:gd name="connsiteY15" fmla="*/ 546100 h 6858000"/>
              <a:gd name="connsiteX16" fmla="*/ 3359 w 4417162"/>
              <a:gd name="connsiteY16" fmla="*/ 606425 h 6858000"/>
              <a:gd name="connsiteX17" fmla="*/ 0 w 4417162"/>
              <a:gd name="connsiteY17" fmla="*/ 673100 h 6858000"/>
              <a:gd name="connsiteX18" fmla="*/ 3359 w 4417162"/>
              <a:gd name="connsiteY18" fmla="*/ 744537 h 6858000"/>
              <a:gd name="connsiteX19" fmla="*/ 11758 w 4417162"/>
              <a:gd name="connsiteY19" fmla="*/ 801687 h 6858000"/>
              <a:gd name="connsiteX20" fmla="*/ 23515 w 4417162"/>
              <a:gd name="connsiteY20" fmla="*/ 854075 h 6858000"/>
              <a:gd name="connsiteX21" fmla="*/ 38632 w 4417162"/>
              <a:gd name="connsiteY21" fmla="*/ 901700 h 6858000"/>
              <a:gd name="connsiteX22" fmla="*/ 55427 w 4417162"/>
              <a:gd name="connsiteY22" fmla="*/ 942975 h 6858000"/>
              <a:gd name="connsiteX23" fmla="*/ 75583 w 4417162"/>
              <a:gd name="connsiteY23" fmla="*/ 981075 h 6858000"/>
              <a:gd name="connsiteX24" fmla="*/ 95738 w 4417162"/>
              <a:gd name="connsiteY24" fmla="*/ 1017587 h 6858000"/>
              <a:gd name="connsiteX25" fmla="*/ 115893 w 4417162"/>
              <a:gd name="connsiteY25" fmla="*/ 1055687 h 6858000"/>
              <a:gd name="connsiteX26" fmla="*/ 134368 w 4417162"/>
              <a:gd name="connsiteY26" fmla="*/ 1095375 h 6858000"/>
              <a:gd name="connsiteX27" fmla="*/ 152844 w 4417162"/>
              <a:gd name="connsiteY27" fmla="*/ 1136650 h 6858000"/>
              <a:gd name="connsiteX28" fmla="*/ 167960 w 4417162"/>
              <a:gd name="connsiteY28" fmla="*/ 1182687 h 6858000"/>
              <a:gd name="connsiteX29" fmla="*/ 178038 w 4417162"/>
              <a:gd name="connsiteY29" fmla="*/ 1235075 h 6858000"/>
              <a:gd name="connsiteX30" fmla="*/ 188115 w 4417162"/>
              <a:gd name="connsiteY30" fmla="*/ 1295400 h 6858000"/>
              <a:gd name="connsiteX31" fmla="*/ 189795 w 4417162"/>
              <a:gd name="connsiteY31" fmla="*/ 1363662 h 6858000"/>
              <a:gd name="connsiteX32" fmla="*/ 188115 w 4417162"/>
              <a:gd name="connsiteY32" fmla="*/ 1431925 h 6858000"/>
              <a:gd name="connsiteX33" fmla="*/ 178038 w 4417162"/>
              <a:gd name="connsiteY33" fmla="*/ 1492250 h 6858000"/>
              <a:gd name="connsiteX34" fmla="*/ 167960 w 4417162"/>
              <a:gd name="connsiteY34" fmla="*/ 1544637 h 6858000"/>
              <a:gd name="connsiteX35" fmla="*/ 152844 w 4417162"/>
              <a:gd name="connsiteY35" fmla="*/ 1589087 h 6858000"/>
              <a:gd name="connsiteX36" fmla="*/ 134368 w 4417162"/>
              <a:gd name="connsiteY36" fmla="*/ 1631950 h 6858000"/>
              <a:gd name="connsiteX37" fmla="*/ 115893 w 4417162"/>
              <a:gd name="connsiteY37" fmla="*/ 1671637 h 6858000"/>
              <a:gd name="connsiteX38" fmla="*/ 95738 w 4417162"/>
              <a:gd name="connsiteY38" fmla="*/ 1708150 h 6858000"/>
              <a:gd name="connsiteX39" fmla="*/ 75583 w 4417162"/>
              <a:gd name="connsiteY39" fmla="*/ 1743075 h 6858000"/>
              <a:gd name="connsiteX40" fmla="*/ 55427 w 4417162"/>
              <a:gd name="connsiteY40" fmla="*/ 1782762 h 6858000"/>
              <a:gd name="connsiteX41" fmla="*/ 38632 w 4417162"/>
              <a:gd name="connsiteY41" fmla="*/ 1824037 h 6858000"/>
              <a:gd name="connsiteX42" fmla="*/ 23515 w 4417162"/>
              <a:gd name="connsiteY42" fmla="*/ 1870075 h 6858000"/>
              <a:gd name="connsiteX43" fmla="*/ 11758 w 4417162"/>
              <a:gd name="connsiteY43" fmla="*/ 1922462 h 6858000"/>
              <a:gd name="connsiteX44" fmla="*/ 3359 w 4417162"/>
              <a:gd name="connsiteY44" fmla="*/ 1982787 h 6858000"/>
              <a:gd name="connsiteX45" fmla="*/ 0 w 4417162"/>
              <a:gd name="connsiteY45" fmla="*/ 2051050 h 6858000"/>
              <a:gd name="connsiteX46" fmla="*/ 3359 w 4417162"/>
              <a:gd name="connsiteY46" fmla="*/ 2119312 h 6858000"/>
              <a:gd name="connsiteX47" fmla="*/ 11758 w 4417162"/>
              <a:gd name="connsiteY47" fmla="*/ 2179637 h 6858000"/>
              <a:gd name="connsiteX48" fmla="*/ 23515 w 4417162"/>
              <a:gd name="connsiteY48" fmla="*/ 2232025 h 6858000"/>
              <a:gd name="connsiteX49" fmla="*/ 38632 w 4417162"/>
              <a:gd name="connsiteY49" fmla="*/ 2278062 h 6858000"/>
              <a:gd name="connsiteX50" fmla="*/ 55427 w 4417162"/>
              <a:gd name="connsiteY50" fmla="*/ 2319337 h 6858000"/>
              <a:gd name="connsiteX51" fmla="*/ 75583 w 4417162"/>
              <a:gd name="connsiteY51" fmla="*/ 2359025 h 6858000"/>
              <a:gd name="connsiteX52" fmla="*/ 95738 w 4417162"/>
              <a:gd name="connsiteY52" fmla="*/ 2395537 h 6858000"/>
              <a:gd name="connsiteX53" fmla="*/ 115893 w 4417162"/>
              <a:gd name="connsiteY53" fmla="*/ 2433637 h 6858000"/>
              <a:gd name="connsiteX54" fmla="*/ 134368 w 4417162"/>
              <a:gd name="connsiteY54" fmla="*/ 2471737 h 6858000"/>
              <a:gd name="connsiteX55" fmla="*/ 152844 w 4417162"/>
              <a:gd name="connsiteY55" fmla="*/ 2513012 h 6858000"/>
              <a:gd name="connsiteX56" fmla="*/ 167960 w 4417162"/>
              <a:gd name="connsiteY56" fmla="*/ 2560637 h 6858000"/>
              <a:gd name="connsiteX57" fmla="*/ 178038 w 4417162"/>
              <a:gd name="connsiteY57" fmla="*/ 2613025 h 6858000"/>
              <a:gd name="connsiteX58" fmla="*/ 188115 w 4417162"/>
              <a:gd name="connsiteY58" fmla="*/ 2671762 h 6858000"/>
              <a:gd name="connsiteX59" fmla="*/ 189795 w 4417162"/>
              <a:gd name="connsiteY59" fmla="*/ 2741612 h 6858000"/>
              <a:gd name="connsiteX60" fmla="*/ 188115 w 4417162"/>
              <a:gd name="connsiteY60" fmla="*/ 2809875 h 6858000"/>
              <a:gd name="connsiteX61" fmla="*/ 178038 w 4417162"/>
              <a:gd name="connsiteY61" fmla="*/ 2868612 h 6858000"/>
              <a:gd name="connsiteX62" fmla="*/ 167960 w 4417162"/>
              <a:gd name="connsiteY62" fmla="*/ 2922587 h 6858000"/>
              <a:gd name="connsiteX63" fmla="*/ 152844 w 4417162"/>
              <a:gd name="connsiteY63" fmla="*/ 2967037 h 6858000"/>
              <a:gd name="connsiteX64" fmla="*/ 134368 w 4417162"/>
              <a:gd name="connsiteY64" fmla="*/ 3009900 h 6858000"/>
              <a:gd name="connsiteX65" fmla="*/ 115893 w 4417162"/>
              <a:gd name="connsiteY65" fmla="*/ 3046412 h 6858000"/>
              <a:gd name="connsiteX66" fmla="*/ 95738 w 4417162"/>
              <a:gd name="connsiteY66" fmla="*/ 3084512 h 6858000"/>
              <a:gd name="connsiteX67" fmla="*/ 75583 w 4417162"/>
              <a:gd name="connsiteY67" fmla="*/ 3121025 h 6858000"/>
              <a:gd name="connsiteX68" fmla="*/ 55427 w 4417162"/>
              <a:gd name="connsiteY68" fmla="*/ 3160712 h 6858000"/>
              <a:gd name="connsiteX69" fmla="*/ 38632 w 4417162"/>
              <a:gd name="connsiteY69" fmla="*/ 3201987 h 6858000"/>
              <a:gd name="connsiteX70" fmla="*/ 23515 w 4417162"/>
              <a:gd name="connsiteY70" fmla="*/ 3248025 h 6858000"/>
              <a:gd name="connsiteX71" fmla="*/ 11758 w 4417162"/>
              <a:gd name="connsiteY71" fmla="*/ 3300412 h 6858000"/>
              <a:gd name="connsiteX72" fmla="*/ 3359 w 4417162"/>
              <a:gd name="connsiteY72" fmla="*/ 3360737 h 6858000"/>
              <a:gd name="connsiteX73" fmla="*/ 0 w 4417162"/>
              <a:gd name="connsiteY73" fmla="*/ 3427412 h 6858000"/>
              <a:gd name="connsiteX74" fmla="*/ 3359 w 4417162"/>
              <a:gd name="connsiteY74" fmla="*/ 3497262 h 6858000"/>
              <a:gd name="connsiteX75" fmla="*/ 11758 w 4417162"/>
              <a:gd name="connsiteY75" fmla="*/ 3557587 h 6858000"/>
              <a:gd name="connsiteX76" fmla="*/ 23515 w 4417162"/>
              <a:gd name="connsiteY76" fmla="*/ 3609975 h 6858000"/>
              <a:gd name="connsiteX77" fmla="*/ 38632 w 4417162"/>
              <a:gd name="connsiteY77" fmla="*/ 3656012 h 6858000"/>
              <a:gd name="connsiteX78" fmla="*/ 55427 w 4417162"/>
              <a:gd name="connsiteY78" fmla="*/ 3697287 h 6858000"/>
              <a:gd name="connsiteX79" fmla="*/ 75583 w 4417162"/>
              <a:gd name="connsiteY79" fmla="*/ 3736975 h 6858000"/>
              <a:gd name="connsiteX80" fmla="*/ 115893 w 4417162"/>
              <a:gd name="connsiteY80" fmla="*/ 3811587 h 6858000"/>
              <a:gd name="connsiteX81" fmla="*/ 134368 w 4417162"/>
              <a:gd name="connsiteY81" fmla="*/ 3848100 h 6858000"/>
              <a:gd name="connsiteX82" fmla="*/ 152844 w 4417162"/>
              <a:gd name="connsiteY82" fmla="*/ 3890962 h 6858000"/>
              <a:gd name="connsiteX83" fmla="*/ 167960 w 4417162"/>
              <a:gd name="connsiteY83" fmla="*/ 3935412 h 6858000"/>
              <a:gd name="connsiteX84" fmla="*/ 178038 w 4417162"/>
              <a:gd name="connsiteY84" fmla="*/ 3987800 h 6858000"/>
              <a:gd name="connsiteX85" fmla="*/ 188115 w 4417162"/>
              <a:gd name="connsiteY85" fmla="*/ 4048125 h 6858000"/>
              <a:gd name="connsiteX86" fmla="*/ 189795 w 4417162"/>
              <a:gd name="connsiteY86" fmla="*/ 4116387 h 6858000"/>
              <a:gd name="connsiteX87" fmla="*/ 188115 w 4417162"/>
              <a:gd name="connsiteY87" fmla="*/ 4186237 h 6858000"/>
              <a:gd name="connsiteX88" fmla="*/ 178038 w 4417162"/>
              <a:gd name="connsiteY88" fmla="*/ 4244975 h 6858000"/>
              <a:gd name="connsiteX89" fmla="*/ 167960 w 4417162"/>
              <a:gd name="connsiteY89" fmla="*/ 4297362 h 6858000"/>
              <a:gd name="connsiteX90" fmla="*/ 152844 w 4417162"/>
              <a:gd name="connsiteY90" fmla="*/ 4343400 h 6858000"/>
              <a:gd name="connsiteX91" fmla="*/ 134368 w 4417162"/>
              <a:gd name="connsiteY91" fmla="*/ 4386262 h 6858000"/>
              <a:gd name="connsiteX92" fmla="*/ 115893 w 4417162"/>
              <a:gd name="connsiteY92" fmla="*/ 4424362 h 6858000"/>
              <a:gd name="connsiteX93" fmla="*/ 75583 w 4417162"/>
              <a:gd name="connsiteY93" fmla="*/ 4498975 h 6858000"/>
              <a:gd name="connsiteX94" fmla="*/ 55427 w 4417162"/>
              <a:gd name="connsiteY94" fmla="*/ 4537075 h 6858000"/>
              <a:gd name="connsiteX95" fmla="*/ 38632 w 4417162"/>
              <a:gd name="connsiteY95" fmla="*/ 4579937 h 6858000"/>
              <a:gd name="connsiteX96" fmla="*/ 23515 w 4417162"/>
              <a:gd name="connsiteY96" fmla="*/ 4625975 h 6858000"/>
              <a:gd name="connsiteX97" fmla="*/ 11758 w 4417162"/>
              <a:gd name="connsiteY97" fmla="*/ 4678362 h 6858000"/>
              <a:gd name="connsiteX98" fmla="*/ 3359 w 4417162"/>
              <a:gd name="connsiteY98" fmla="*/ 4738687 h 6858000"/>
              <a:gd name="connsiteX99" fmla="*/ 0 w 4417162"/>
              <a:gd name="connsiteY99" fmla="*/ 4806950 h 6858000"/>
              <a:gd name="connsiteX100" fmla="*/ 3359 w 4417162"/>
              <a:gd name="connsiteY100" fmla="*/ 4875212 h 6858000"/>
              <a:gd name="connsiteX101" fmla="*/ 11758 w 4417162"/>
              <a:gd name="connsiteY101" fmla="*/ 4935537 h 6858000"/>
              <a:gd name="connsiteX102" fmla="*/ 23515 w 4417162"/>
              <a:gd name="connsiteY102" fmla="*/ 4987925 h 6858000"/>
              <a:gd name="connsiteX103" fmla="*/ 38632 w 4417162"/>
              <a:gd name="connsiteY103" fmla="*/ 5033962 h 6858000"/>
              <a:gd name="connsiteX104" fmla="*/ 55427 w 4417162"/>
              <a:gd name="connsiteY104" fmla="*/ 5075237 h 6858000"/>
              <a:gd name="connsiteX105" fmla="*/ 75583 w 4417162"/>
              <a:gd name="connsiteY105" fmla="*/ 5114925 h 6858000"/>
              <a:gd name="connsiteX106" fmla="*/ 95738 w 4417162"/>
              <a:gd name="connsiteY106" fmla="*/ 5149850 h 6858000"/>
              <a:gd name="connsiteX107" fmla="*/ 115893 w 4417162"/>
              <a:gd name="connsiteY107" fmla="*/ 5186362 h 6858000"/>
              <a:gd name="connsiteX108" fmla="*/ 134368 w 4417162"/>
              <a:gd name="connsiteY108" fmla="*/ 5226050 h 6858000"/>
              <a:gd name="connsiteX109" fmla="*/ 152844 w 4417162"/>
              <a:gd name="connsiteY109" fmla="*/ 5268912 h 6858000"/>
              <a:gd name="connsiteX110" fmla="*/ 167960 w 4417162"/>
              <a:gd name="connsiteY110" fmla="*/ 5313362 h 6858000"/>
              <a:gd name="connsiteX111" fmla="*/ 178038 w 4417162"/>
              <a:gd name="connsiteY111" fmla="*/ 5365750 h 6858000"/>
              <a:gd name="connsiteX112" fmla="*/ 188115 w 4417162"/>
              <a:gd name="connsiteY112" fmla="*/ 5426075 h 6858000"/>
              <a:gd name="connsiteX113" fmla="*/ 189795 w 4417162"/>
              <a:gd name="connsiteY113" fmla="*/ 5494337 h 6858000"/>
              <a:gd name="connsiteX114" fmla="*/ 188115 w 4417162"/>
              <a:gd name="connsiteY114" fmla="*/ 5562600 h 6858000"/>
              <a:gd name="connsiteX115" fmla="*/ 178038 w 4417162"/>
              <a:gd name="connsiteY115" fmla="*/ 5622925 h 6858000"/>
              <a:gd name="connsiteX116" fmla="*/ 167960 w 4417162"/>
              <a:gd name="connsiteY116" fmla="*/ 5675312 h 6858000"/>
              <a:gd name="connsiteX117" fmla="*/ 152844 w 4417162"/>
              <a:gd name="connsiteY117" fmla="*/ 5721350 h 6858000"/>
              <a:gd name="connsiteX118" fmla="*/ 134368 w 4417162"/>
              <a:gd name="connsiteY118" fmla="*/ 5762625 h 6858000"/>
              <a:gd name="connsiteX119" fmla="*/ 115893 w 4417162"/>
              <a:gd name="connsiteY119" fmla="*/ 5802312 h 6858000"/>
              <a:gd name="connsiteX120" fmla="*/ 95738 w 4417162"/>
              <a:gd name="connsiteY120" fmla="*/ 5840412 h 6858000"/>
              <a:gd name="connsiteX121" fmla="*/ 75583 w 4417162"/>
              <a:gd name="connsiteY121" fmla="*/ 5876925 h 6858000"/>
              <a:gd name="connsiteX122" fmla="*/ 55427 w 4417162"/>
              <a:gd name="connsiteY122" fmla="*/ 5915025 h 6858000"/>
              <a:gd name="connsiteX123" fmla="*/ 38632 w 4417162"/>
              <a:gd name="connsiteY123" fmla="*/ 5956300 h 6858000"/>
              <a:gd name="connsiteX124" fmla="*/ 23515 w 4417162"/>
              <a:gd name="connsiteY124" fmla="*/ 6003925 h 6858000"/>
              <a:gd name="connsiteX125" fmla="*/ 11758 w 4417162"/>
              <a:gd name="connsiteY125" fmla="*/ 6056312 h 6858000"/>
              <a:gd name="connsiteX126" fmla="*/ 3359 w 4417162"/>
              <a:gd name="connsiteY126" fmla="*/ 6113462 h 6858000"/>
              <a:gd name="connsiteX127" fmla="*/ 0 w 4417162"/>
              <a:gd name="connsiteY127" fmla="*/ 6183312 h 6858000"/>
              <a:gd name="connsiteX128" fmla="*/ 3359 w 4417162"/>
              <a:gd name="connsiteY128" fmla="*/ 6251575 h 6858000"/>
              <a:gd name="connsiteX129" fmla="*/ 11758 w 4417162"/>
              <a:gd name="connsiteY129" fmla="*/ 6311900 h 6858000"/>
              <a:gd name="connsiteX130" fmla="*/ 23515 w 4417162"/>
              <a:gd name="connsiteY130" fmla="*/ 6361112 h 6858000"/>
              <a:gd name="connsiteX131" fmla="*/ 38632 w 4417162"/>
              <a:gd name="connsiteY131" fmla="*/ 6407150 h 6858000"/>
              <a:gd name="connsiteX132" fmla="*/ 55427 w 4417162"/>
              <a:gd name="connsiteY132" fmla="*/ 6448425 h 6858000"/>
              <a:gd name="connsiteX133" fmla="*/ 73903 w 4417162"/>
              <a:gd name="connsiteY133" fmla="*/ 6488112 h 6858000"/>
              <a:gd name="connsiteX134" fmla="*/ 92379 w 4417162"/>
              <a:gd name="connsiteY134" fmla="*/ 6523037 h 6858000"/>
              <a:gd name="connsiteX135" fmla="*/ 112534 w 4417162"/>
              <a:gd name="connsiteY135" fmla="*/ 6561137 h 6858000"/>
              <a:gd name="connsiteX136" fmla="*/ 132689 w 4417162"/>
              <a:gd name="connsiteY136" fmla="*/ 6597650 h 6858000"/>
              <a:gd name="connsiteX137" fmla="*/ 149485 w 4417162"/>
              <a:gd name="connsiteY137" fmla="*/ 6640512 h 6858000"/>
              <a:gd name="connsiteX138" fmla="*/ 166281 w 4417162"/>
              <a:gd name="connsiteY138" fmla="*/ 6683375 h 6858000"/>
              <a:gd name="connsiteX139" fmla="*/ 176358 w 4417162"/>
              <a:gd name="connsiteY139" fmla="*/ 6735762 h 6858000"/>
              <a:gd name="connsiteX140" fmla="*/ 184756 w 4417162"/>
              <a:gd name="connsiteY140" fmla="*/ 6791325 h 6858000"/>
              <a:gd name="connsiteX141" fmla="*/ 189795 w 4417162"/>
              <a:gd name="connsiteY141" fmla="*/ 6858000 h 6858000"/>
              <a:gd name="connsiteX142" fmla="*/ 334173 w 4417162"/>
              <a:gd name="connsiteY142" fmla="*/ 6858000 h 6858000"/>
              <a:gd name="connsiteX143" fmla="*/ 334174 w 4417162"/>
              <a:gd name="connsiteY143" fmla="*/ 6858000 h 6858000"/>
              <a:gd name="connsiteX144" fmla="*/ 4417162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4417162" y="0"/>
                </a:move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4417162"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ED4B4EF0-1CBD-4980-A37F-258B2947A1B1}"/>
              </a:ext>
            </a:extLst>
          </p:cNvPr>
          <p:cNvSpPr>
            <a:spLocks noGrp="1"/>
          </p:cNvSpPr>
          <p:nvPr>
            <p:ph type="title"/>
          </p:nvPr>
        </p:nvSpPr>
        <p:spPr>
          <a:xfrm>
            <a:off x="457201" y="723406"/>
            <a:ext cx="3234018" cy="3826728"/>
          </a:xfrm>
        </p:spPr>
        <p:txBody>
          <a:bodyPr vert="horz" lIns="91440" tIns="45720" rIns="91440" bIns="45720" rtlCol="0" anchor="b">
            <a:normAutofit/>
          </a:bodyPr>
          <a:lstStyle/>
          <a:p>
            <a:pPr algn="ctr"/>
            <a:r>
              <a:rPr lang="en-US" sz="5000" b="1" kern="1200">
                <a:solidFill>
                  <a:schemeClr val="tx1"/>
                </a:solidFill>
                <a:effectLst>
                  <a:outerShdw blurRad="38100" dist="38100" dir="2700000" algn="tl">
                    <a:srgbClr val="000000">
                      <a:alpha val="43137"/>
                    </a:srgbClr>
                  </a:outerShdw>
                </a:effectLst>
                <a:latin typeface="+mj-lt"/>
                <a:ea typeface="+mj-ea"/>
                <a:cs typeface="+mj-cs"/>
              </a:rPr>
              <a:t>Genicular Neurotomy Targets</a:t>
            </a:r>
            <a:br>
              <a:rPr lang="en-US" sz="5000" b="1" kern="1200">
                <a:solidFill>
                  <a:schemeClr val="tx1"/>
                </a:solidFill>
                <a:effectLst>
                  <a:outerShdw blurRad="38100" dist="38100" dir="2700000" algn="tl">
                    <a:srgbClr val="000000">
                      <a:alpha val="43137"/>
                    </a:srgbClr>
                  </a:outerShdw>
                </a:effectLst>
                <a:latin typeface="+mj-lt"/>
                <a:ea typeface="+mj-ea"/>
                <a:cs typeface="+mj-cs"/>
              </a:rPr>
            </a:br>
            <a:endParaRPr lang="en-US" sz="5000" b="1" kern="1200">
              <a:solidFill>
                <a:schemeClr val="tx1"/>
              </a:solidFill>
              <a:effectLst>
                <a:outerShdw blurRad="38100" dist="38100" dir="2700000" algn="tl">
                  <a:srgbClr val="000000">
                    <a:alpha val="43137"/>
                  </a:srgbClr>
                </a:outerShdw>
              </a:effectLst>
              <a:latin typeface="+mj-lt"/>
              <a:ea typeface="+mj-ea"/>
              <a:cs typeface="+mj-cs"/>
            </a:endParaRPr>
          </a:p>
        </p:txBody>
      </p:sp>
      <p:pic>
        <p:nvPicPr>
          <p:cNvPr id="2" name="Picture 1">
            <a:extLst>
              <a:ext uri="{FF2B5EF4-FFF2-40B4-BE49-F238E27FC236}">
                <a16:creationId xmlns:a16="http://schemas.microsoft.com/office/drawing/2014/main" id="{469C3A38-56B1-4283-A4F7-F1D0B57B42A8}"/>
              </a:ext>
            </a:extLst>
          </p:cNvPr>
          <p:cNvPicPr>
            <a:picLocks noChangeAspect="1"/>
          </p:cNvPicPr>
          <p:nvPr/>
        </p:nvPicPr>
        <p:blipFill>
          <a:blip r:embed="rId2"/>
          <a:stretch>
            <a:fillRect/>
          </a:stretch>
        </p:blipFill>
        <p:spPr>
          <a:xfrm>
            <a:off x="4193848" y="462006"/>
            <a:ext cx="7540951" cy="6127021"/>
          </a:xfrm>
          <a:prstGeom prst="rect">
            <a:avLst/>
          </a:prstGeom>
        </p:spPr>
      </p:pic>
    </p:spTree>
    <p:extLst>
      <p:ext uri="{BB962C8B-B14F-4D97-AF65-F5344CB8AC3E}">
        <p14:creationId xmlns:p14="http://schemas.microsoft.com/office/powerpoint/2010/main" val="1045556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21C4EA8-6B83-4338-913D-D75D3C4F3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B7D696-4BA8-4493-A2D6-342D29D65C11}"/>
              </a:ext>
            </a:extLst>
          </p:cNvPr>
          <p:cNvSpPr>
            <a:spLocks noGrp="1"/>
          </p:cNvSpPr>
          <p:nvPr>
            <p:ph type="title"/>
          </p:nvPr>
        </p:nvSpPr>
        <p:spPr>
          <a:xfrm>
            <a:off x="111771" y="1282056"/>
            <a:ext cx="3787584" cy="3736540"/>
          </a:xfrm>
        </p:spPr>
        <p:txBody>
          <a:bodyPr vert="horz" lIns="91440" tIns="45720" rIns="91440" bIns="45720" rtlCol="0" anchor="b">
            <a:normAutofit/>
          </a:bodyPr>
          <a:lstStyle/>
          <a:p>
            <a:r>
              <a:rPr lang="en-US" sz="3200"/>
              <a:t>IM, inferomedial; </a:t>
            </a:r>
            <a:br>
              <a:rPr lang="en-US" sz="3200"/>
            </a:br>
            <a:r>
              <a:rPr lang="en-US" sz="3200"/>
              <a:t>IP, infrapatellar; </a:t>
            </a:r>
            <a:br>
              <a:rPr lang="en-US" sz="3200"/>
            </a:br>
            <a:r>
              <a:rPr lang="en-US" sz="3200"/>
              <a:t>MR, medial retinacular; </a:t>
            </a:r>
            <a:br>
              <a:rPr lang="en-US" sz="3200"/>
            </a:br>
            <a:r>
              <a:rPr lang="en-US" sz="3200"/>
              <a:t>SL, superolateral; </a:t>
            </a:r>
            <a:br>
              <a:rPr lang="en-US" sz="3200"/>
            </a:br>
            <a:r>
              <a:rPr lang="en-US" sz="3200"/>
              <a:t>SM, superomedial</a:t>
            </a:r>
          </a:p>
        </p:txBody>
      </p:sp>
      <p:grpSp>
        <p:nvGrpSpPr>
          <p:cNvPr id="14" name="Group 13">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5" name="Straight Connector 14">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indoor&#10;&#10;Description automatically generated">
            <a:extLst>
              <a:ext uri="{FF2B5EF4-FFF2-40B4-BE49-F238E27FC236}">
                <a16:creationId xmlns:a16="http://schemas.microsoft.com/office/drawing/2014/main" id="{E892AE13-08DD-4E7D-A6AA-9ECA99B806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25081" y="1053301"/>
            <a:ext cx="3383280" cy="4885602"/>
          </a:xfrm>
          <a:prstGeom prst="rect">
            <a:avLst/>
          </a:prstGeom>
        </p:spPr>
      </p:pic>
      <p:pic>
        <p:nvPicPr>
          <p:cNvPr id="6" name="Picture 5">
            <a:extLst>
              <a:ext uri="{FF2B5EF4-FFF2-40B4-BE49-F238E27FC236}">
                <a16:creationId xmlns:a16="http://schemas.microsoft.com/office/drawing/2014/main" id="{EF9D8CFD-6E44-4041-8DC0-D4C098D5F42F}"/>
              </a:ext>
            </a:extLst>
          </p:cNvPr>
          <p:cNvPicPr>
            <a:picLocks noChangeAspect="1"/>
          </p:cNvPicPr>
          <p:nvPr/>
        </p:nvPicPr>
        <p:blipFill>
          <a:blip r:embed="rId3"/>
          <a:stretch>
            <a:fillRect/>
          </a:stretch>
        </p:blipFill>
        <p:spPr>
          <a:xfrm>
            <a:off x="7812357" y="1139084"/>
            <a:ext cx="3383280" cy="4714036"/>
          </a:xfrm>
          <a:prstGeom prst="rect">
            <a:avLst/>
          </a:prstGeom>
        </p:spPr>
      </p:pic>
      <p:sp>
        <p:nvSpPr>
          <p:cNvPr id="7" name="Title 1">
            <a:extLst>
              <a:ext uri="{FF2B5EF4-FFF2-40B4-BE49-F238E27FC236}">
                <a16:creationId xmlns:a16="http://schemas.microsoft.com/office/drawing/2014/main" id="{1B8BB006-5FC6-564B-B50D-AF341FE3E7C0}"/>
              </a:ext>
            </a:extLst>
          </p:cNvPr>
          <p:cNvSpPr txBox="1">
            <a:spLocks/>
          </p:cNvSpPr>
          <p:nvPr/>
        </p:nvSpPr>
        <p:spPr>
          <a:xfrm>
            <a:off x="1680411" y="117164"/>
            <a:ext cx="8864299" cy="9629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200" b="1">
                <a:effectLst>
                  <a:outerShdw blurRad="38100" dist="38100" dir="2700000" algn="tl">
                    <a:srgbClr val="000000">
                      <a:alpha val="43137"/>
                    </a:srgbClr>
                  </a:outerShdw>
                </a:effectLst>
              </a:rPr>
              <a:t>Common Genicular Nerve Target Sites</a:t>
            </a:r>
            <a:endParaRPr lang="en-US" sz="4000" b="1">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78037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295525" y="5543189"/>
            <a:ext cx="7600950" cy="461665"/>
          </a:xfrm>
          <a:prstGeom prst="rect">
            <a:avLst/>
          </a:prstGeom>
          <a:solidFill>
            <a:schemeClr val="bg1"/>
          </a:solidFill>
        </p:spPr>
        <p:txBody>
          <a:bodyPr wrap="square" rtlCol="0">
            <a:spAutoFit/>
          </a:bodyPr>
          <a:lstStyle/>
          <a:p>
            <a:pPr algn="ctr" defTabSz="685800">
              <a:defRPr/>
            </a:pPr>
            <a:r>
              <a:rPr lang="en-US" sz="1200" i="1">
                <a:solidFill>
                  <a:srgbClr val="FFFFCC"/>
                </a:solidFill>
                <a:latin typeface="+mj-lt"/>
              </a:rPr>
              <a:t>This case provides the first in vivo images of the lesions created by </a:t>
            </a:r>
            <a:r>
              <a:rPr lang="en-US" sz="1200" i="1" err="1">
                <a:solidFill>
                  <a:srgbClr val="FFFFCC"/>
                </a:solidFill>
                <a:latin typeface="+mj-lt"/>
              </a:rPr>
              <a:t>cRF</a:t>
            </a:r>
            <a:r>
              <a:rPr lang="en-US" sz="1200" i="1">
                <a:solidFill>
                  <a:srgbClr val="FFFFCC"/>
                </a:solidFill>
                <a:latin typeface="+mj-lt"/>
              </a:rPr>
              <a:t> ablation and…offer a visual correlation for the success of </a:t>
            </a:r>
            <a:r>
              <a:rPr lang="en-US" sz="1200" i="1" err="1">
                <a:solidFill>
                  <a:srgbClr val="FFFFCC"/>
                </a:solidFill>
                <a:latin typeface="+mj-lt"/>
              </a:rPr>
              <a:t>cRF</a:t>
            </a:r>
            <a:r>
              <a:rPr lang="en-US" sz="1200" i="1">
                <a:solidFill>
                  <a:srgbClr val="FFFFCC"/>
                </a:solidFill>
                <a:latin typeface="+mj-lt"/>
              </a:rPr>
              <a:t> in the treatment of knee osteoarthritis…</a:t>
            </a:r>
          </a:p>
        </p:txBody>
      </p:sp>
      <p:pic>
        <p:nvPicPr>
          <p:cNvPr id="22" name="Picture 21"/>
          <p:cNvPicPr>
            <a:picLocks noChangeAspect="1"/>
          </p:cNvPicPr>
          <p:nvPr/>
        </p:nvPicPr>
        <p:blipFill>
          <a:blip r:embed="rId3"/>
          <a:stretch>
            <a:fillRect/>
          </a:stretch>
        </p:blipFill>
        <p:spPr>
          <a:xfrm>
            <a:off x="2560547" y="2080070"/>
            <a:ext cx="3813146" cy="3374963"/>
          </a:xfrm>
          <a:prstGeom prst="rect">
            <a:avLst/>
          </a:prstGeom>
        </p:spPr>
      </p:pic>
      <p:pic>
        <p:nvPicPr>
          <p:cNvPr id="23" name="Picture 22"/>
          <p:cNvPicPr>
            <a:picLocks noChangeAspect="1"/>
          </p:cNvPicPr>
          <p:nvPr/>
        </p:nvPicPr>
        <p:blipFill>
          <a:blip r:embed="rId4"/>
          <a:stretch>
            <a:fillRect/>
          </a:stretch>
        </p:blipFill>
        <p:spPr>
          <a:xfrm>
            <a:off x="6336631" y="1622082"/>
            <a:ext cx="3813146" cy="3832951"/>
          </a:xfrm>
          <a:prstGeom prst="rect">
            <a:avLst/>
          </a:prstGeom>
        </p:spPr>
      </p:pic>
      <p:sp>
        <p:nvSpPr>
          <p:cNvPr id="7" name="Title 6">
            <a:extLst>
              <a:ext uri="{FF2B5EF4-FFF2-40B4-BE49-F238E27FC236}">
                <a16:creationId xmlns:a16="http://schemas.microsoft.com/office/drawing/2014/main" id="{56A16908-4D21-4000-8048-EE5714110C93}"/>
              </a:ext>
            </a:extLst>
          </p:cNvPr>
          <p:cNvSpPr>
            <a:spLocks noGrp="1"/>
          </p:cNvSpPr>
          <p:nvPr>
            <p:ph type="title"/>
          </p:nvPr>
        </p:nvSpPr>
        <p:spPr>
          <a:xfrm>
            <a:off x="1665403" y="113017"/>
            <a:ext cx="8899858" cy="1871888"/>
          </a:xfrm>
        </p:spPr>
        <p:txBody>
          <a:bodyPr anchor="t">
            <a:noAutofit/>
          </a:bodyPr>
          <a:lstStyle/>
          <a:p>
            <a:pPr algn="ctr"/>
            <a:r>
              <a:rPr lang="en-US" sz="4200" b="1">
                <a:effectLst>
                  <a:outerShdw blurRad="38100" dist="38100" dir="2700000" algn="tl">
                    <a:srgbClr val="000000">
                      <a:alpha val="43137"/>
                    </a:srgbClr>
                  </a:outerShdw>
                </a:effectLst>
              </a:rPr>
              <a:t>A Case Report: </a:t>
            </a:r>
            <a:r>
              <a:rPr lang="en-US" sz="3500">
                <a:effectLst>
                  <a:outerShdw blurRad="38100" dist="38100" dir="2700000" algn="tl">
                    <a:srgbClr val="000000">
                      <a:alpha val="43137"/>
                    </a:srgbClr>
                  </a:outerShdw>
                </a:effectLst>
              </a:rPr>
              <a:t>Demonstration of Lesions Produced by Cooled Radiofrequency Neurotomy for Chronic Osteoarthritic Knee Pain</a:t>
            </a:r>
            <a:endParaRPr lang="en-US"/>
          </a:p>
        </p:txBody>
      </p:sp>
      <p:sp>
        <p:nvSpPr>
          <p:cNvPr id="2" name="TextBox 1">
            <a:extLst>
              <a:ext uri="{FF2B5EF4-FFF2-40B4-BE49-F238E27FC236}">
                <a16:creationId xmlns:a16="http://schemas.microsoft.com/office/drawing/2014/main" id="{55D28492-C915-4BB6-A9A0-5421A9B854C2}"/>
              </a:ext>
            </a:extLst>
          </p:cNvPr>
          <p:cNvSpPr txBox="1"/>
          <p:nvPr/>
        </p:nvSpPr>
        <p:spPr>
          <a:xfrm>
            <a:off x="1665403" y="6377491"/>
            <a:ext cx="8899858" cy="461665"/>
          </a:xfrm>
          <a:prstGeom prst="rect">
            <a:avLst/>
          </a:prstGeom>
          <a:noFill/>
        </p:spPr>
        <p:txBody>
          <a:bodyPr wrap="square" rtlCol="0">
            <a:spAutoFit/>
          </a:bodyPr>
          <a:lstStyle/>
          <a:p>
            <a:r>
              <a:rPr lang="en-US" sz="1200">
                <a:solidFill>
                  <a:schemeClr val="tx1">
                    <a:lumMod val="85000"/>
                  </a:schemeClr>
                </a:solidFill>
                <a:latin typeface="+mj-lt"/>
              </a:rPr>
              <a:t>Farrell ME, Gutierrez G, Desai MJ, Demonstration of Lesions Produced by Cooled Radiofrequency Neurotomy for Chronic Osteoarthritic Knee Pain:  A Case Report, PM&amp;R (2016), </a:t>
            </a:r>
            <a:r>
              <a:rPr lang="en-US" sz="1200" err="1">
                <a:solidFill>
                  <a:schemeClr val="tx1">
                    <a:lumMod val="85000"/>
                  </a:schemeClr>
                </a:solidFill>
                <a:latin typeface="+mj-lt"/>
              </a:rPr>
              <a:t>doi</a:t>
            </a:r>
            <a:r>
              <a:rPr lang="en-US" sz="1200">
                <a:solidFill>
                  <a:schemeClr val="tx1">
                    <a:lumMod val="85000"/>
                  </a:schemeClr>
                </a:solidFill>
                <a:latin typeface="+mj-lt"/>
              </a:rPr>
              <a:t>: 10.1016/j.pmrj.2016.09.001.</a:t>
            </a:r>
          </a:p>
        </p:txBody>
      </p:sp>
    </p:spTree>
    <p:extLst>
      <p:ext uri="{BB962C8B-B14F-4D97-AF65-F5344CB8AC3E}">
        <p14:creationId xmlns:p14="http://schemas.microsoft.com/office/powerpoint/2010/main" val="302427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DFB67F19-A281-5146-BC2D-09BB5C42F3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3441" y="1518394"/>
            <a:ext cx="5026884" cy="50721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9" name="Text Box 3">
            <a:extLst>
              <a:ext uri="{FF2B5EF4-FFF2-40B4-BE49-F238E27FC236}">
                <a16:creationId xmlns:a16="http://schemas.microsoft.com/office/drawing/2014/main" id="{12D329E6-7D06-2045-9058-82F76C2D62B8}"/>
              </a:ext>
            </a:extLst>
          </p:cNvPr>
          <p:cNvSpPr txBox="1">
            <a:spLocks noChangeArrowheads="1"/>
          </p:cNvSpPr>
          <p:nvPr/>
        </p:nvSpPr>
        <p:spPr bwMode="auto">
          <a:xfrm>
            <a:off x="2476500" y="6477001"/>
            <a:ext cx="8255000"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9pPr>
          </a:lstStyle>
          <a:p>
            <a:r>
              <a:rPr lang="en-US" altLang="en-US" sz="900" i="1"/>
              <a:t>Clinical Imaging</a:t>
            </a:r>
            <a:r>
              <a:rPr lang="en-US" altLang="en-US" sz="900"/>
              <a:t> 2020 59, 78-83DOI: (10.1016/j.clinimag.2019.09.006) </a:t>
            </a:r>
          </a:p>
        </p:txBody>
      </p:sp>
      <p:sp>
        <p:nvSpPr>
          <p:cNvPr id="4100" name="Text Box 4">
            <a:extLst>
              <a:ext uri="{FF2B5EF4-FFF2-40B4-BE49-F238E27FC236}">
                <a16:creationId xmlns:a16="http://schemas.microsoft.com/office/drawing/2014/main" id="{42E84A87-4737-2444-A031-7C445A17AA8E}"/>
              </a:ext>
            </a:extLst>
          </p:cNvPr>
          <p:cNvSpPr txBox="1">
            <a:spLocks noChangeArrowheads="1"/>
          </p:cNvSpPr>
          <p:nvPr/>
        </p:nvSpPr>
        <p:spPr bwMode="auto">
          <a:xfrm>
            <a:off x="2476500" y="6624639"/>
            <a:ext cx="55562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9pPr>
          </a:lstStyle>
          <a:p>
            <a:r>
              <a:rPr lang="en-US" altLang="en-US" sz="900"/>
              <a:t>Copyright © 2019 Elsevier Inc.</a:t>
            </a:r>
            <a:r>
              <a:rPr lang="en-US" altLang="en-US" sz="900">
                <a:hlinkClick r:id="rId4"/>
              </a:rPr>
              <a:t> Terms and Conditions</a:t>
            </a:r>
          </a:p>
        </p:txBody>
      </p:sp>
      <p:pic>
        <p:nvPicPr>
          <p:cNvPr id="4101" name="Picture 5">
            <a:extLst>
              <a:ext uri="{FF2B5EF4-FFF2-40B4-BE49-F238E27FC236}">
                <a16:creationId xmlns:a16="http://schemas.microsoft.com/office/drawing/2014/main" id="{81B771AC-7AA7-BF44-9232-8C911D811F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3376" y="6064250"/>
            <a:ext cx="708025" cy="793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a:extLst>
              <a:ext uri="{FF2B5EF4-FFF2-40B4-BE49-F238E27FC236}">
                <a16:creationId xmlns:a16="http://schemas.microsoft.com/office/drawing/2014/main" id="{5CB5B4E5-2BE4-554A-9F3B-C45DBFB0FCDB}"/>
              </a:ext>
            </a:extLst>
          </p:cNvPr>
          <p:cNvSpPr/>
          <p:nvPr/>
        </p:nvSpPr>
        <p:spPr>
          <a:xfrm>
            <a:off x="359950" y="4359215"/>
            <a:ext cx="6391050" cy="1631216"/>
          </a:xfrm>
          <a:prstGeom prst="rect">
            <a:avLst/>
          </a:prstGeom>
        </p:spPr>
        <p:txBody>
          <a:bodyPr wrap="square">
            <a:spAutoFit/>
          </a:bodyPr>
          <a:lstStyle/>
          <a:p>
            <a:r>
              <a:rPr lang="en-US" sz="2000">
                <a:latin typeface="Helvetica" pitchFamily="2" charset="0"/>
              </a:rPr>
              <a:t>92% of SLGN, 88% of SMGN, and 100% IMGN lied exactly at or above the target point formed by a line parallel to the diaphysis and a separate line parallel to the metaphyseal flare along the cortical surface of femur and tibia</a:t>
            </a:r>
            <a:endParaRPr lang="en-US" sz="2000"/>
          </a:p>
        </p:txBody>
      </p:sp>
      <p:sp>
        <p:nvSpPr>
          <p:cNvPr id="7" name="Title 1">
            <a:extLst>
              <a:ext uri="{FF2B5EF4-FFF2-40B4-BE49-F238E27FC236}">
                <a16:creationId xmlns:a16="http://schemas.microsoft.com/office/drawing/2014/main" id="{1BD2A8B0-B9D8-E049-AE06-23864387F946}"/>
              </a:ext>
            </a:extLst>
          </p:cNvPr>
          <p:cNvSpPr txBox="1">
            <a:spLocks/>
          </p:cNvSpPr>
          <p:nvPr/>
        </p:nvSpPr>
        <p:spPr>
          <a:xfrm>
            <a:off x="1234823" y="213370"/>
            <a:ext cx="8864299" cy="9629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endParaRPr lang="en-US" sz="4000" b="1">
              <a:effectLst>
                <a:outerShdw blurRad="38100" dist="38100" dir="2700000" algn="tl">
                  <a:srgbClr val="000000">
                    <a:alpha val="43137"/>
                  </a:srgbClr>
                </a:outerShdw>
              </a:effectLst>
            </a:endParaRPr>
          </a:p>
        </p:txBody>
      </p:sp>
      <p:pic>
        <p:nvPicPr>
          <p:cNvPr id="12" name="Picture 11">
            <a:extLst>
              <a:ext uri="{FF2B5EF4-FFF2-40B4-BE49-F238E27FC236}">
                <a16:creationId xmlns:a16="http://schemas.microsoft.com/office/drawing/2014/main" id="{E4E3C765-0AC6-D84E-95CE-5A060E5308D1}"/>
              </a:ext>
            </a:extLst>
          </p:cNvPr>
          <p:cNvPicPr>
            <a:picLocks noChangeAspect="1"/>
          </p:cNvPicPr>
          <p:nvPr/>
        </p:nvPicPr>
        <p:blipFill>
          <a:blip r:embed="rId6"/>
          <a:stretch>
            <a:fillRect/>
          </a:stretch>
        </p:blipFill>
        <p:spPr>
          <a:xfrm>
            <a:off x="571521" y="1377208"/>
            <a:ext cx="5658773" cy="2942562"/>
          </a:xfrm>
          <a:prstGeom prst="rect">
            <a:avLst/>
          </a:prstGeom>
        </p:spPr>
      </p:pic>
      <p:sp>
        <p:nvSpPr>
          <p:cNvPr id="14" name="Title 1">
            <a:extLst>
              <a:ext uri="{FF2B5EF4-FFF2-40B4-BE49-F238E27FC236}">
                <a16:creationId xmlns:a16="http://schemas.microsoft.com/office/drawing/2014/main" id="{BD6EAC87-C3CE-C346-B3EC-50ABB703ED75}"/>
              </a:ext>
            </a:extLst>
          </p:cNvPr>
          <p:cNvSpPr txBox="1">
            <a:spLocks/>
          </p:cNvSpPr>
          <p:nvPr/>
        </p:nvSpPr>
        <p:spPr>
          <a:xfrm>
            <a:off x="1957388" y="323701"/>
            <a:ext cx="8093327" cy="9629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800" b="1">
                <a:effectLst>
                  <a:outerShdw blurRad="38100" dist="38100" dir="2700000" algn="tl">
                    <a:srgbClr val="000000">
                      <a:alpha val="43137"/>
                    </a:srgbClr>
                  </a:outerShdw>
                </a:effectLst>
              </a:rPr>
              <a:t>Expected Locations of the Genicular Nerves on Fluoroscopy</a:t>
            </a:r>
          </a:p>
        </p:txBody>
      </p:sp>
    </p:spTree>
    <p:extLst>
      <p:ext uri="{BB962C8B-B14F-4D97-AF65-F5344CB8AC3E}">
        <p14:creationId xmlns:p14="http://schemas.microsoft.com/office/powerpoint/2010/main" val="1554690225"/>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7A27587-5B99-D24C-8968-3EB3A7D11D24}"/>
              </a:ext>
            </a:extLst>
          </p:cNvPr>
          <p:cNvSpPr txBox="1">
            <a:spLocks/>
          </p:cNvSpPr>
          <p:nvPr/>
        </p:nvSpPr>
        <p:spPr>
          <a:xfrm>
            <a:off x="4965430" y="629268"/>
            <a:ext cx="6586491" cy="12861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a:effectLst>
                  <a:outerShdw blurRad="38100" dist="38100" dir="2700000" algn="tl">
                    <a:srgbClr val="000000">
                      <a:alpha val="43137"/>
                    </a:srgbClr>
                  </a:outerShdw>
                </a:effectLst>
              </a:rPr>
              <a:t>Total Joint Replacement </a:t>
            </a:r>
          </a:p>
        </p:txBody>
      </p:sp>
      <p:sp>
        <p:nvSpPr>
          <p:cNvPr id="2" name="Rectangle 1">
            <a:extLst>
              <a:ext uri="{FF2B5EF4-FFF2-40B4-BE49-F238E27FC236}">
                <a16:creationId xmlns:a16="http://schemas.microsoft.com/office/drawing/2014/main" id="{54CB8F33-1EFC-8043-97D5-15188CD4CE23}"/>
              </a:ext>
            </a:extLst>
          </p:cNvPr>
          <p:cNvSpPr/>
          <p:nvPr/>
        </p:nvSpPr>
        <p:spPr>
          <a:xfrm>
            <a:off x="4965431" y="2438400"/>
            <a:ext cx="6586489"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900"/>
              <a:t>The main indication for surgery remains painful knee osteoarthritis with reduced function and quality of life. </a:t>
            </a:r>
          </a:p>
        </p:txBody>
      </p:sp>
      <p:pic>
        <p:nvPicPr>
          <p:cNvPr id="8196" name="Picture 4" descr="Knee replacement - The Lancet">
            <a:extLst>
              <a:ext uri="{FF2B5EF4-FFF2-40B4-BE49-F238E27FC236}">
                <a16:creationId xmlns:a16="http://schemas.microsoft.com/office/drawing/2014/main" id="{A46DB22B-3726-CB47-A076-816144B5BF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31"/>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8198" name="Straight Connector 7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D1557"/>
            </a:solidFill>
          </a:ln>
        </p:spPr>
        <p:style>
          <a:lnRef idx="1">
            <a:schemeClr val="accent1"/>
          </a:lnRef>
          <a:fillRef idx="0">
            <a:schemeClr val="accent1"/>
          </a:fillRef>
          <a:effectRef idx="0">
            <a:schemeClr val="accent1"/>
          </a:effectRef>
          <a:fontRef idx="minor">
            <a:schemeClr val="tx1"/>
          </a:fontRef>
        </p:style>
      </p:cxnSp>
      <p:graphicFrame>
        <p:nvGraphicFramePr>
          <p:cNvPr id="6" name="Table 5">
            <a:extLst>
              <a:ext uri="{FF2B5EF4-FFF2-40B4-BE49-F238E27FC236}">
                <a16:creationId xmlns:a16="http://schemas.microsoft.com/office/drawing/2014/main" id="{4EA4E83E-8AF4-3443-BF3B-AED074CA6A22}"/>
              </a:ext>
            </a:extLst>
          </p:cNvPr>
          <p:cNvGraphicFramePr>
            <a:graphicFrameLocks noGrp="1"/>
          </p:cNvGraphicFramePr>
          <p:nvPr>
            <p:extLst>
              <p:ext uri="{D42A27DB-BD31-4B8C-83A1-F6EECF244321}">
                <p14:modId xmlns:p14="http://schemas.microsoft.com/office/powerpoint/2010/main" val="932140791"/>
              </p:ext>
            </p:extLst>
          </p:nvPr>
        </p:nvGraphicFramePr>
        <p:xfrm>
          <a:off x="5080934" y="5928961"/>
          <a:ext cx="7191376" cy="579120"/>
        </p:xfrm>
        <a:graphic>
          <a:graphicData uri="http://schemas.openxmlformats.org/drawingml/2006/table">
            <a:tbl>
              <a:tblPr/>
              <a:tblGrid>
                <a:gridCol w="7191376">
                  <a:extLst>
                    <a:ext uri="{9D8B030D-6E8A-4147-A177-3AD203B41FA5}">
                      <a16:colId xmlns:a16="http://schemas.microsoft.com/office/drawing/2014/main" val="3278609388"/>
                    </a:ext>
                  </a:extLst>
                </a:gridCol>
              </a:tblGrid>
              <a:tr h="0">
                <a:tc>
                  <a:txBody>
                    <a:bodyPr/>
                    <a:lstStyle/>
                    <a:p>
                      <a:pPr fontAlgn="t"/>
                      <a:r>
                        <a:rPr lang="en-US" sz="1400">
                          <a:solidFill>
                            <a:srgbClr val="FFFF00"/>
                          </a:solidFill>
                          <a:effectLst/>
                          <a:latin typeface="Arial" panose="020B0604020202020204" pitchFamily="34" charset="0"/>
                        </a:rPr>
                        <a:t>Price AJ, </a:t>
                      </a:r>
                      <a:r>
                        <a:rPr lang="en-US" sz="1400" err="1">
                          <a:solidFill>
                            <a:srgbClr val="FFFF00"/>
                          </a:solidFill>
                          <a:effectLst/>
                          <a:latin typeface="Arial" panose="020B0604020202020204" pitchFamily="34" charset="0"/>
                        </a:rPr>
                        <a:t>Alvand</a:t>
                      </a:r>
                      <a:r>
                        <a:rPr lang="en-US" sz="1400">
                          <a:solidFill>
                            <a:srgbClr val="FFFF00"/>
                          </a:solidFill>
                          <a:effectLst/>
                          <a:latin typeface="Arial" panose="020B0604020202020204" pitchFamily="34" charset="0"/>
                        </a:rPr>
                        <a:t> A, </a:t>
                      </a:r>
                      <a:r>
                        <a:rPr lang="en-US" sz="1400" err="1">
                          <a:solidFill>
                            <a:srgbClr val="FFFF00"/>
                          </a:solidFill>
                          <a:effectLst/>
                          <a:latin typeface="Arial" panose="020B0604020202020204" pitchFamily="34" charset="0"/>
                        </a:rPr>
                        <a:t>Troelsen</a:t>
                      </a:r>
                      <a:r>
                        <a:rPr lang="en-US" sz="1400">
                          <a:solidFill>
                            <a:srgbClr val="FFFF00"/>
                          </a:solidFill>
                          <a:effectLst/>
                          <a:latin typeface="Arial" panose="020B0604020202020204" pitchFamily="34" charset="0"/>
                        </a:rPr>
                        <a:t> A, Katz JN, Hooper G, Gray A, </a:t>
                      </a:r>
                      <a:r>
                        <a:rPr lang="en-US" sz="1400" err="1">
                          <a:solidFill>
                            <a:srgbClr val="FFFF00"/>
                          </a:solidFill>
                          <a:effectLst/>
                          <a:latin typeface="Arial" panose="020B0604020202020204" pitchFamily="34" charset="0"/>
                        </a:rPr>
                        <a:t>Carr</a:t>
                      </a:r>
                      <a:r>
                        <a:rPr lang="en-US" sz="1400">
                          <a:solidFill>
                            <a:srgbClr val="FFFF00"/>
                          </a:solidFill>
                          <a:effectLst/>
                          <a:latin typeface="Arial" panose="020B0604020202020204" pitchFamily="34" charset="0"/>
                        </a:rPr>
                        <a:t> A, Beard D. Knee replacement. The Lancet. 2018 Nov 3;392(10158):1672-82.</a:t>
                      </a:r>
                    </a:p>
                  </a:txBody>
                  <a:tcPr marT="76200" marB="76200">
                    <a:lnL>
                      <a:noFill/>
                    </a:lnL>
                    <a:lnR>
                      <a:noFill/>
                    </a:lnR>
                    <a:lnT>
                      <a:noFill/>
                    </a:lnT>
                    <a:lnB>
                      <a:noFill/>
                    </a:lnB>
                  </a:tcPr>
                </a:tc>
                <a:extLst>
                  <a:ext uri="{0D108BD9-81ED-4DB2-BD59-A6C34878D82A}">
                    <a16:rowId xmlns:a16="http://schemas.microsoft.com/office/drawing/2014/main" val="150323940"/>
                  </a:ext>
                </a:extLst>
              </a:tr>
            </a:tbl>
          </a:graphicData>
        </a:graphic>
      </p:graphicFrame>
      <p:sp>
        <p:nvSpPr>
          <p:cNvPr id="7" name="Rectangle 6">
            <a:extLst>
              <a:ext uri="{FF2B5EF4-FFF2-40B4-BE49-F238E27FC236}">
                <a16:creationId xmlns:a16="http://schemas.microsoft.com/office/drawing/2014/main" id="{1E664E04-DF6B-1B4E-89DB-8584C7FA4C09}"/>
              </a:ext>
            </a:extLst>
          </p:cNvPr>
          <p:cNvSpPr>
            <a:spLocks noChangeArrowheads="1"/>
          </p:cNvSpPr>
          <p:nvPr/>
        </p:nvSpPr>
        <p:spPr bwMode="auto">
          <a:xfrm>
            <a:off x="4838699" y="5248735"/>
            <a:ext cx="2101589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69435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6299967-AC89-7848-8D8D-772EE2AECEAF}"/>
              </a:ext>
            </a:extLst>
          </p:cNvPr>
          <p:cNvSpPr txBox="1">
            <a:spLocks/>
          </p:cNvSpPr>
          <p:nvPr/>
        </p:nvSpPr>
        <p:spPr>
          <a:xfrm>
            <a:off x="648929" y="629266"/>
            <a:ext cx="3505495" cy="16223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700" b="1" kern="1200">
                <a:solidFill>
                  <a:schemeClr val="tx1"/>
                </a:solidFill>
                <a:effectLst>
                  <a:outerShdw blurRad="38100" dist="38100" dir="2700000" algn="tl">
                    <a:srgbClr val="000000">
                      <a:alpha val="43137"/>
                    </a:srgbClr>
                  </a:outerShdw>
                </a:effectLst>
                <a:latin typeface="+mj-lt"/>
                <a:ea typeface="+mj-ea"/>
                <a:cs typeface="+mj-cs"/>
              </a:rPr>
              <a:t>Total Knee Replacement Goals</a:t>
            </a:r>
          </a:p>
        </p:txBody>
      </p:sp>
      <p:sp>
        <p:nvSpPr>
          <p:cNvPr id="5" name="Title 1">
            <a:extLst>
              <a:ext uri="{FF2B5EF4-FFF2-40B4-BE49-F238E27FC236}">
                <a16:creationId xmlns:a16="http://schemas.microsoft.com/office/drawing/2014/main" id="{FEC8E992-2FE6-4148-A7F1-745736C99C34}"/>
              </a:ext>
            </a:extLst>
          </p:cNvPr>
          <p:cNvSpPr txBox="1">
            <a:spLocks/>
          </p:cNvSpPr>
          <p:nvPr/>
        </p:nvSpPr>
        <p:spPr>
          <a:xfrm>
            <a:off x="648931" y="2438400"/>
            <a:ext cx="3505494" cy="3785419"/>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228600">
              <a:spcAft>
                <a:spcPts val="600"/>
              </a:spcAft>
              <a:buFont typeface="Arial" panose="020B0604020202020204" pitchFamily="34" charset="0"/>
              <a:buChar char="•"/>
            </a:pPr>
            <a:r>
              <a:rPr lang="en-US" sz="2000" b="1">
                <a:effectLst>
                  <a:outerShdw blurRad="38100" dist="38100" dir="2700000" algn="tl">
                    <a:srgbClr val="000000">
                      <a:alpha val="43137"/>
                    </a:srgbClr>
                  </a:outerShdw>
                </a:effectLst>
                <a:latin typeface="+mn-lt"/>
                <a:ea typeface="+mn-ea"/>
                <a:cs typeface="+mn-cs"/>
              </a:rPr>
              <a:t>Improves range of motion and ambulation</a:t>
            </a:r>
          </a:p>
          <a:p>
            <a:pPr marL="571500" indent="-228600">
              <a:spcAft>
                <a:spcPts val="600"/>
              </a:spcAft>
              <a:buFont typeface="Arial" panose="020B0604020202020204" pitchFamily="34" charset="0"/>
              <a:buChar char="•"/>
            </a:pPr>
            <a:r>
              <a:rPr lang="en-US" sz="2000" b="1">
                <a:effectLst>
                  <a:outerShdw blurRad="38100" dist="38100" dir="2700000" algn="tl">
                    <a:srgbClr val="000000">
                      <a:alpha val="43137"/>
                    </a:srgbClr>
                  </a:outerShdw>
                </a:effectLst>
                <a:latin typeface="+mn-lt"/>
                <a:ea typeface="+mn-ea"/>
                <a:cs typeface="+mn-cs"/>
              </a:rPr>
              <a:t>Reduce pain</a:t>
            </a:r>
          </a:p>
          <a:p>
            <a:pPr marL="571500" indent="-228600">
              <a:spcAft>
                <a:spcPts val="600"/>
              </a:spcAft>
              <a:buFont typeface="Arial" panose="020B0604020202020204" pitchFamily="34" charset="0"/>
              <a:buChar char="•"/>
            </a:pPr>
            <a:r>
              <a:rPr lang="en-US" sz="2000" b="1">
                <a:effectLst>
                  <a:outerShdw blurRad="38100" dist="38100" dir="2700000" algn="tl">
                    <a:srgbClr val="000000">
                      <a:alpha val="43137"/>
                    </a:srgbClr>
                  </a:outerShdw>
                </a:effectLst>
                <a:latin typeface="+mn-lt"/>
                <a:ea typeface="+mn-ea"/>
                <a:cs typeface="+mn-cs"/>
              </a:rPr>
              <a:t>Improves longevity</a:t>
            </a:r>
          </a:p>
          <a:p>
            <a:pPr indent="-228600">
              <a:spcAft>
                <a:spcPts val="600"/>
              </a:spcAft>
              <a:buFont typeface="Arial" panose="020B0604020202020204" pitchFamily="34" charset="0"/>
              <a:buChar char="•"/>
            </a:pPr>
            <a:endParaRPr lang="en-US" sz="2000" b="1">
              <a:effectLst>
                <a:outerShdw blurRad="38100" dist="38100" dir="2700000" algn="tl">
                  <a:srgbClr val="000000">
                    <a:alpha val="43137"/>
                  </a:srgbClr>
                </a:outerShdw>
              </a:effectLst>
              <a:latin typeface="+mn-lt"/>
              <a:ea typeface="+mn-ea"/>
              <a:cs typeface="+mn-cs"/>
            </a:endParaRPr>
          </a:p>
        </p:txBody>
      </p:sp>
      <p:sp>
        <p:nvSpPr>
          <p:cNvPr id="78" name="Rectangle 77">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8" descr="Pain After Knee Replacement Surgery">
            <a:extLst>
              <a:ext uri="{FF2B5EF4-FFF2-40B4-BE49-F238E27FC236}">
                <a16:creationId xmlns:a16="http://schemas.microsoft.com/office/drawing/2014/main" id="{16CD434D-8945-CA4A-AB38-5381BF87B98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05862" y="1064790"/>
            <a:ext cx="6019331" cy="4725174"/>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370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027E48-0625-43F9-B7C7-616D4ECFEF59}"/>
              </a:ext>
            </a:extLst>
          </p:cNvPr>
          <p:cNvSpPr>
            <a:spLocks noGrp="1"/>
          </p:cNvSpPr>
          <p:nvPr>
            <p:ph idx="1"/>
          </p:nvPr>
        </p:nvSpPr>
        <p:spPr>
          <a:xfrm>
            <a:off x="4561286" y="179069"/>
            <a:ext cx="7397279" cy="5578264"/>
          </a:xfrm>
          <a:ln w="28575">
            <a:solidFill>
              <a:schemeClr val="tx1"/>
            </a:solidFill>
          </a:ln>
        </p:spPr>
        <p:txBody>
          <a:bodyPr vert="horz" lIns="91440" tIns="45720" rIns="91440" bIns="45720" rtlCol="0" anchor="t">
            <a:normAutofit fontScale="92500" lnSpcReduction="10000"/>
          </a:bodyPr>
          <a:lstStyle/>
          <a:p>
            <a:pPr marL="0" indent="0">
              <a:buNone/>
            </a:pPr>
            <a:endParaRPr lang="en-US">
              <a:latin typeface="Helvetica" pitchFamily="2" charset="0"/>
              <a:cs typeface="Times New Roman" panose="02020603050405020304" pitchFamily="18" charset="0"/>
            </a:endParaRPr>
          </a:p>
          <a:p>
            <a:pPr marL="0" indent="0">
              <a:buNone/>
            </a:pPr>
            <a:r>
              <a:rPr lang="en-US">
                <a:latin typeface="Helvetica" pitchFamily="2" charset="0"/>
                <a:cs typeface="Times New Roman" panose="02020603050405020304" pitchFamily="18" charset="0"/>
              </a:rPr>
              <a:t>Total Knee arthroplasty (TKA) are the </a:t>
            </a:r>
            <a:r>
              <a:rPr lang="en-US">
                <a:solidFill>
                  <a:srgbClr val="FFFF00"/>
                </a:solidFill>
                <a:latin typeface="Helvetica" pitchFamily="2" charset="0"/>
                <a:cs typeface="Times New Roman" panose="02020603050405020304" pitchFamily="18" charset="0"/>
              </a:rPr>
              <a:t>most common</a:t>
            </a:r>
            <a:r>
              <a:rPr lang="en-US">
                <a:latin typeface="Helvetica" pitchFamily="2" charset="0"/>
                <a:cs typeface="Times New Roman" panose="02020603050405020304" pitchFamily="18" charset="0"/>
              </a:rPr>
              <a:t> total joint procedure in United States with approximately 995,410 procedures performed over the last 7 years (1). </a:t>
            </a:r>
          </a:p>
          <a:p>
            <a:pPr marL="0" indent="0">
              <a:buNone/>
            </a:pPr>
            <a:endParaRPr lang="en-US">
              <a:latin typeface="Helvetica" pitchFamily="2" charset="0"/>
              <a:cs typeface="Times New Roman" panose="02020603050405020304" pitchFamily="18" charset="0"/>
            </a:endParaRPr>
          </a:p>
          <a:p>
            <a:pPr marL="0" indent="0">
              <a:buNone/>
            </a:pPr>
            <a:r>
              <a:rPr lang="en-US">
                <a:latin typeface="Helvetica"/>
                <a:cs typeface="Times New Roman"/>
              </a:rPr>
              <a:t>Approximately </a:t>
            </a:r>
            <a:r>
              <a:rPr lang="en-US">
                <a:solidFill>
                  <a:srgbClr val="FFFF00"/>
                </a:solidFill>
                <a:latin typeface="Helvetica"/>
                <a:cs typeface="Times New Roman"/>
              </a:rPr>
              <a:t>20%</a:t>
            </a:r>
            <a:r>
              <a:rPr lang="en-US">
                <a:latin typeface="Helvetica"/>
                <a:cs typeface="Times New Roman"/>
              </a:rPr>
              <a:t> of patients experience chronic pain after uncomplicated TKA (2).</a:t>
            </a:r>
          </a:p>
          <a:p>
            <a:pPr marL="0" indent="0">
              <a:buNone/>
            </a:pPr>
            <a:endParaRPr lang="en-US">
              <a:latin typeface="Helvetica" pitchFamily="2" charset="0"/>
              <a:cs typeface="Times New Roman" panose="02020603050405020304" pitchFamily="18" charset="0"/>
            </a:endParaRPr>
          </a:p>
          <a:p>
            <a:pPr marL="0" indent="0">
              <a:buNone/>
            </a:pPr>
            <a:r>
              <a:rPr lang="en-US">
                <a:solidFill>
                  <a:srgbClr val="FFFF00"/>
                </a:solidFill>
                <a:latin typeface="Helvetica" pitchFamily="2" charset="0"/>
                <a:ea typeface="+mn-lt"/>
                <a:cs typeface="Times New Roman" panose="02020603050405020304" pitchFamily="18" charset="0"/>
              </a:rPr>
              <a:t>Purpose</a:t>
            </a:r>
            <a:r>
              <a:rPr lang="en-US">
                <a:latin typeface="Helvetica" pitchFamily="2" charset="0"/>
                <a:ea typeface="+mn-lt"/>
                <a:cs typeface="Times New Roman" panose="02020603050405020304" pitchFamily="18" charset="0"/>
              </a:rPr>
              <a:t> of the study is to evaluate the efficacy, technical feasibility, and safety profile of image-guided cooled radiofrequency ablation (C-RFA) in the treatment of chronic pain and stiffness among patients with uncomplicated total knee arthroplasty. </a:t>
            </a:r>
          </a:p>
          <a:p>
            <a:pPr marL="0" indent="0">
              <a:buNone/>
            </a:pPr>
            <a:endParaRPr lang="en-US">
              <a:latin typeface="Helvetica" pitchFamily="2" charset="0"/>
              <a:ea typeface="+mn-lt"/>
              <a:cs typeface="Times New Roman" panose="02020603050405020304" pitchFamily="18" charset="0"/>
            </a:endParaRPr>
          </a:p>
          <a:p>
            <a:pPr marL="0" indent="0">
              <a:buNone/>
            </a:pPr>
            <a:endParaRPr lang="en-US">
              <a:latin typeface="Helvetica" pitchFamily="2" charset="0"/>
              <a:ea typeface="+mn-lt"/>
              <a:cs typeface="Times New Roman" panose="02020603050405020304" pitchFamily="18" charset="0"/>
            </a:endParaRPr>
          </a:p>
          <a:p>
            <a:pPr marL="0" indent="0">
              <a:buNone/>
            </a:pPr>
            <a:endParaRPr lang="en-US">
              <a:latin typeface="Helvetica" pitchFamily="2" charset="0"/>
              <a:cs typeface="Times New Roman" panose="02020603050405020304" pitchFamily="18" charset="0"/>
            </a:endParaRPr>
          </a:p>
        </p:txBody>
      </p:sp>
      <p:pic>
        <p:nvPicPr>
          <p:cNvPr id="2" name="Picture 1">
            <a:extLst>
              <a:ext uri="{FF2B5EF4-FFF2-40B4-BE49-F238E27FC236}">
                <a16:creationId xmlns:a16="http://schemas.microsoft.com/office/drawing/2014/main" id="{DF999B8F-0553-FE4C-B4C0-41818064E57C}"/>
              </a:ext>
            </a:extLst>
          </p:cNvPr>
          <p:cNvPicPr>
            <a:picLocks noChangeAspect="1"/>
          </p:cNvPicPr>
          <p:nvPr/>
        </p:nvPicPr>
        <p:blipFill>
          <a:blip r:embed="rId3"/>
          <a:stretch>
            <a:fillRect/>
          </a:stretch>
        </p:blipFill>
        <p:spPr>
          <a:xfrm>
            <a:off x="233435" y="179069"/>
            <a:ext cx="4111850" cy="3039723"/>
          </a:xfrm>
          <a:prstGeom prst="rect">
            <a:avLst/>
          </a:prstGeom>
        </p:spPr>
      </p:pic>
      <p:pic>
        <p:nvPicPr>
          <p:cNvPr id="2052" name="Picture 4" descr="Writing Your Business Purpose (And Why It Matters) | SCORE">
            <a:extLst>
              <a:ext uri="{FF2B5EF4-FFF2-40B4-BE49-F238E27FC236}">
                <a16:creationId xmlns:a16="http://schemas.microsoft.com/office/drawing/2014/main" id="{E70AA3A4-D1F0-6947-A07E-0F078B4ADB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557" y="3646313"/>
            <a:ext cx="3747373" cy="211102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29D0526-6309-4547-BE18-2F1FBDFC77BA}"/>
              </a:ext>
            </a:extLst>
          </p:cNvPr>
          <p:cNvSpPr txBox="1"/>
          <p:nvPr/>
        </p:nvSpPr>
        <p:spPr>
          <a:xfrm>
            <a:off x="275790" y="3218792"/>
            <a:ext cx="4027140" cy="800219"/>
          </a:xfrm>
          <a:prstGeom prst="rect">
            <a:avLst/>
          </a:prstGeom>
          <a:noFill/>
        </p:spPr>
        <p:txBody>
          <a:bodyPr wrap="square" rtlCol="0">
            <a:spAutoFit/>
          </a:bodyPr>
          <a:lstStyle/>
          <a:p>
            <a:pPr algn="ctr"/>
            <a:r>
              <a:rPr lang="en-US" sz="1400">
                <a:solidFill>
                  <a:srgbClr val="FFFF00"/>
                </a:solidFill>
                <a:latin typeface="Helvetica" pitchFamily="2" charset="0"/>
                <a:cs typeface="Times New Roman" panose="02020603050405020304" pitchFamily="18" charset="0"/>
              </a:rPr>
              <a:t>Distribution of Arthroplasty Procedures, 2012-2019 (N=1,825,551) </a:t>
            </a:r>
          </a:p>
          <a:p>
            <a:r>
              <a:rPr lang="en-US"/>
              <a:t> </a:t>
            </a:r>
          </a:p>
        </p:txBody>
      </p:sp>
      <p:sp>
        <p:nvSpPr>
          <p:cNvPr id="4" name="TextBox 3">
            <a:extLst>
              <a:ext uri="{FF2B5EF4-FFF2-40B4-BE49-F238E27FC236}">
                <a16:creationId xmlns:a16="http://schemas.microsoft.com/office/drawing/2014/main" id="{0B629D3E-8EE2-0641-93BA-ED20B780AE90}"/>
              </a:ext>
            </a:extLst>
          </p:cNvPr>
          <p:cNvSpPr txBox="1"/>
          <p:nvPr/>
        </p:nvSpPr>
        <p:spPr>
          <a:xfrm>
            <a:off x="275790" y="6027003"/>
            <a:ext cx="11682775" cy="830997"/>
          </a:xfrm>
          <a:prstGeom prst="rect">
            <a:avLst/>
          </a:prstGeom>
          <a:noFill/>
        </p:spPr>
        <p:txBody>
          <a:bodyPr wrap="square" rtlCol="0">
            <a:spAutoFit/>
          </a:bodyPr>
          <a:lstStyle/>
          <a:p>
            <a:pPr marL="342900" indent="-342900">
              <a:buFont typeface="+mj-lt"/>
              <a:buAutoNum type="arabicPeriod"/>
            </a:pPr>
            <a:r>
              <a:rPr lang="en-US" sz="1200">
                <a:latin typeface="Helvetica" pitchFamily="2" charset="0"/>
                <a:cs typeface="Times New Roman"/>
              </a:rPr>
              <a:t>Springer BD, Levine BR, </a:t>
            </a:r>
            <a:r>
              <a:rPr lang="en-US" sz="1200" err="1">
                <a:latin typeface="Helvetica" pitchFamily="2" charset="0"/>
                <a:cs typeface="Times New Roman"/>
              </a:rPr>
              <a:t>Golladay</a:t>
            </a:r>
            <a:r>
              <a:rPr lang="en-US" sz="1200">
                <a:latin typeface="Helvetica" pitchFamily="2" charset="0"/>
                <a:cs typeface="Times New Roman"/>
              </a:rPr>
              <a:t> GJ. Highlights of the 2020 American Joint Replacement Registry Annual Report. </a:t>
            </a:r>
            <a:r>
              <a:rPr lang="en-US" sz="1200" err="1">
                <a:latin typeface="Helvetica" pitchFamily="2" charset="0"/>
                <a:cs typeface="Times New Roman"/>
              </a:rPr>
              <a:t>Arthroplast</a:t>
            </a:r>
            <a:r>
              <a:rPr lang="en-US" sz="1200">
                <a:latin typeface="Helvetica" pitchFamily="2" charset="0"/>
                <a:cs typeface="Times New Roman"/>
              </a:rPr>
              <a:t> Today. 2021 Jun 21;9:141-142. </a:t>
            </a:r>
            <a:r>
              <a:rPr lang="en-US" sz="1200" err="1">
                <a:latin typeface="Helvetica" pitchFamily="2" charset="0"/>
                <a:cs typeface="Times New Roman"/>
              </a:rPr>
              <a:t>doi</a:t>
            </a:r>
            <a:r>
              <a:rPr lang="en-US" sz="1200">
                <a:latin typeface="Helvetica" pitchFamily="2" charset="0"/>
                <a:cs typeface="Times New Roman"/>
              </a:rPr>
              <a:t>: 10.1016/j.artd.2021.06.004. PMID: 34195318; PMCID: PMC8239429.</a:t>
            </a:r>
          </a:p>
          <a:p>
            <a:pPr marL="342900" indent="-342900">
              <a:buFont typeface="+mj-lt"/>
              <a:buAutoNum type="arabicPeriod"/>
            </a:pPr>
            <a:r>
              <a:rPr lang="en-US" sz="1200" err="1">
                <a:latin typeface="Helvetica" pitchFamily="2" charset="0"/>
                <a:cs typeface="Times New Roman"/>
              </a:rPr>
              <a:t>Wylde</a:t>
            </a:r>
            <a:r>
              <a:rPr lang="en-US" sz="1200">
                <a:latin typeface="Helvetica" pitchFamily="2" charset="0"/>
                <a:cs typeface="Times New Roman"/>
              </a:rPr>
              <a:t> V, Beswick A, Bruce J, </a:t>
            </a:r>
            <a:r>
              <a:rPr lang="en-US" sz="1200" err="1">
                <a:latin typeface="Helvetica" pitchFamily="2" charset="0"/>
                <a:cs typeface="Times New Roman"/>
              </a:rPr>
              <a:t>Blom</a:t>
            </a:r>
            <a:r>
              <a:rPr lang="en-US" sz="1200">
                <a:latin typeface="Helvetica" pitchFamily="2" charset="0"/>
                <a:cs typeface="Times New Roman"/>
              </a:rPr>
              <a:t> A, Howells N, </a:t>
            </a:r>
            <a:r>
              <a:rPr lang="en-US" sz="1200" err="1">
                <a:latin typeface="Helvetica" pitchFamily="2" charset="0"/>
                <a:cs typeface="Times New Roman"/>
              </a:rPr>
              <a:t>Gooberman</a:t>
            </a:r>
            <a:r>
              <a:rPr lang="en-US" sz="1200">
                <a:latin typeface="Helvetica" pitchFamily="2" charset="0"/>
                <a:cs typeface="Times New Roman"/>
              </a:rPr>
              <a:t>-Hill R. Chronic pain after total knee arthroplasty. </a:t>
            </a:r>
            <a:r>
              <a:rPr lang="en-US" sz="1200" i="1">
                <a:latin typeface="Helvetica" pitchFamily="2" charset="0"/>
                <a:cs typeface="Times New Roman"/>
              </a:rPr>
              <a:t>EFORT Open Rev</a:t>
            </a:r>
            <a:r>
              <a:rPr lang="en-US" sz="1200">
                <a:latin typeface="Helvetica" pitchFamily="2" charset="0"/>
                <a:cs typeface="Times New Roman"/>
              </a:rPr>
              <a:t>. 2018;3(8):461-470. Published 2018 Aug 16. doi:10.1302/2058-5241.3.180004</a:t>
            </a:r>
          </a:p>
        </p:txBody>
      </p:sp>
    </p:spTree>
    <p:extLst>
      <p:ext uri="{BB962C8B-B14F-4D97-AF65-F5344CB8AC3E}">
        <p14:creationId xmlns:p14="http://schemas.microsoft.com/office/powerpoint/2010/main" val="585087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2A50E-2A98-4F8F-B722-21D17310D37F}"/>
              </a:ext>
            </a:extLst>
          </p:cNvPr>
          <p:cNvSpPr>
            <a:spLocks noGrp="1"/>
          </p:cNvSpPr>
          <p:nvPr>
            <p:ph type="title"/>
          </p:nvPr>
        </p:nvSpPr>
        <p:spPr>
          <a:xfrm>
            <a:off x="2620837" y="164150"/>
            <a:ext cx="6658630" cy="936517"/>
          </a:xfrm>
          <a:ln w="25400">
            <a:solidFill>
              <a:schemeClr val="tx1"/>
            </a:solidFill>
          </a:ln>
        </p:spPr>
        <p:txBody>
          <a:bodyPr>
            <a:normAutofit/>
          </a:bodyPr>
          <a:lstStyle/>
          <a:p>
            <a:pPr algn="ctr"/>
            <a:r>
              <a:rPr lang="en-US">
                <a:solidFill>
                  <a:srgbClr val="FFFF00"/>
                </a:solidFill>
                <a:latin typeface="Helvetica" pitchFamily="2" charset="0"/>
                <a:ea typeface="+mj-lt"/>
                <a:cs typeface="+mj-lt"/>
              </a:rPr>
              <a:t>Methods and Material </a:t>
            </a:r>
            <a:endParaRPr lang="en-US">
              <a:solidFill>
                <a:srgbClr val="FFFF00"/>
              </a:solidFill>
              <a:latin typeface="Helvetica" pitchFamily="2" charset="0"/>
              <a:cs typeface="Times New Roman"/>
            </a:endParaRPr>
          </a:p>
        </p:txBody>
      </p:sp>
      <p:sp>
        <p:nvSpPr>
          <p:cNvPr id="3" name="Content Placeholder 2">
            <a:extLst>
              <a:ext uri="{FF2B5EF4-FFF2-40B4-BE49-F238E27FC236}">
                <a16:creationId xmlns:a16="http://schemas.microsoft.com/office/drawing/2014/main" id="{07AB6F88-0A16-43AD-8123-907A1BEA97AA}"/>
              </a:ext>
            </a:extLst>
          </p:cNvPr>
          <p:cNvSpPr>
            <a:spLocks noGrp="1"/>
          </p:cNvSpPr>
          <p:nvPr>
            <p:ph idx="1"/>
          </p:nvPr>
        </p:nvSpPr>
        <p:spPr>
          <a:xfrm>
            <a:off x="2512984" y="1760141"/>
            <a:ext cx="6874335" cy="4761441"/>
          </a:xfrm>
        </p:spPr>
        <p:txBody>
          <a:bodyPr vert="horz" lIns="91440" tIns="45720" rIns="91440" bIns="45720" rtlCol="0" anchor="t">
            <a:noAutofit/>
          </a:bodyPr>
          <a:lstStyle/>
          <a:p>
            <a:r>
              <a:rPr lang="en-US" sz="2400">
                <a:solidFill>
                  <a:srgbClr val="FFFF00"/>
                </a:solidFill>
                <a:latin typeface="Helvetica" pitchFamily="2" charset="0"/>
                <a:ea typeface="+mn-lt"/>
                <a:cs typeface="+mn-lt"/>
              </a:rPr>
              <a:t>Longitudinal-retrospective </a:t>
            </a:r>
            <a:r>
              <a:rPr lang="en-US" sz="2400">
                <a:solidFill>
                  <a:schemeClr val="tx1">
                    <a:lumMod val="85000"/>
                    <a:lumOff val="15000"/>
                  </a:schemeClr>
                </a:solidFill>
                <a:latin typeface="Helvetica" pitchFamily="2" charset="0"/>
                <a:ea typeface="+mn-lt"/>
                <a:cs typeface="+mn-lt"/>
              </a:rPr>
              <a:t>study conducted at a tertiary academic medical center between 2019 and 2020. </a:t>
            </a:r>
            <a:br>
              <a:rPr lang="en-US" sz="2400">
                <a:latin typeface="Helvetica" pitchFamily="2" charset="0"/>
              </a:rPr>
            </a:br>
            <a:endParaRPr lang="en-US" sz="2400">
              <a:latin typeface="Helvetica" pitchFamily="2" charset="0"/>
            </a:endParaRPr>
          </a:p>
          <a:p>
            <a:endParaRPr lang="en-US" sz="2400">
              <a:solidFill>
                <a:schemeClr val="tx1">
                  <a:lumMod val="85000"/>
                  <a:lumOff val="15000"/>
                </a:schemeClr>
              </a:solidFill>
              <a:latin typeface="Helvetica" pitchFamily="2" charset="0"/>
              <a:ea typeface="+mn-lt"/>
              <a:cs typeface="+mn-lt"/>
            </a:endParaRPr>
          </a:p>
          <a:p>
            <a:r>
              <a:rPr lang="en-US" sz="2400">
                <a:latin typeface="Helvetica" pitchFamily="2" charset="0"/>
                <a:ea typeface="+mn-lt"/>
                <a:cs typeface="+mn-lt"/>
              </a:rPr>
              <a:t>Inclusion criteria:</a:t>
            </a:r>
          </a:p>
          <a:p>
            <a:pPr lvl="1"/>
            <a:r>
              <a:rPr lang="en-US">
                <a:solidFill>
                  <a:srgbClr val="FFFF00"/>
                </a:solidFill>
                <a:latin typeface="Helvetica" pitchFamily="2" charset="0"/>
                <a:ea typeface="+mn-lt"/>
                <a:cs typeface="+mn-lt"/>
              </a:rPr>
              <a:t>&gt;65 years </a:t>
            </a:r>
            <a:r>
              <a:rPr lang="en-US">
                <a:solidFill>
                  <a:schemeClr val="tx1">
                    <a:lumMod val="85000"/>
                    <a:lumOff val="15000"/>
                  </a:schemeClr>
                </a:solidFill>
                <a:latin typeface="Helvetica" pitchFamily="2" charset="0"/>
                <a:ea typeface="+mn-lt"/>
                <a:cs typeface="+mn-lt"/>
              </a:rPr>
              <a:t>of age s/p TKA with </a:t>
            </a:r>
            <a:r>
              <a:rPr lang="en-US">
                <a:solidFill>
                  <a:schemeClr val="tx1">
                    <a:lumMod val="85000"/>
                    <a:lumOff val="15000"/>
                  </a:schemeClr>
                </a:solidFill>
                <a:latin typeface="Helvetica" pitchFamily="2" charset="0"/>
                <a:ea typeface="+mn-lt"/>
                <a:cs typeface="Times New Roman"/>
              </a:rPr>
              <a:t>persistent severe knee pain</a:t>
            </a:r>
            <a:endParaRPr lang="en-US">
              <a:solidFill>
                <a:schemeClr val="tx1">
                  <a:lumMod val="85000"/>
                  <a:lumOff val="15000"/>
                </a:schemeClr>
              </a:solidFill>
              <a:latin typeface="Helvetica" pitchFamily="2" charset="0"/>
              <a:ea typeface="+mn-lt"/>
              <a:cs typeface="Calibri" panose="020F0502020204030204"/>
            </a:endParaRPr>
          </a:p>
          <a:p>
            <a:pPr lvl="1"/>
            <a:r>
              <a:rPr lang="en-US">
                <a:solidFill>
                  <a:srgbClr val="FFFF00"/>
                </a:solidFill>
                <a:latin typeface="Helvetica" pitchFamily="2" charset="0"/>
                <a:ea typeface="+mn-lt"/>
                <a:cs typeface="Calibri"/>
              </a:rPr>
              <a:t>No</a:t>
            </a:r>
            <a:r>
              <a:rPr lang="en-US">
                <a:solidFill>
                  <a:srgbClr val="FFFF00"/>
                </a:solidFill>
                <a:latin typeface="Helvetica" pitchFamily="2" charset="0"/>
                <a:ea typeface="+mn-lt"/>
                <a:cs typeface="+mn-lt"/>
              </a:rPr>
              <a:t> hardware complications </a:t>
            </a:r>
            <a:r>
              <a:rPr lang="en-US">
                <a:solidFill>
                  <a:schemeClr val="tx1">
                    <a:lumMod val="85000"/>
                    <a:lumOff val="15000"/>
                  </a:schemeClr>
                </a:solidFill>
                <a:latin typeface="Helvetica" pitchFamily="2" charset="0"/>
                <a:ea typeface="+mn-lt"/>
                <a:cs typeface="+mn-lt"/>
              </a:rPr>
              <a:t>such as infection or hardware loosening. </a:t>
            </a:r>
            <a:br>
              <a:rPr lang="en-US">
                <a:latin typeface="Helvetica" pitchFamily="2" charset="0"/>
                <a:ea typeface="+mn-lt"/>
                <a:cs typeface="+mn-lt"/>
              </a:rPr>
            </a:br>
            <a:endParaRPr lang="en-US">
              <a:solidFill>
                <a:schemeClr val="tx1">
                  <a:lumMod val="85000"/>
                  <a:lumOff val="15000"/>
                </a:schemeClr>
              </a:solidFill>
              <a:latin typeface="Helvetica" pitchFamily="2" charset="0"/>
              <a:cs typeface="Calibri" panose="020F0502020204030204"/>
            </a:endParaRPr>
          </a:p>
        </p:txBody>
      </p:sp>
      <p:pic>
        <p:nvPicPr>
          <p:cNvPr id="9" name="Picture 6" descr="A picture containing text, bowed instrument&#10;&#10;Description automatically generated">
            <a:extLst>
              <a:ext uri="{FF2B5EF4-FFF2-40B4-BE49-F238E27FC236}">
                <a16:creationId xmlns:a16="http://schemas.microsoft.com/office/drawing/2014/main" id="{010FD090-EA95-8945-B260-98146E6B5BA0}"/>
              </a:ext>
            </a:extLst>
          </p:cNvPr>
          <p:cNvPicPr>
            <a:picLocks noChangeAspect="1"/>
          </p:cNvPicPr>
          <p:nvPr/>
        </p:nvPicPr>
        <p:blipFill rotWithShape="1">
          <a:blip r:embed="rId3"/>
          <a:srcRect l="29684" r="18734"/>
          <a:stretch/>
        </p:blipFill>
        <p:spPr>
          <a:xfrm>
            <a:off x="3828" y="-3725"/>
            <a:ext cx="2582384" cy="6846557"/>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pic>
        <p:nvPicPr>
          <p:cNvPr id="10" name="Picture 7" descr="Diagram&#10;&#10;Description automatically generated">
            <a:extLst>
              <a:ext uri="{FF2B5EF4-FFF2-40B4-BE49-F238E27FC236}">
                <a16:creationId xmlns:a16="http://schemas.microsoft.com/office/drawing/2014/main" id="{4518308D-2B11-1945-AE2C-EF2BBE4E67F1}"/>
              </a:ext>
            </a:extLst>
          </p:cNvPr>
          <p:cNvPicPr>
            <a:picLocks noChangeAspect="1"/>
          </p:cNvPicPr>
          <p:nvPr/>
        </p:nvPicPr>
        <p:blipFill rotWithShape="1">
          <a:blip r:embed="rId4"/>
          <a:srcRect l="31116" r="29963"/>
          <a:stretch/>
        </p:blipFill>
        <p:spPr>
          <a:xfrm>
            <a:off x="9422598" y="-48471"/>
            <a:ext cx="2759277" cy="697317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2074681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2A50E-2A98-4F8F-B722-21D17310D37F}"/>
              </a:ext>
            </a:extLst>
          </p:cNvPr>
          <p:cNvSpPr>
            <a:spLocks noGrp="1"/>
          </p:cNvSpPr>
          <p:nvPr>
            <p:ph type="title"/>
          </p:nvPr>
        </p:nvSpPr>
        <p:spPr>
          <a:xfrm>
            <a:off x="2620837" y="164150"/>
            <a:ext cx="6658630" cy="936517"/>
          </a:xfrm>
          <a:ln w="25400">
            <a:solidFill>
              <a:schemeClr val="tx1"/>
            </a:solidFill>
          </a:ln>
        </p:spPr>
        <p:txBody>
          <a:bodyPr>
            <a:normAutofit/>
          </a:bodyPr>
          <a:lstStyle/>
          <a:p>
            <a:pPr algn="ctr"/>
            <a:r>
              <a:rPr lang="en-US">
                <a:solidFill>
                  <a:srgbClr val="FFFF00"/>
                </a:solidFill>
                <a:latin typeface="Helvetica" pitchFamily="2" charset="0"/>
                <a:ea typeface="+mj-lt"/>
                <a:cs typeface="+mj-lt"/>
              </a:rPr>
              <a:t>Methods and Material </a:t>
            </a:r>
            <a:endParaRPr lang="en-US">
              <a:solidFill>
                <a:srgbClr val="FFFF00"/>
              </a:solidFill>
              <a:latin typeface="Helvetica" pitchFamily="2" charset="0"/>
              <a:cs typeface="Times New Roman"/>
            </a:endParaRPr>
          </a:p>
        </p:txBody>
      </p:sp>
      <p:sp>
        <p:nvSpPr>
          <p:cNvPr id="3" name="Content Placeholder 2">
            <a:extLst>
              <a:ext uri="{FF2B5EF4-FFF2-40B4-BE49-F238E27FC236}">
                <a16:creationId xmlns:a16="http://schemas.microsoft.com/office/drawing/2014/main" id="{07AB6F88-0A16-43AD-8123-907A1BEA97AA}"/>
              </a:ext>
            </a:extLst>
          </p:cNvPr>
          <p:cNvSpPr>
            <a:spLocks noGrp="1"/>
          </p:cNvSpPr>
          <p:nvPr>
            <p:ph idx="1"/>
          </p:nvPr>
        </p:nvSpPr>
        <p:spPr>
          <a:xfrm>
            <a:off x="2548263" y="1431528"/>
            <a:ext cx="6874335" cy="4761441"/>
          </a:xfrm>
        </p:spPr>
        <p:txBody>
          <a:bodyPr vert="horz" lIns="91440" tIns="45720" rIns="91440" bIns="45720" rtlCol="0" anchor="t">
            <a:noAutofit/>
          </a:bodyPr>
          <a:lstStyle/>
          <a:p>
            <a:pPr marL="0" indent="0">
              <a:buNone/>
            </a:pPr>
            <a:endParaRPr lang="en-US" sz="2000">
              <a:solidFill>
                <a:schemeClr val="tx1">
                  <a:lumMod val="85000"/>
                  <a:lumOff val="15000"/>
                </a:schemeClr>
              </a:solidFill>
              <a:latin typeface="Helvetica" pitchFamily="2" charset="0"/>
              <a:cs typeface="Calibri" panose="020F0502020204030204"/>
            </a:endParaRPr>
          </a:p>
          <a:p>
            <a:r>
              <a:rPr lang="en-US" sz="2400">
                <a:latin typeface="Helvetica" pitchFamily="2" charset="0"/>
                <a:ea typeface="+mn-lt"/>
                <a:cs typeface="+mn-lt"/>
              </a:rPr>
              <a:t>All patients were referred to interventional MSK radiology after thorough evaluation by orthopedic surgery. </a:t>
            </a:r>
            <a:endParaRPr lang="en-US" sz="2400">
              <a:latin typeface="Helvetica" pitchFamily="2" charset="0"/>
              <a:cs typeface="Times New Roman"/>
            </a:endParaRPr>
          </a:p>
          <a:p>
            <a:endParaRPr lang="en-US" sz="2400">
              <a:solidFill>
                <a:schemeClr val="tx1">
                  <a:lumMod val="85000"/>
                  <a:lumOff val="15000"/>
                </a:schemeClr>
              </a:solidFill>
              <a:latin typeface="Helvetica" pitchFamily="2" charset="0"/>
              <a:cs typeface="Calibri"/>
            </a:endParaRPr>
          </a:p>
          <a:p>
            <a:r>
              <a:rPr lang="en-US" sz="2400">
                <a:latin typeface="Helvetica" pitchFamily="2" charset="0"/>
                <a:cs typeface="Times New Roman"/>
              </a:rPr>
              <a:t>Patients initially underwent nerve blocks of the genicular nerve branches to determine C-RFA candidacy. </a:t>
            </a:r>
            <a:r>
              <a:rPr lang="en-US" sz="2400">
                <a:solidFill>
                  <a:srgbClr val="FFFF00"/>
                </a:solidFill>
                <a:latin typeface="Helvetica" pitchFamily="2" charset="0"/>
                <a:cs typeface="Times New Roman"/>
              </a:rPr>
              <a:t>If adequate response to the anesthetic blocks (&gt;50% immediate pain relief), patients were subjected to C-RFA procedure 2-3 weeks later. </a:t>
            </a:r>
            <a:r>
              <a:rPr lang="en-US" sz="2000">
                <a:solidFill>
                  <a:srgbClr val="FFFF00"/>
                </a:solidFill>
                <a:latin typeface="Helvetica" pitchFamily="2" charset="0"/>
                <a:ea typeface="+mn-lt"/>
                <a:cs typeface="+mn-lt"/>
              </a:rPr>
              <a:t> </a:t>
            </a:r>
            <a:endParaRPr lang="en-US" sz="2000">
              <a:solidFill>
                <a:srgbClr val="FFFF00"/>
              </a:solidFill>
              <a:latin typeface="Helvetica" pitchFamily="2" charset="0"/>
              <a:cs typeface="Calibri"/>
            </a:endParaRPr>
          </a:p>
        </p:txBody>
      </p:sp>
      <p:pic>
        <p:nvPicPr>
          <p:cNvPr id="9" name="Picture 6" descr="A picture containing text, bowed instrument&#10;&#10;Description automatically generated">
            <a:extLst>
              <a:ext uri="{FF2B5EF4-FFF2-40B4-BE49-F238E27FC236}">
                <a16:creationId xmlns:a16="http://schemas.microsoft.com/office/drawing/2014/main" id="{010FD090-EA95-8945-B260-98146E6B5BA0}"/>
              </a:ext>
            </a:extLst>
          </p:cNvPr>
          <p:cNvPicPr>
            <a:picLocks noChangeAspect="1"/>
          </p:cNvPicPr>
          <p:nvPr/>
        </p:nvPicPr>
        <p:blipFill rotWithShape="1">
          <a:blip r:embed="rId3"/>
          <a:srcRect l="29684" r="18734"/>
          <a:stretch/>
        </p:blipFill>
        <p:spPr>
          <a:xfrm>
            <a:off x="3828" y="-3725"/>
            <a:ext cx="2582384" cy="6846557"/>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pic>
        <p:nvPicPr>
          <p:cNvPr id="10" name="Picture 7" descr="Diagram&#10;&#10;Description automatically generated">
            <a:extLst>
              <a:ext uri="{FF2B5EF4-FFF2-40B4-BE49-F238E27FC236}">
                <a16:creationId xmlns:a16="http://schemas.microsoft.com/office/drawing/2014/main" id="{4518308D-2B11-1945-AE2C-EF2BBE4E67F1}"/>
              </a:ext>
            </a:extLst>
          </p:cNvPr>
          <p:cNvPicPr>
            <a:picLocks noChangeAspect="1"/>
          </p:cNvPicPr>
          <p:nvPr/>
        </p:nvPicPr>
        <p:blipFill rotWithShape="1">
          <a:blip r:embed="rId4"/>
          <a:srcRect l="31116" r="29963"/>
          <a:stretch/>
        </p:blipFill>
        <p:spPr>
          <a:xfrm>
            <a:off x="9422598" y="-48471"/>
            <a:ext cx="2759277" cy="697317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3808172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F4FDD-5994-426B-BA2A-2C898073E469}"/>
              </a:ext>
            </a:extLst>
          </p:cNvPr>
          <p:cNvSpPr>
            <a:spLocks noGrp="1"/>
          </p:cNvSpPr>
          <p:nvPr>
            <p:ph type="title"/>
          </p:nvPr>
        </p:nvSpPr>
        <p:spPr>
          <a:xfrm>
            <a:off x="2152650" y="365127"/>
            <a:ext cx="7886700" cy="1325563"/>
          </a:xfrm>
        </p:spPr>
        <p:txBody>
          <a:bodyPr/>
          <a:lstStyle/>
          <a:p>
            <a:pPr algn="ctr"/>
            <a:r>
              <a:rPr lang="en-US" b="1"/>
              <a:t>Study Design</a:t>
            </a:r>
          </a:p>
        </p:txBody>
      </p:sp>
      <p:sp>
        <p:nvSpPr>
          <p:cNvPr id="5" name="TextBox 4">
            <a:extLst>
              <a:ext uri="{FF2B5EF4-FFF2-40B4-BE49-F238E27FC236}">
                <a16:creationId xmlns:a16="http://schemas.microsoft.com/office/drawing/2014/main" id="{D439D361-D89C-4E72-AEA3-51BDF1E61FEE}"/>
              </a:ext>
            </a:extLst>
          </p:cNvPr>
          <p:cNvSpPr txBox="1"/>
          <p:nvPr/>
        </p:nvSpPr>
        <p:spPr>
          <a:xfrm>
            <a:off x="1819906" y="2133252"/>
            <a:ext cx="8552188" cy="461665"/>
          </a:xfrm>
          <a:prstGeom prst="rect">
            <a:avLst/>
          </a:prstGeom>
          <a:noFill/>
        </p:spPr>
        <p:txBody>
          <a:bodyPr wrap="square" rtlCol="0">
            <a:spAutoFit/>
          </a:bodyPr>
          <a:lstStyle/>
          <a:p>
            <a:r>
              <a:rPr lang="en-US" sz="2400"/>
              <a:t>Fluoroscopically Guided Diagnostic Lidocaine Induced Nerve blocks</a:t>
            </a:r>
          </a:p>
        </p:txBody>
      </p:sp>
      <p:pic>
        <p:nvPicPr>
          <p:cNvPr id="3074" name="Picture 2" descr="Image result for coolief">
            <a:extLst>
              <a:ext uri="{FF2B5EF4-FFF2-40B4-BE49-F238E27FC236}">
                <a16:creationId xmlns:a16="http://schemas.microsoft.com/office/drawing/2014/main" id="{0DC1A1FA-DB25-4F15-8BA1-EF108755B9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6933" y="99220"/>
            <a:ext cx="2143125" cy="1857375"/>
          </a:xfrm>
          <a:prstGeom prst="rect">
            <a:avLst/>
          </a:prstGeom>
          <a:noFill/>
          <a:extLst>
            <a:ext uri="{909E8E84-426E-40DD-AFC4-6F175D3DCCD1}">
              <a14:hiddenFill xmlns:a14="http://schemas.microsoft.com/office/drawing/2010/main">
                <a:solidFill>
                  <a:srgbClr val="FFFFFF"/>
                </a:solidFill>
              </a14:hiddenFill>
            </a:ext>
          </a:extLst>
        </p:spPr>
      </p:pic>
      <p:sp>
        <p:nvSpPr>
          <p:cNvPr id="6" name="Arrow: Down 5">
            <a:extLst>
              <a:ext uri="{FF2B5EF4-FFF2-40B4-BE49-F238E27FC236}">
                <a16:creationId xmlns:a16="http://schemas.microsoft.com/office/drawing/2014/main" id="{581C9E51-F66A-4F5D-A176-58666D5A6F7D}"/>
              </a:ext>
            </a:extLst>
          </p:cNvPr>
          <p:cNvSpPr/>
          <p:nvPr/>
        </p:nvSpPr>
        <p:spPr>
          <a:xfrm>
            <a:off x="5227452" y="2806831"/>
            <a:ext cx="584464" cy="16097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3DDCB47-D5FF-4CB9-81F2-F665AE8A6AD0}"/>
              </a:ext>
            </a:extLst>
          </p:cNvPr>
          <p:cNvSpPr txBox="1"/>
          <p:nvPr/>
        </p:nvSpPr>
        <p:spPr>
          <a:xfrm>
            <a:off x="5720920" y="2967335"/>
            <a:ext cx="4247409" cy="923330"/>
          </a:xfrm>
          <a:prstGeom prst="rect">
            <a:avLst/>
          </a:prstGeom>
          <a:noFill/>
        </p:spPr>
        <p:txBody>
          <a:bodyPr wrap="square" rtlCol="0">
            <a:spAutoFit/>
          </a:bodyPr>
          <a:lstStyle/>
          <a:p>
            <a:r>
              <a:rPr lang="en-US"/>
              <a:t>22G 2.5 to 3.5 inch Whitacre spinal needles</a:t>
            </a:r>
          </a:p>
          <a:p>
            <a:r>
              <a:rPr lang="en-US"/>
              <a:t>1-2 cc of 1% lidocaine</a:t>
            </a:r>
          </a:p>
          <a:p>
            <a:r>
              <a:rPr lang="en-US"/>
              <a:t>Total procedure time of 15-20 mins`</a:t>
            </a:r>
          </a:p>
        </p:txBody>
      </p:sp>
      <p:sp>
        <p:nvSpPr>
          <p:cNvPr id="10" name="TextBox 9">
            <a:extLst>
              <a:ext uri="{FF2B5EF4-FFF2-40B4-BE49-F238E27FC236}">
                <a16:creationId xmlns:a16="http://schemas.microsoft.com/office/drawing/2014/main" id="{5CAA0520-931D-4BC4-9AB7-86F074EDCC1A}"/>
              </a:ext>
            </a:extLst>
          </p:cNvPr>
          <p:cNvSpPr txBox="1"/>
          <p:nvPr/>
        </p:nvSpPr>
        <p:spPr>
          <a:xfrm>
            <a:off x="2288371" y="4827784"/>
            <a:ext cx="8061698" cy="1446550"/>
          </a:xfrm>
          <a:prstGeom prst="rect">
            <a:avLst/>
          </a:prstGeom>
          <a:noFill/>
        </p:spPr>
        <p:txBody>
          <a:bodyPr wrap="square" rtlCol="0">
            <a:spAutoFit/>
          </a:bodyPr>
          <a:lstStyle/>
          <a:p>
            <a:r>
              <a:rPr lang="en-US" sz="2200"/>
              <a:t>Patient assessed within 15 mins of the nerve blocks by physical exam and ambulation</a:t>
            </a:r>
          </a:p>
          <a:p>
            <a:endParaRPr lang="en-US" sz="2200"/>
          </a:p>
          <a:p>
            <a:r>
              <a:rPr lang="en-US" sz="2200">
                <a:solidFill>
                  <a:srgbClr val="FFFF00"/>
                </a:solidFill>
              </a:rPr>
              <a:t>+ Response considered at least 50% pain reduction</a:t>
            </a:r>
          </a:p>
        </p:txBody>
      </p:sp>
    </p:spTree>
    <p:extLst>
      <p:ext uri="{BB962C8B-B14F-4D97-AF65-F5344CB8AC3E}">
        <p14:creationId xmlns:p14="http://schemas.microsoft.com/office/powerpoint/2010/main" val="3108813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4B32B-7ED3-4B46-B3F7-E222722A6EBF}"/>
              </a:ext>
            </a:extLst>
          </p:cNvPr>
          <p:cNvSpPr>
            <a:spLocks noGrp="1"/>
          </p:cNvSpPr>
          <p:nvPr>
            <p:ph type="title"/>
          </p:nvPr>
        </p:nvSpPr>
        <p:spPr>
          <a:xfrm>
            <a:off x="1663708" y="177844"/>
            <a:ext cx="8867132" cy="1325563"/>
          </a:xfrm>
        </p:spPr>
        <p:txBody>
          <a:bodyPr anchor="t">
            <a:normAutofit/>
          </a:bodyPr>
          <a:lstStyle/>
          <a:p>
            <a:pPr algn="ctr"/>
            <a:r>
              <a:rPr lang="en-US" sz="4200" b="1">
                <a:effectLst>
                  <a:outerShdw blurRad="38100" dist="38100" dir="2700000" algn="tl">
                    <a:srgbClr val="000000">
                      <a:alpha val="43137"/>
                    </a:srgbClr>
                  </a:outerShdw>
                </a:effectLst>
              </a:rPr>
              <a:t>How BIG of a Problem are Chronic Pain and OA?</a:t>
            </a:r>
          </a:p>
        </p:txBody>
      </p:sp>
      <p:sp>
        <p:nvSpPr>
          <p:cNvPr id="9" name="Content Placeholder 2">
            <a:extLst>
              <a:ext uri="{FF2B5EF4-FFF2-40B4-BE49-F238E27FC236}">
                <a16:creationId xmlns:a16="http://schemas.microsoft.com/office/drawing/2014/main" id="{472ABB3D-8959-4061-A605-D455AC919C7E}"/>
              </a:ext>
            </a:extLst>
          </p:cNvPr>
          <p:cNvSpPr>
            <a:spLocks noGrp="1"/>
          </p:cNvSpPr>
          <p:nvPr>
            <p:ph idx="1"/>
          </p:nvPr>
        </p:nvSpPr>
        <p:spPr>
          <a:xfrm>
            <a:off x="1844040" y="2208793"/>
            <a:ext cx="5627020" cy="3338576"/>
          </a:xfrm>
        </p:spPr>
        <p:txBody>
          <a:bodyPr>
            <a:normAutofit fontScale="70000" lnSpcReduction="20000"/>
          </a:bodyPr>
          <a:lstStyle/>
          <a:p>
            <a:r>
              <a:rPr lang="en-US"/>
              <a:t>From 1996 - 2016, more than </a:t>
            </a:r>
            <a:r>
              <a:rPr lang="en-US" b="1" i="1"/>
              <a:t>200,000 people died</a:t>
            </a:r>
            <a:r>
              <a:rPr lang="en-US" b="1"/>
              <a:t> </a:t>
            </a:r>
            <a:r>
              <a:rPr lang="en-US"/>
              <a:t>in the US from overdoses related to prescription opioids.  Overdose deaths involving prescription opioids were 5x higher in 2016 than 1999. </a:t>
            </a:r>
            <a:r>
              <a:rPr lang="en-US" baseline="30000"/>
              <a:t>4,5 </a:t>
            </a:r>
          </a:p>
          <a:p>
            <a:endParaRPr lang="en-US" baseline="30000"/>
          </a:p>
          <a:p>
            <a:r>
              <a:rPr lang="en-US"/>
              <a:t>Prescription opioid drugs contribute to </a:t>
            </a:r>
            <a:r>
              <a:rPr lang="en-US" b="1" i="1"/>
              <a:t>40% </a:t>
            </a:r>
            <a:r>
              <a:rPr lang="en-US"/>
              <a:t>of all US opioid overdose deaths.</a:t>
            </a:r>
            <a:r>
              <a:rPr lang="en-US" baseline="30000"/>
              <a:t>6</a:t>
            </a:r>
            <a:r>
              <a:rPr lang="en-US"/>
              <a:t> </a:t>
            </a:r>
          </a:p>
          <a:p>
            <a:endParaRPr lang="en-US"/>
          </a:p>
          <a:p>
            <a:r>
              <a:rPr lang="en-US"/>
              <a:t>The US makes up 5 percent of the world’s population and consumes approximately </a:t>
            </a:r>
            <a:r>
              <a:rPr lang="en-US" b="1"/>
              <a:t>80 percent of the world’s prescription </a:t>
            </a:r>
            <a:r>
              <a:rPr lang="en-US" b="1">
                <a:hlinkClick r:id="rId3"/>
              </a:rPr>
              <a:t>opioid drugs</a:t>
            </a:r>
            <a:r>
              <a:rPr lang="en-US" b="1"/>
              <a:t>.</a:t>
            </a:r>
            <a:r>
              <a:rPr lang="en-US" b="1" baseline="30000"/>
              <a:t>7</a:t>
            </a:r>
            <a:endParaRPr lang="en-US" b="1"/>
          </a:p>
          <a:p>
            <a:endParaRPr lang="en-US" sz="1050"/>
          </a:p>
          <a:p>
            <a:pPr marL="0" indent="0">
              <a:buNone/>
            </a:pPr>
            <a:endParaRPr lang="en-US" baseline="30000"/>
          </a:p>
        </p:txBody>
      </p:sp>
      <p:sp>
        <p:nvSpPr>
          <p:cNvPr id="7" name="TextBox 6">
            <a:extLst>
              <a:ext uri="{FF2B5EF4-FFF2-40B4-BE49-F238E27FC236}">
                <a16:creationId xmlns:a16="http://schemas.microsoft.com/office/drawing/2014/main" id="{04696460-4D50-49BD-875E-DD64BDC3E307}"/>
              </a:ext>
            </a:extLst>
          </p:cNvPr>
          <p:cNvSpPr txBox="1"/>
          <p:nvPr/>
        </p:nvSpPr>
        <p:spPr>
          <a:xfrm>
            <a:off x="2623335" y="1471877"/>
            <a:ext cx="5503688" cy="523220"/>
          </a:xfrm>
          <a:prstGeom prst="rect">
            <a:avLst/>
          </a:prstGeom>
          <a:noFill/>
        </p:spPr>
        <p:txBody>
          <a:bodyPr wrap="square" rtlCol="0">
            <a:spAutoFit/>
          </a:bodyPr>
          <a:lstStyle/>
          <a:p>
            <a:r>
              <a:rPr lang="en-US" sz="2800">
                <a:solidFill>
                  <a:srgbClr val="82BE42"/>
                </a:solidFill>
              </a:rPr>
              <a:t>Drug Addiction and Opioid Abuse</a:t>
            </a:r>
          </a:p>
        </p:txBody>
      </p:sp>
      <p:pic>
        <p:nvPicPr>
          <p:cNvPr id="11" name="Picture 10" descr="Prescription Opioid Overdose Data | Drug Overdose | CDC Injury Center - Internet Explorer">
            <a:hlinkClick r:id="rId4"/>
            <a:extLst>
              <a:ext uri="{FF2B5EF4-FFF2-40B4-BE49-F238E27FC236}">
                <a16:creationId xmlns:a16="http://schemas.microsoft.com/office/drawing/2014/main" id="{71B1E0B1-5BE6-4B15-BBA2-09E1F05B4A47}"/>
              </a:ext>
            </a:extLst>
          </p:cNvPr>
          <p:cNvPicPr>
            <a:picLocks noChangeAspect="1"/>
          </p:cNvPicPr>
          <p:nvPr/>
        </p:nvPicPr>
        <p:blipFill rotWithShape="1">
          <a:blip r:embed="rId5">
            <a:extLst>
              <a:ext uri="{28A0092B-C50C-407E-A947-70E740481C1C}">
                <a14:useLocalDpi xmlns:a14="http://schemas.microsoft.com/office/drawing/2010/main" val="0"/>
              </a:ext>
            </a:extLst>
          </a:blip>
          <a:srcRect l="59615" t="59401" r="21058"/>
          <a:stretch/>
        </p:blipFill>
        <p:spPr>
          <a:xfrm>
            <a:off x="7791101" y="2079396"/>
            <a:ext cx="2579115" cy="29352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Box 11">
            <a:extLst>
              <a:ext uri="{FF2B5EF4-FFF2-40B4-BE49-F238E27FC236}">
                <a16:creationId xmlns:a16="http://schemas.microsoft.com/office/drawing/2014/main" id="{1EECDCDC-383F-4F8B-9BBB-F993589CFB46}"/>
              </a:ext>
            </a:extLst>
          </p:cNvPr>
          <p:cNvSpPr txBox="1"/>
          <p:nvPr/>
        </p:nvSpPr>
        <p:spPr>
          <a:xfrm>
            <a:off x="1524000" y="5588468"/>
            <a:ext cx="9006840" cy="1200329"/>
          </a:xfrm>
          <a:prstGeom prst="rect">
            <a:avLst/>
          </a:prstGeom>
          <a:noFill/>
        </p:spPr>
        <p:txBody>
          <a:bodyPr wrap="square" rtlCol="0">
            <a:spAutoFit/>
          </a:bodyPr>
          <a:lstStyle/>
          <a:p>
            <a:r>
              <a:rPr lang="en-US" sz="1200">
                <a:solidFill>
                  <a:schemeClr val="tx1">
                    <a:lumMod val="85000"/>
                  </a:schemeClr>
                </a:solidFill>
                <a:latin typeface="+mj-lt"/>
              </a:rPr>
              <a:t>4.Seth P, Scholl L, Rudd RA, Bacon S. </a:t>
            </a:r>
            <a:r>
              <a:rPr lang="en-US" sz="1200">
                <a:solidFill>
                  <a:schemeClr val="tx1">
                    <a:lumMod val="85000"/>
                  </a:schemeClr>
                </a:solidFill>
                <a:latin typeface="+mj-lt"/>
                <a:hlinkClick r:id="rId6">
                  <a:extLst>
                    <a:ext uri="{A12FA001-AC4F-418D-AE19-62706E023703}">
                      <ahyp:hlinkClr xmlns:ahyp="http://schemas.microsoft.com/office/drawing/2018/hyperlinkcolor" val="tx"/>
                    </a:ext>
                  </a:extLst>
                </a:hlinkClick>
              </a:rPr>
              <a:t>Increases and Geographic Variations in Overdose Deaths Involving Opioids, Cocaine, and Psychostimulants with Abuse Potential – United States, 2015-2016</a:t>
            </a:r>
            <a:r>
              <a:rPr lang="en-US" sz="1200">
                <a:solidFill>
                  <a:schemeClr val="tx1">
                    <a:lumMod val="85000"/>
                  </a:schemeClr>
                </a:solidFill>
                <a:latin typeface="+mj-lt"/>
              </a:rPr>
              <a:t>. MMWR </a:t>
            </a:r>
            <a:r>
              <a:rPr lang="en-US" sz="1200" err="1">
                <a:solidFill>
                  <a:schemeClr val="tx1">
                    <a:lumMod val="85000"/>
                  </a:schemeClr>
                </a:solidFill>
                <a:latin typeface="+mj-lt"/>
              </a:rPr>
              <a:t>Morb</a:t>
            </a:r>
            <a:r>
              <a:rPr lang="en-US" sz="1200">
                <a:solidFill>
                  <a:schemeClr val="tx1">
                    <a:lumMod val="85000"/>
                  </a:schemeClr>
                </a:solidFill>
                <a:latin typeface="+mj-lt"/>
              </a:rPr>
              <a:t> Mortal </a:t>
            </a:r>
            <a:r>
              <a:rPr lang="en-US" sz="1200" err="1">
                <a:solidFill>
                  <a:schemeClr val="tx1">
                    <a:lumMod val="85000"/>
                  </a:schemeClr>
                </a:solidFill>
                <a:latin typeface="+mj-lt"/>
              </a:rPr>
              <a:t>Wkly</a:t>
            </a:r>
            <a:r>
              <a:rPr lang="en-US" sz="1200">
                <a:solidFill>
                  <a:schemeClr val="tx1">
                    <a:lumMod val="85000"/>
                  </a:schemeClr>
                </a:solidFill>
                <a:latin typeface="+mj-lt"/>
              </a:rPr>
              <a:t> Rep. </a:t>
            </a:r>
            <a:r>
              <a:rPr lang="en-US" sz="1200" err="1">
                <a:solidFill>
                  <a:schemeClr val="tx1">
                    <a:lumMod val="85000"/>
                  </a:schemeClr>
                </a:solidFill>
                <a:latin typeface="+mj-lt"/>
              </a:rPr>
              <a:t>ePub</a:t>
            </a:r>
            <a:r>
              <a:rPr lang="en-US" sz="1200">
                <a:solidFill>
                  <a:schemeClr val="tx1">
                    <a:lumMod val="85000"/>
                  </a:schemeClr>
                </a:solidFill>
                <a:latin typeface="+mj-lt"/>
              </a:rPr>
              <a:t>: 29 March 2018.</a:t>
            </a:r>
          </a:p>
          <a:p>
            <a:r>
              <a:rPr lang="en-US" sz="1200">
                <a:solidFill>
                  <a:schemeClr val="tx1">
                    <a:lumMod val="85000"/>
                  </a:schemeClr>
                </a:solidFill>
                <a:latin typeface="+mj-lt"/>
              </a:rPr>
              <a:t>5. Seth P, Rudd RA, Noonan RK, </a:t>
            </a:r>
            <a:r>
              <a:rPr lang="en-US" sz="1200" err="1">
                <a:solidFill>
                  <a:schemeClr val="tx1">
                    <a:lumMod val="85000"/>
                  </a:schemeClr>
                </a:solidFill>
                <a:latin typeface="+mj-lt"/>
              </a:rPr>
              <a:t>Haegerich</a:t>
            </a:r>
            <a:r>
              <a:rPr lang="en-US" sz="1200">
                <a:solidFill>
                  <a:schemeClr val="tx1">
                    <a:lumMod val="85000"/>
                  </a:schemeClr>
                </a:solidFill>
                <a:latin typeface="+mj-lt"/>
              </a:rPr>
              <a:t>. Quantifying the Epidemic of Prescription Opioid Overdose Deaths. American Journal of Public Health 108, no. 4 (April 1, 2018): pp. 500-502.</a:t>
            </a:r>
          </a:p>
          <a:p>
            <a:r>
              <a:rPr lang="en-US" sz="1200">
                <a:solidFill>
                  <a:schemeClr val="tx1">
                    <a:lumMod val="85000"/>
                  </a:schemeClr>
                </a:solidFill>
                <a:latin typeface="+mj-lt"/>
              </a:rPr>
              <a:t>6.“</a:t>
            </a:r>
            <a:r>
              <a:rPr lang="en-US" sz="1200">
                <a:solidFill>
                  <a:schemeClr val="tx1">
                    <a:lumMod val="85000"/>
                  </a:schemeClr>
                </a:solidFill>
                <a:latin typeface="+mj-lt"/>
                <a:hlinkClick r:id="rId4">
                  <a:extLst>
                    <a:ext uri="{A12FA001-AC4F-418D-AE19-62706E023703}">
                      <ahyp:hlinkClr xmlns:ahyp="http://schemas.microsoft.com/office/drawing/2018/hyperlinkcolor" val="tx"/>
                    </a:ext>
                  </a:extLst>
                </a:hlinkClick>
              </a:rPr>
              <a:t>Prescription Opioid Overdose Data</a:t>
            </a:r>
            <a:r>
              <a:rPr lang="en-US" sz="1200">
                <a:solidFill>
                  <a:schemeClr val="tx1">
                    <a:lumMod val="85000"/>
                  </a:schemeClr>
                </a:solidFill>
                <a:latin typeface="+mj-lt"/>
              </a:rPr>
              <a:t>.” Centers for Disease Control and Prevention, August 1, 2017</a:t>
            </a:r>
          </a:p>
          <a:p>
            <a:r>
              <a:rPr lang="en-US" sz="1200">
                <a:solidFill>
                  <a:schemeClr val="tx1">
                    <a:lumMod val="85000"/>
                  </a:schemeClr>
                </a:solidFill>
                <a:latin typeface="+mj-lt"/>
              </a:rPr>
              <a:t>7. </a:t>
            </a:r>
            <a:r>
              <a:rPr lang="en-US" sz="1200" err="1">
                <a:solidFill>
                  <a:schemeClr val="tx1">
                    <a:lumMod val="85000"/>
                  </a:schemeClr>
                </a:solidFill>
                <a:latin typeface="+mj-lt"/>
              </a:rPr>
              <a:t>Gusovsky</a:t>
            </a:r>
            <a:r>
              <a:rPr lang="en-US" sz="1200">
                <a:solidFill>
                  <a:schemeClr val="tx1">
                    <a:lumMod val="85000"/>
                  </a:schemeClr>
                </a:solidFill>
                <a:latin typeface="+mj-lt"/>
              </a:rPr>
              <a:t>, Dina. “</a:t>
            </a:r>
            <a:r>
              <a:rPr lang="en-US" sz="1200">
                <a:solidFill>
                  <a:schemeClr val="tx1">
                    <a:lumMod val="85000"/>
                  </a:schemeClr>
                </a:solidFill>
                <a:latin typeface="+mj-lt"/>
                <a:hlinkClick r:id="rId7">
                  <a:extLst>
                    <a:ext uri="{A12FA001-AC4F-418D-AE19-62706E023703}">
                      <ahyp:hlinkClr xmlns:ahyp="http://schemas.microsoft.com/office/drawing/2018/hyperlinkcolor" val="tx"/>
                    </a:ext>
                  </a:extLst>
                </a:hlinkClick>
              </a:rPr>
              <a:t>Americans still lead the world in something: Use of highly addictive opioids</a:t>
            </a:r>
            <a:r>
              <a:rPr lang="en-US" sz="1200">
                <a:solidFill>
                  <a:schemeClr val="tx1">
                    <a:lumMod val="85000"/>
                  </a:schemeClr>
                </a:solidFill>
                <a:latin typeface="+mj-lt"/>
              </a:rPr>
              <a:t>.” CNBC, April 27, 2016.</a:t>
            </a:r>
          </a:p>
        </p:txBody>
      </p:sp>
      <p:sp>
        <p:nvSpPr>
          <p:cNvPr id="15" name="Rectangle 14">
            <a:extLst>
              <a:ext uri="{FF2B5EF4-FFF2-40B4-BE49-F238E27FC236}">
                <a16:creationId xmlns:a16="http://schemas.microsoft.com/office/drawing/2014/main" id="{DF772750-AAE1-4E25-BAE2-938C83E222EE}"/>
              </a:ext>
            </a:extLst>
          </p:cNvPr>
          <p:cNvSpPr/>
          <p:nvPr/>
        </p:nvSpPr>
        <p:spPr>
          <a:xfrm>
            <a:off x="5546755" y="4095780"/>
            <a:ext cx="3429000" cy="253916"/>
          </a:xfrm>
          <a:prstGeom prst="rect">
            <a:avLst/>
          </a:prstGeom>
        </p:spPr>
        <p:txBody>
          <a:bodyPr>
            <a:spAutoFit/>
          </a:bodyPr>
          <a:lstStyle/>
          <a:p>
            <a:endParaRPr lang="en-US" sz="1050"/>
          </a:p>
        </p:txBody>
      </p:sp>
    </p:spTree>
    <p:extLst>
      <p:ext uri="{BB962C8B-B14F-4D97-AF65-F5344CB8AC3E}">
        <p14:creationId xmlns:p14="http://schemas.microsoft.com/office/powerpoint/2010/main" val="1832162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oolief description">
            <a:extLst>
              <a:ext uri="{FF2B5EF4-FFF2-40B4-BE49-F238E27FC236}">
                <a16:creationId xmlns:a16="http://schemas.microsoft.com/office/drawing/2014/main" id="{BADE1A86-5801-4A25-933B-686E2E129E8D}"/>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1623" r="3" b="3"/>
          <a:stretch/>
        </p:blipFill>
        <p:spPr bwMode="auto">
          <a:xfrm>
            <a:off x="1524021" y="4305681"/>
            <a:ext cx="3085185" cy="2548533"/>
          </a:xfrm>
          <a:custGeom>
            <a:avLst/>
            <a:gdLst>
              <a:gd name="connsiteX0" fmla="*/ 1464476 w 3083442"/>
              <a:gd name="connsiteY0" fmla="*/ 0 h 2547077"/>
              <a:gd name="connsiteX1" fmla="*/ 3083442 w 3083442"/>
              <a:gd name="connsiteY1" fmla="*/ 1618966 h 2547077"/>
              <a:gd name="connsiteX2" fmla="*/ 2806948 w 3083442"/>
              <a:gd name="connsiteY2" fmla="*/ 2524145 h 2547077"/>
              <a:gd name="connsiteX3" fmla="*/ 2789800 w 3083442"/>
              <a:gd name="connsiteY3" fmla="*/ 2547077 h 2547077"/>
              <a:gd name="connsiteX4" fmla="*/ 139152 w 3083442"/>
              <a:gd name="connsiteY4" fmla="*/ 2547077 h 2547077"/>
              <a:gd name="connsiteX5" fmla="*/ 122004 w 3083442"/>
              <a:gd name="connsiteY5" fmla="*/ 2524145 h 2547077"/>
              <a:gd name="connsiteX6" fmla="*/ 40911 w 3083442"/>
              <a:gd name="connsiteY6" fmla="*/ 2390661 h 2547077"/>
              <a:gd name="connsiteX7" fmla="*/ 0 w 3083442"/>
              <a:gd name="connsiteY7" fmla="*/ 2305737 h 2547077"/>
              <a:gd name="connsiteX8" fmla="*/ 0 w 3083442"/>
              <a:gd name="connsiteY8" fmla="*/ 932195 h 2547077"/>
              <a:gd name="connsiteX9" fmla="*/ 40911 w 3083442"/>
              <a:gd name="connsiteY9" fmla="*/ 847271 h 2547077"/>
              <a:gd name="connsiteX10" fmla="*/ 1464476 w 3083442"/>
              <a:gd name="connsiteY10" fmla="*/ 0 h 254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3442" h="2547077">
                <a:moveTo>
                  <a:pt x="1464476" y="0"/>
                </a:moveTo>
                <a:cubicBezTo>
                  <a:pt x="2358607" y="0"/>
                  <a:pt x="3083442" y="724836"/>
                  <a:pt x="3083442" y="1618966"/>
                </a:cubicBezTo>
                <a:cubicBezTo>
                  <a:pt x="3083442" y="1954265"/>
                  <a:pt x="2981512" y="2265757"/>
                  <a:pt x="2806948" y="2524145"/>
                </a:cubicBezTo>
                <a:lnTo>
                  <a:pt x="2789800" y="2547077"/>
                </a:lnTo>
                <a:lnTo>
                  <a:pt x="139152" y="2547077"/>
                </a:lnTo>
                <a:lnTo>
                  <a:pt x="122004" y="2524145"/>
                </a:lnTo>
                <a:cubicBezTo>
                  <a:pt x="92910" y="2481081"/>
                  <a:pt x="65834" y="2436541"/>
                  <a:pt x="40911" y="2390661"/>
                </a:cubicBezTo>
                <a:lnTo>
                  <a:pt x="0" y="2305737"/>
                </a:lnTo>
                <a:lnTo>
                  <a:pt x="0" y="932195"/>
                </a:lnTo>
                <a:lnTo>
                  <a:pt x="40911" y="847271"/>
                </a:lnTo>
                <a:cubicBezTo>
                  <a:pt x="315065" y="342598"/>
                  <a:pt x="849762" y="0"/>
                  <a:pt x="1464476"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pic>
        <p:nvPicPr>
          <p:cNvPr id="1032" name="Content Placeholder 18">
            <a:extLst>
              <a:ext uri="{FF2B5EF4-FFF2-40B4-BE49-F238E27FC236}">
                <a16:creationId xmlns:a16="http://schemas.microsoft.com/office/drawing/2014/main" id="{1EAAB343-2415-4E35-90C1-D90C3CCC0962}"/>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2694" r="4" b="13976"/>
          <a:stretch/>
        </p:blipFill>
        <p:spPr>
          <a:xfrm>
            <a:off x="5045835" y="2966568"/>
            <a:ext cx="2556863" cy="2556863"/>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1029" name="Content Placeholder 11">
            <a:extLst>
              <a:ext uri="{FF2B5EF4-FFF2-40B4-BE49-F238E27FC236}">
                <a16:creationId xmlns:a16="http://schemas.microsoft.com/office/drawing/2014/main" id="{08320F40-D57E-46A3-8497-B7B27645490F}"/>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t="3997" r="-4" b="11850"/>
          <a:stretch/>
        </p:blipFill>
        <p:spPr>
          <a:xfrm>
            <a:off x="1524001" y="-9668"/>
            <a:ext cx="3945364" cy="3319992"/>
          </a:xfrm>
          <a:custGeom>
            <a:avLst/>
            <a:gdLst>
              <a:gd name="connsiteX0" fmla="*/ 73119 w 3943111"/>
              <a:gd name="connsiteY0" fmla="*/ 0 h 3318096"/>
              <a:gd name="connsiteX1" fmla="*/ 3572026 w 3943111"/>
              <a:gd name="connsiteY1" fmla="*/ 0 h 3318096"/>
              <a:gd name="connsiteX2" fmla="*/ 3580957 w 3943111"/>
              <a:gd name="connsiteY2" fmla="*/ 11944 h 3318096"/>
              <a:gd name="connsiteX3" fmla="*/ 3943111 w 3943111"/>
              <a:gd name="connsiteY3" fmla="*/ 1197557 h 3318096"/>
              <a:gd name="connsiteX4" fmla="*/ 1822572 w 3943111"/>
              <a:gd name="connsiteY4" fmla="*/ 3318096 h 3318096"/>
              <a:gd name="connsiteX5" fmla="*/ 64188 w 3943111"/>
              <a:gd name="connsiteY5" fmla="*/ 2383171 h 3318096"/>
              <a:gd name="connsiteX6" fmla="*/ 0 w 3943111"/>
              <a:gd name="connsiteY6" fmla="*/ 2277515 h 3318096"/>
              <a:gd name="connsiteX7" fmla="*/ 0 w 3943111"/>
              <a:gd name="connsiteY7" fmla="*/ 117600 h 3318096"/>
              <a:gd name="connsiteX8" fmla="*/ 64188 w 3943111"/>
              <a:gd name="connsiteY8" fmla="*/ 11944 h 331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3111" h="3318096">
                <a:moveTo>
                  <a:pt x="73119" y="0"/>
                </a:moveTo>
                <a:lnTo>
                  <a:pt x="3572026" y="0"/>
                </a:lnTo>
                <a:lnTo>
                  <a:pt x="3580957" y="11944"/>
                </a:lnTo>
                <a:cubicBezTo>
                  <a:pt x="3809602" y="350384"/>
                  <a:pt x="3943111" y="758379"/>
                  <a:pt x="3943111" y="1197557"/>
                </a:cubicBezTo>
                <a:cubicBezTo>
                  <a:pt x="3943111" y="2368699"/>
                  <a:pt x="2993714" y="3318096"/>
                  <a:pt x="1822572" y="3318096"/>
                </a:cubicBezTo>
                <a:cubicBezTo>
                  <a:pt x="1090609" y="3318096"/>
                  <a:pt x="445264" y="2947238"/>
                  <a:pt x="64188" y="2383171"/>
                </a:cubicBezTo>
                <a:lnTo>
                  <a:pt x="0" y="2277515"/>
                </a:lnTo>
                <a:lnTo>
                  <a:pt x="0" y="117600"/>
                </a:lnTo>
                <a:lnTo>
                  <a:pt x="64188" y="11944"/>
                </a:lnTo>
                <a:close/>
              </a:path>
            </a:pathLst>
          </a:custGeom>
          <a:effectLst>
            <a:softEdge rad="0"/>
          </a:effectLst>
        </p:spPr>
      </p:pic>
      <p:sp>
        <p:nvSpPr>
          <p:cNvPr id="39" name="Title 1">
            <a:extLst>
              <a:ext uri="{FF2B5EF4-FFF2-40B4-BE49-F238E27FC236}">
                <a16:creationId xmlns:a16="http://schemas.microsoft.com/office/drawing/2014/main" id="{7D3593FF-3739-4413-BBA2-FA38F37DB4EC}"/>
              </a:ext>
            </a:extLst>
          </p:cNvPr>
          <p:cNvSpPr>
            <a:spLocks noGrp="1"/>
          </p:cNvSpPr>
          <p:nvPr>
            <p:ph type="title"/>
          </p:nvPr>
        </p:nvSpPr>
        <p:spPr>
          <a:xfrm>
            <a:off x="5959959" y="267441"/>
            <a:ext cx="4625450" cy="1325563"/>
          </a:xfrm>
        </p:spPr>
        <p:txBody>
          <a:bodyPr>
            <a:normAutofit/>
          </a:bodyPr>
          <a:lstStyle/>
          <a:p>
            <a:pPr algn="ctr"/>
            <a:r>
              <a:rPr lang="en-US" sz="5400" b="1">
                <a:solidFill>
                  <a:srgbClr val="FFFF00"/>
                </a:solidFill>
                <a:effectLst>
                  <a:outerShdw blurRad="38100" dist="38100" dir="2700000" algn="tl">
                    <a:srgbClr val="000000">
                      <a:alpha val="43137"/>
                    </a:srgbClr>
                  </a:outerShdw>
                </a:effectLst>
              </a:rPr>
              <a:t>Technique</a:t>
            </a:r>
          </a:p>
        </p:txBody>
      </p:sp>
      <p:sp>
        <p:nvSpPr>
          <p:cNvPr id="2" name="TextBox 1">
            <a:extLst>
              <a:ext uri="{FF2B5EF4-FFF2-40B4-BE49-F238E27FC236}">
                <a16:creationId xmlns:a16="http://schemas.microsoft.com/office/drawing/2014/main" id="{2C54C919-E77F-4243-B0BF-79CF82560A1E}"/>
              </a:ext>
            </a:extLst>
          </p:cNvPr>
          <p:cNvSpPr txBox="1"/>
          <p:nvPr/>
        </p:nvSpPr>
        <p:spPr>
          <a:xfrm>
            <a:off x="6477739" y="1636807"/>
            <a:ext cx="3846998" cy="553998"/>
          </a:xfrm>
          <a:prstGeom prst="rect">
            <a:avLst/>
          </a:prstGeom>
          <a:noFill/>
        </p:spPr>
        <p:txBody>
          <a:bodyPr wrap="square" rtlCol="0">
            <a:spAutoFit/>
          </a:bodyPr>
          <a:lstStyle/>
          <a:p>
            <a:r>
              <a:rPr lang="en-US" sz="3000">
                <a:solidFill>
                  <a:srgbClr val="FFFF00"/>
                </a:solidFill>
              </a:rPr>
              <a:t> 4 Needle Approach</a:t>
            </a:r>
          </a:p>
        </p:txBody>
      </p:sp>
      <p:pic>
        <p:nvPicPr>
          <p:cNvPr id="6" name="Picture 5" descr="A picture containing object&#10;&#10;Description automatically generated">
            <a:extLst>
              <a:ext uri="{FF2B5EF4-FFF2-40B4-BE49-F238E27FC236}">
                <a16:creationId xmlns:a16="http://schemas.microsoft.com/office/drawing/2014/main" id="{0BF51834-8DB1-4599-BBE4-87865840E9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697" y="4990360"/>
            <a:ext cx="2857500" cy="1600200"/>
          </a:xfrm>
          <a:prstGeom prst="rect">
            <a:avLst/>
          </a:prstGeom>
        </p:spPr>
      </p:pic>
    </p:spTree>
    <p:extLst>
      <p:ext uri="{BB962C8B-B14F-4D97-AF65-F5344CB8AC3E}">
        <p14:creationId xmlns:p14="http://schemas.microsoft.com/office/powerpoint/2010/main" val="3627391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B9CE10B-7217-4727-A3A7-5DF664DEB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C000F9-B1CD-47B3-9732-A2E01FC6708B}"/>
              </a:ext>
            </a:extLst>
          </p:cNvPr>
          <p:cNvSpPr>
            <a:spLocks noGrp="1"/>
          </p:cNvSpPr>
          <p:nvPr>
            <p:ph type="title"/>
          </p:nvPr>
        </p:nvSpPr>
        <p:spPr>
          <a:xfrm>
            <a:off x="337497" y="679731"/>
            <a:ext cx="3124151" cy="3736540"/>
          </a:xfrm>
        </p:spPr>
        <p:txBody>
          <a:bodyPr vert="horz" lIns="91440" tIns="45720" rIns="91440" bIns="45720" rtlCol="0" anchor="b">
            <a:normAutofit/>
          </a:bodyPr>
          <a:lstStyle/>
          <a:p>
            <a:r>
              <a:rPr lang="en-US" sz="4600" b="1" kern="1200">
                <a:solidFill>
                  <a:schemeClr val="tx1"/>
                </a:solidFill>
                <a:effectLst>
                  <a:outerShdw blurRad="38100" dist="38100" dir="2700000" algn="tl">
                    <a:srgbClr val="000000">
                      <a:alpha val="43137"/>
                    </a:srgbClr>
                  </a:outerShdw>
                </a:effectLst>
                <a:latin typeface="+mj-lt"/>
                <a:ea typeface="+mj-ea"/>
                <a:cs typeface="+mj-cs"/>
              </a:rPr>
              <a:t>Technique-Cooled RFA</a:t>
            </a:r>
            <a:br>
              <a:rPr lang="en-US" sz="4600" b="1" kern="1200">
                <a:solidFill>
                  <a:schemeClr val="tx1"/>
                </a:solidFill>
                <a:effectLst>
                  <a:outerShdw blurRad="38100" dist="38100" dir="2700000" algn="tl">
                    <a:srgbClr val="000000">
                      <a:alpha val="43137"/>
                    </a:srgbClr>
                  </a:outerShdw>
                </a:effectLst>
                <a:latin typeface="+mj-lt"/>
                <a:ea typeface="+mj-ea"/>
                <a:cs typeface="+mj-cs"/>
              </a:rPr>
            </a:br>
            <a:endParaRPr lang="en-US" sz="4600" kern="1200">
              <a:solidFill>
                <a:schemeClr val="tx1"/>
              </a:solidFill>
              <a:latin typeface="+mj-lt"/>
              <a:ea typeface="+mj-ea"/>
              <a:cs typeface="+mj-cs"/>
            </a:endParaRPr>
          </a:p>
        </p:txBody>
      </p:sp>
      <p:grpSp>
        <p:nvGrpSpPr>
          <p:cNvPr id="19" name="Group 18">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20" name="Straight Connector 19">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Rectangle 20">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Diagram&#10;&#10;Description automatically generated">
            <a:extLst>
              <a:ext uri="{FF2B5EF4-FFF2-40B4-BE49-F238E27FC236}">
                <a16:creationId xmlns:a16="http://schemas.microsoft.com/office/drawing/2014/main" id="{16762FA2-2550-5940-B1FF-CAAF2D8D735B}"/>
              </a:ext>
            </a:extLst>
          </p:cNvPr>
          <p:cNvPicPr/>
          <p:nvPr/>
        </p:nvPicPr>
        <p:blipFill rotWithShape="1">
          <a:blip r:embed="rId2"/>
          <a:srcRect l="18600" r="12300" b="-3"/>
          <a:stretch/>
        </p:blipFill>
        <p:spPr>
          <a:xfrm>
            <a:off x="4125081" y="972235"/>
            <a:ext cx="3383280" cy="5047735"/>
          </a:xfrm>
          <a:prstGeom prst="rect">
            <a:avLst/>
          </a:prstGeom>
        </p:spPr>
      </p:pic>
      <p:pic>
        <p:nvPicPr>
          <p:cNvPr id="11" name="Picture 10" descr="A picture containing indoor, bowed instrument&#10;&#10;Description automatically generated">
            <a:extLst>
              <a:ext uri="{FF2B5EF4-FFF2-40B4-BE49-F238E27FC236}">
                <a16:creationId xmlns:a16="http://schemas.microsoft.com/office/drawing/2014/main" id="{ABD4BF9B-B8DD-F342-8903-2B23C25F2E1F}"/>
              </a:ext>
            </a:extLst>
          </p:cNvPr>
          <p:cNvPicPr/>
          <p:nvPr/>
        </p:nvPicPr>
        <p:blipFill rotWithShape="1">
          <a:blip r:embed="rId3"/>
          <a:srcRect r="700" b="-3"/>
          <a:stretch/>
        </p:blipFill>
        <p:spPr>
          <a:xfrm>
            <a:off x="7812357" y="972235"/>
            <a:ext cx="3383280" cy="5047735"/>
          </a:xfrm>
          <a:prstGeom prst="rect">
            <a:avLst/>
          </a:prstGeom>
        </p:spPr>
      </p:pic>
    </p:spTree>
    <p:extLst>
      <p:ext uri="{BB962C8B-B14F-4D97-AF65-F5344CB8AC3E}">
        <p14:creationId xmlns:p14="http://schemas.microsoft.com/office/powerpoint/2010/main" val="1809037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usic, indoor, brass, photo&#10;&#10;Description automatically generated">
            <a:extLst>
              <a:ext uri="{FF2B5EF4-FFF2-40B4-BE49-F238E27FC236}">
                <a16:creationId xmlns:a16="http://schemas.microsoft.com/office/drawing/2014/main" id="{427E59BA-6DB4-4CC1-AF03-735DF8E8271F}"/>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9957" r="22709" b="-1"/>
          <a:stretch/>
        </p:blipFill>
        <p:spPr>
          <a:xfrm>
            <a:off x="1524020" y="10"/>
            <a:ext cx="9143980" cy="6857990"/>
          </a:xfrm>
          <a:prstGeom prst="rect">
            <a:avLst/>
          </a:prstGeom>
        </p:spPr>
      </p:pic>
      <p:sp>
        <p:nvSpPr>
          <p:cNvPr id="2" name="Title 1">
            <a:extLst>
              <a:ext uri="{FF2B5EF4-FFF2-40B4-BE49-F238E27FC236}">
                <a16:creationId xmlns:a16="http://schemas.microsoft.com/office/drawing/2014/main" id="{3ED395E8-C2EF-4BE4-B97C-6DFE1B231DF0}"/>
              </a:ext>
            </a:extLst>
          </p:cNvPr>
          <p:cNvSpPr>
            <a:spLocks noGrp="1"/>
          </p:cNvSpPr>
          <p:nvPr>
            <p:ph type="title"/>
          </p:nvPr>
        </p:nvSpPr>
        <p:spPr>
          <a:xfrm>
            <a:off x="1736103" y="199059"/>
            <a:ext cx="8719793" cy="1325563"/>
          </a:xfrm>
        </p:spPr>
        <p:txBody>
          <a:bodyPr>
            <a:normAutofit/>
          </a:bodyPr>
          <a:lstStyle/>
          <a:p>
            <a:pPr algn="ctr"/>
            <a:r>
              <a:rPr lang="en-US" sz="4200" b="1">
                <a:solidFill>
                  <a:srgbClr val="FFFFFF"/>
                </a:solidFill>
                <a:effectLst>
                  <a:outerShdw blurRad="38100" dist="38100" dir="2700000" algn="tl">
                    <a:srgbClr val="000000">
                      <a:alpha val="43137"/>
                    </a:srgbClr>
                  </a:outerShdw>
                </a:effectLst>
              </a:rPr>
              <a:t>Technique</a:t>
            </a:r>
          </a:p>
        </p:txBody>
      </p:sp>
      <p:sp>
        <p:nvSpPr>
          <p:cNvPr id="3" name="Content Placeholder 2">
            <a:extLst>
              <a:ext uri="{FF2B5EF4-FFF2-40B4-BE49-F238E27FC236}">
                <a16:creationId xmlns:a16="http://schemas.microsoft.com/office/drawing/2014/main" id="{F24006E5-B2DD-407B-8E38-65AE920DE531}"/>
              </a:ext>
            </a:extLst>
          </p:cNvPr>
          <p:cNvSpPr>
            <a:spLocks noGrp="1"/>
          </p:cNvSpPr>
          <p:nvPr>
            <p:ph idx="1"/>
          </p:nvPr>
        </p:nvSpPr>
        <p:spPr>
          <a:xfrm>
            <a:off x="1736104" y="1663493"/>
            <a:ext cx="8719793" cy="5333379"/>
          </a:xfrm>
        </p:spPr>
        <p:txBody>
          <a:bodyPr vert="horz" lIns="91440" tIns="45720" rIns="91440" bIns="45720" rtlCol="0" anchor="t">
            <a:normAutofit/>
          </a:bodyPr>
          <a:lstStyle/>
          <a:p>
            <a:r>
              <a:rPr lang="en-US">
                <a:solidFill>
                  <a:srgbClr val="FFFFFF"/>
                </a:solidFill>
              </a:rPr>
              <a:t>Once the introducer needle was placed, the 18G internally cooled, 4 mm active tip, RFA electrode (</a:t>
            </a:r>
            <a:r>
              <a:rPr lang="en-US" err="1">
                <a:solidFill>
                  <a:srgbClr val="FFFFFF"/>
                </a:solidFill>
              </a:rPr>
              <a:t>Coolief</a:t>
            </a:r>
            <a:r>
              <a:rPr lang="en-US">
                <a:solidFill>
                  <a:srgbClr val="FFFFFF"/>
                </a:solidFill>
              </a:rPr>
              <a:t>, Halyard Health, Alpharetta, GA, USA) was placed into the introducer needle, and positioning was verified with A-P and lateral fluoroscopic views.</a:t>
            </a:r>
          </a:p>
          <a:p>
            <a:endParaRPr lang="en-US">
              <a:solidFill>
                <a:srgbClr val="FFFFFF"/>
              </a:solidFill>
            </a:endParaRPr>
          </a:p>
          <a:p>
            <a:r>
              <a:rPr lang="en-US">
                <a:solidFill>
                  <a:srgbClr val="FFFFFF"/>
                </a:solidFill>
              </a:rPr>
              <a:t>After motor nerve activity was ruled out with testing at 2 Hertz at 1 mA, 1 mL of 2% lidocaine was injected through the introducer needles to anesthetize the region prior to thermal ablation.</a:t>
            </a:r>
          </a:p>
        </p:txBody>
      </p:sp>
    </p:spTree>
    <p:extLst>
      <p:ext uri="{BB962C8B-B14F-4D97-AF65-F5344CB8AC3E}">
        <p14:creationId xmlns:p14="http://schemas.microsoft.com/office/powerpoint/2010/main" val="52568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usic, indoor, brass, photo&#10;&#10;Description automatically generated">
            <a:extLst>
              <a:ext uri="{FF2B5EF4-FFF2-40B4-BE49-F238E27FC236}">
                <a16:creationId xmlns:a16="http://schemas.microsoft.com/office/drawing/2014/main" id="{70504D18-F56D-4BD3-9E41-0F1F388F4561}"/>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9957" r="22709" b="-1"/>
          <a:stretch/>
        </p:blipFill>
        <p:spPr>
          <a:xfrm>
            <a:off x="1524020" y="10"/>
            <a:ext cx="9143980" cy="6857990"/>
          </a:xfrm>
          <a:prstGeom prst="rect">
            <a:avLst/>
          </a:prstGeom>
        </p:spPr>
      </p:pic>
      <p:sp>
        <p:nvSpPr>
          <p:cNvPr id="2" name="Title 1">
            <a:extLst>
              <a:ext uri="{FF2B5EF4-FFF2-40B4-BE49-F238E27FC236}">
                <a16:creationId xmlns:a16="http://schemas.microsoft.com/office/drawing/2014/main" id="{D50B7723-7E93-4EB8-B566-48FF14B9FCC3}"/>
              </a:ext>
            </a:extLst>
          </p:cNvPr>
          <p:cNvSpPr>
            <a:spLocks noGrp="1"/>
          </p:cNvSpPr>
          <p:nvPr>
            <p:ph type="title"/>
          </p:nvPr>
        </p:nvSpPr>
        <p:spPr>
          <a:xfrm>
            <a:off x="1440897" y="262806"/>
            <a:ext cx="9144000" cy="1325563"/>
          </a:xfrm>
        </p:spPr>
        <p:txBody>
          <a:bodyPr>
            <a:normAutofit/>
          </a:bodyPr>
          <a:lstStyle/>
          <a:p>
            <a:pPr algn="ctr"/>
            <a:r>
              <a:rPr lang="en-US" sz="4200" b="1">
                <a:solidFill>
                  <a:srgbClr val="FFFFFF"/>
                </a:solidFill>
                <a:effectLst>
                  <a:outerShdw blurRad="38100" dist="38100" dir="2700000" algn="tl">
                    <a:srgbClr val="000000">
                      <a:alpha val="43137"/>
                    </a:srgbClr>
                  </a:outerShdw>
                </a:effectLst>
              </a:rPr>
              <a:t>Technique</a:t>
            </a:r>
          </a:p>
        </p:txBody>
      </p:sp>
      <p:sp>
        <p:nvSpPr>
          <p:cNvPr id="3" name="Content Placeholder 2">
            <a:extLst>
              <a:ext uri="{FF2B5EF4-FFF2-40B4-BE49-F238E27FC236}">
                <a16:creationId xmlns:a16="http://schemas.microsoft.com/office/drawing/2014/main" id="{EB36CC66-66E7-42D0-B7A1-9A7D7E447E5D}"/>
              </a:ext>
            </a:extLst>
          </p:cNvPr>
          <p:cNvSpPr>
            <a:spLocks noGrp="1"/>
          </p:cNvSpPr>
          <p:nvPr>
            <p:ph idx="1"/>
          </p:nvPr>
        </p:nvSpPr>
        <p:spPr>
          <a:xfrm>
            <a:off x="1836823" y="1851163"/>
            <a:ext cx="8748074" cy="5363852"/>
          </a:xfrm>
        </p:spPr>
        <p:txBody>
          <a:bodyPr vert="horz" lIns="91440" tIns="45720" rIns="91440" bIns="45720" rtlCol="0" anchor="t">
            <a:normAutofit/>
          </a:bodyPr>
          <a:lstStyle/>
          <a:p>
            <a:r>
              <a:rPr lang="en-US" sz="2600">
                <a:solidFill>
                  <a:srgbClr val="FFFFFF"/>
                </a:solidFill>
              </a:rPr>
              <a:t>Conscious sedation (midazolam 1–2 mg IV and/or fentanyl 25–100 mcg IV) and supplemental nasal cannula oxygen were administered.</a:t>
            </a:r>
          </a:p>
          <a:p>
            <a:endParaRPr lang="en-US" sz="2600">
              <a:solidFill>
                <a:srgbClr val="FFFFFF"/>
              </a:solidFill>
            </a:endParaRPr>
          </a:p>
          <a:p>
            <a:r>
              <a:rPr lang="en-US" sz="2600">
                <a:solidFill>
                  <a:srgbClr val="FFFFFF"/>
                </a:solidFill>
              </a:rPr>
              <a:t>Skin and soft tissues were anesthetized with 1 to 2 mL of 1% lidocaine at each of the four anatomic sites for RFA.</a:t>
            </a:r>
          </a:p>
          <a:p>
            <a:endParaRPr lang="en-US" sz="2600">
              <a:solidFill>
                <a:srgbClr val="FFFFFF"/>
              </a:solidFill>
            </a:endParaRPr>
          </a:p>
          <a:p>
            <a:r>
              <a:rPr lang="en-US" sz="2600">
                <a:solidFill>
                  <a:srgbClr val="FFFFFF"/>
                </a:solidFill>
              </a:rPr>
              <a:t>50-150 mm 17G introducer needle was placed to lesion the superior lateral, superior medial, inferior medial and suprapatellar genicular nerves. </a:t>
            </a:r>
          </a:p>
        </p:txBody>
      </p:sp>
    </p:spTree>
    <p:extLst>
      <p:ext uri="{BB962C8B-B14F-4D97-AF65-F5344CB8AC3E}">
        <p14:creationId xmlns:p14="http://schemas.microsoft.com/office/powerpoint/2010/main" val="112681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9AE978-58DC-4497-BB22-D92A732A4D16}"/>
              </a:ext>
            </a:extLst>
          </p:cNvPr>
          <p:cNvSpPr>
            <a:spLocks noGrp="1"/>
          </p:cNvSpPr>
          <p:nvPr>
            <p:ph type="title"/>
          </p:nvPr>
        </p:nvSpPr>
        <p:spPr>
          <a:xfrm>
            <a:off x="736237" y="1487939"/>
            <a:ext cx="3058621" cy="1457002"/>
          </a:xfrm>
        </p:spPr>
        <p:txBody>
          <a:bodyPr anchor="b">
            <a:normAutofit/>
          </a:bodyPr>
          <a:lstStyle/>
          <a:p>
            <a:r>
              <a:rPr lang="en-US" sz="4000" b="1">
                <a:effectLst>
                  <a:outerShdw blurRad="38100" dist="38100" dir="2700000" algn="tl">
                    <a:srgbClr val="000000">
                      <a:alpha val="43137"/>
                    </a:srgbClr>
                  </a:outerShdw>
                </a:effectLst>
              </a:rPr>
              <a:t>Technique</a:t>
            </a:r>
          </a:p>
        </p:txBody>
      </p:sp>
      <p:grpSp>
        <p:nvGrpSpPr>
          <p:cNvPr id="16" name="Group 15">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17"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0"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3" name="Content Placeholder 2">
            <a:extLst>
              <a:ext uri="{FF2B5EF4-FFF2-40B4-BE49-F238E27FC236}">
                <a16:creationId xmlns:a16="http://schemas.microsoft.com/office/drawing/2014/main" id="{6CC00BB9-BB53-47BB-A3C3-56E0E75E549E}"/>
              </a:ext>
            </a:extLst>
          </p:cNvPr>
          <p:cNvSpPr>
            <a:spLocks noGrp="1"/>
          </p:cNvSpPr>
          <p:nvPr>
            <p:ph idx="1"/>
          </p:nvPr>
        </p:nvSpPr>
        <p:spPr>
          <a:xfrm>
            <a:off x="472022" y="3067026"/>
            <a:ext cx="3587052" cy="3272324"/>
          </a:xfrm>
        </p:spPr>
        <p:txBody>
          <a:bodyPr anchor="t">
            <a:normAutofit/>
          </a:bodyPr>
          <a:lstStyle/>
          <a:p>
            <a:r>
              <a:rPr lang="en-US" sz="2000"/>
              <a:t>Each target was sequentially lesioned for two minutes and 30 seconds at a set temperature of 60°C, which imparts a tissue temperature of 77° to 80°C surrounding the electrode. </a:t>
            </a:r>
          </a:p>
        </p:txBody>
      </p:sp>
      <p:pic>
        <p:nvPicPr>
          <p:cNvPr id="9" name="Picture 8" descr="A picture containing indoor&#10;&#10;Description automatically generated">
            <a:extLst>
              <a:ext uri="{FF2B5EF4-FFF2-40B4-BE49-F238E27FC236}">
                <a16:creationId xmlns:a16="http://schemas.microsoft.com/office/drawing/2014/main" id="{650575F6-0FC3-FC48-9806-8F65448B8F72}"/>
              </a:ext>
            </a:extLst>
          </p:cNvPr>
          <p:cNvPicPr/>
          <p:nvPr/>
        </p:nvPicPr>
        <p:blipFill rotWithShape="1">
          <a:blip r:embed="rId2"/>
          <a:srcRect l="7360" r="3847" b="-1"/>
          <a:stretch/>
        </p:blipFill>
        <p:spPr>
          <a:xfrm>
            <a:off x="4636963" y="1"/>
            <a:ext cx="3731799" cy="3383280"/>
          </a:xfrm>
          <a:prstGeom prst="rect">
            <a:avLst/>
          </a:prstGeom>
        </p:spPr>
      </p:pic>
      <p:pic>
        <p:nvPicPr>
          <p:cNvPr id="8" name="Picture 7" descr="A close-up of a stethoscope&#10;&#10;Description automatically generated with low confidence">
            <a:extLst>
              <a:ext uri="{FF2B5EF4-FFF2-40B4-BE49-F238E27FC236}">
                <a16:creationId xmlns:a16="http://schemas.microsoft.com/office/drawing/2014/main" id="{D6D58592-8968-514F-B72F-CE9ED36EE46F}"/>
              </a:ext>
            </a:extLst>
          </p:cNvPr>
          <p:cNvPicPr/>
          <p:nvPr/>
        </p:nvPicPr>
        <p:blipFill rotWithShape="1">
          <a:blip r:embed="rId3"/>
          <a:srcRect l="13446" r="11546" b="-4"/>
          <a:stretch/>
        </p:blipFill>
        <p:spPr>
          <a:xfrm>
            <a:off x="8460201" y="10"/>
            <a:ext cx="3731799" cy="3383270"/>
          </a:xfrm>
          <a:prstGeom prst="rect">
            <a:avLst/>
          </a:prstGeom>
        </p:spPr>
      </p:pic>
      <p:pic>
        <p:nvPicPr>
          <p:cNvPr id="6" name="Picture 5">
            <a:extLst>
              <a:ext uri="{FF2B5EF4-FFF2-40B4-BE49-F238E27FC236}">
                <a16:creationId xmlns:a16="http://schemas.microsoft.com/office/drawing/2014/main" id="{2EF04123-20C7-4298-9A7F-A0ABAA29EC99}"/>
              </a:ext>
            </a:extLst>
          </p:cNvPr>
          <p:cNvPicPr>
            <a:picLocks noChangeAspect="1"/>
          </p:cNvPicPr>
          <p:nvPr/>
        </p:nvPicPr>
        <p:blipFill rotWithShape="1">
          <a:blip r:embed="rId4">
            <a:extLst>
              <a:ext uri="{28A0092B-C50C-407E-A947-70E740481C1C}">
                <a14:useLocalDpi xmlns:a14="http://schemas.microsoft.com/office/drawing/2010/main" val="0"/>
              </a:ext>
            </a:extLst>
          </a:blip>
          <a:srcRect t="24653" r="-1" b="-1"/>
          <a:stretch/>
        </p:blipFill>
        <p:spPr>
          <a:xfrm>
            <a:off x="4639055" y="3474720"/>
            <a:ext cx="7552944" cy="3383280"/>
          </a:xfrm>
          <a:prstGeom prst="rect">
            <a:avLst/>
          </a:prstGeom>
        </p:spPr>
      </p:pic>
    </p:spTree>
    <p:extLst>
      <p:ext uri="{BB962C8B-B14F-4D97-AF65-F5344CB8AC3E}">
        <p14:creationId xmlns:p14="http://schemas.microsoft.com/office/powerpoint/2010/main" val="3661825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731EBB-682F-4C78-8199-6582F541B2E2}"/>
              </a:ext>
            </a:extLst>
          </p:cNvPr>
          <p:cNvSpPr/>
          <p:nvPr/>
        </p:nvSpPr>
        <p:spPr>
          <a:xfrm>
            <a:off x="5330141" y="4909351"/>
            <a:ext cx="1531718" cy="643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1-2 </a:t>
            </a:r>
            <a:r>
              <a:rPr lang="en-US" sz="2000" err="1"/>
              <a:t>wks</a:t>
            </a:r>
            <a:r>
              <a:rPr lang="en-US" sz="2000"/>
              <a:t> later</a:t>
            </a:r>
          </a:p>
        </p:txBody>
      </p:sp>
      <p:graphicFrame>
        <p:nvGraphicFramePr>
          <p:cNvPr id="3" name="Diagram 2">
            <a:extLst>
              <a:ext uri="{FF2B5EF4-FFF2-40B4-BE49-F238E27FC236}">
                <a16:creationId xmlns:a16="http://schemas.microsoft.com/office/drawing/2014/main" id="{BEA7F3C1-F6D4-42FF-AD04-ECA0A9C2A8BE}"/>
              </a:ext>
            </a:extLst>
          </p:cNvPr>
          <p:cNvGraphicFramePr/>
          <p:nvPr/>
        </p:nvGraphicFramePr>
        <p:xfrm>
          <a:off x="1704759" y="186431"/>
          <a:ext cx="8550111" cy="62593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5102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FC4AF81A-C9E5-47D0-8738-523B93B609AD}"/>
              </a:ext>
            </a:extLst>
          </p:cNvPr>
          <p:cNvPicPr>
            <a:picLocks noChangeAspect="1"/>
          </p:cNvPicPr>
          <p:nvPr/>
        </p:nvPicPr>
        <p:blipFill>
          <a:blip r:embed="rId2"/>
          <a:stretch>
            <a:fillRect/>
          </a:stretch>
        </p:blipFill>
        <p:spPr>
          <a:xfrm>
            <a:off x="8473395" y="167822"/>
            <a:ext cx="3547382" cy="2371271"/>
          </a:xfrm>
          <a:prstGeom prst="rect">
            <a:avLst/>
          </a:prstGeom>
        </p:spPr>
      </p:pic>
      <p:sp>
        <p:nvSpPr>
          <p:cNvPr id="3" name="Content Placeholder 2">
            <a:extLst>
              <a:ext uri="{FF2B5EF4-FFF2-40B4-BE49-F238E27FC236}">
                <a16:creationId xmlns:a16="http://schemas.microsoft.com/office/drawing/2014/main" id="{EBD4E783-CE02-498E-A8CA-244B38500BA5}"/>
              </a:ext>
            </a:extLst>
          </p:cNvPr>
          <p:cNvSpPr>
            <a:spLocks noGrp="1"/>
          </p:cNvSpPr>
          <p:nvPr>
            <p:ph idx="1"/>
          </p:nvPr>
        </p:nvSpPr>
        <p:spPr>
          <a:xfrm>
            <a:off x="289217" y="1228980"/>
            <a:ext cx="8888293" cy="5341724"/>
          </a:xfrm>
          <a:solidFill>
            <a:schemeClr val="bg1"/>
          </a:solidFill>
          <a:ln>
            <a:solidFill>
              <a:schemeClr val="tx1"/>
            </a:solidFill>
          </a:ln>
        </p:spPr>
        <p:txBody>
          <a:bodyPr vert="horz" lIns="91440" tIns="45720" rIns="91440" bIns="45720" rtlCol="0" anchor="t">
            <a:noAutofit/>
          </a:bodyPr>
          <a:lstStyle/>
          <a:p>
            <a:pPr marL="0" indent="0">
              <a:buNone/>
            </a:pPr>
            <a:endParaRPr lang="en-US">
              <a:latin typeface="Times New Roman"/>
              <a:cs typeface="Times New Roman"/>
            </a:endParaRPr>
          </a:p>
          <a:p>
            <a:pPr lvl="1"/>
            <a:r>
              <a:rPr lang="en-US" sz="2600">
                <a:latin typeface="Helvetica" pitchFamily="2" charset="0"/>
                <a:ea typeface="+mn-lt"/>
                <a:cs typeface="+mn-lt"/>
              </a:rPr>
              <a:t>Standardized telephone surveys were conducted 1 year after C-RFA procedure. </a:t>
            </a:r>
            <a:endParaRPr lang="en-US" sz="2600" i="1">
              <a:latin typeface="Helvetica" pitchFamily="2" charset="0"/>
              <a:ea typeface="+mn-lt"/>
              <a:cs typeface="+mn-lt"/>
            </a:endParaRPr>
          </a:p>
          <a:p>
            <a:pPr lvl="1"/>
            <a:endParaRPr lang="en-US" sz="2600">
              <a:latin typeface="Helvetica" pitchFamily="2" charset="0"/>
              <a:ea typeface="+mn-lt"/>
              <a:cs typeface="+mn-lt"/>
            </a:endParaRPr>
          </a:p>
          <a:p>
            <a:pPr lvl="1"/>
            <a:r>
              <a:rPr lang="en-US" sz="2600">
                <a:solidFill>
                  <a:srgbClr val="FFFF00"/>
                </a:solidFill>
                <a:latin typeface="Helvetica" pitchFamily="2" charset="0"/>
                <a:ea typeface="+mn-lt"/>
                <a:cs typeface="+mn-lt"/>
              </a:rPr>
              <a:t>Pre and post</a:t>
            </a:r>
            <a:r>
              <a:rPr lang="en-US" sz="2600">
                <a:latin typeface="Helvetica" pitchFamily="2" charset="0"/>
                <a:ea typeface="+mn-lt"/>
                <a:cs typeface="+mn-lt"/>
              </a:rPr>
              <a:t> C-RFA analgesic requirement, Knee injury and Osteoarthritis Outcome Score (</a:t>
            </a:r>
            <a:r>
              <a:rPr lang="en-US" sz="2600">
                <a:solidFill>
                  <a:srgbClr val="FFFF00"/>
                </a:solidFill>
                <a:latin typeface="Helvetica" pitchFamily="2" charset="0"/>
                <a:ea typeface="+mn-lt"/>
                <a:cs typeface="+mn-lt"/>
              </a:rPr>
              <a:t>KOOS</a:t>
            </a:r>
            <a:r>
              <a:rPr lang="en-US" sz="2600">
                <a:latin typeface="Helvetica" pitchFamily="2" charset="0"/>
                <a:ea typeface="+mn-lt"/>
                <a:cs typeface="+mn-lt"/>
              </a:rPr>
              <a:t>), Western Ontario and McMaster Universities Osteoarthritis Index (</a:t>
            </a:r>
            <a:r>
              <a:rPr lang="en-US" sz="2600">
                <a:solidFill>
                  <a:srgbClr val="FFFF00"/>
                </a:solidFill>
                <a:latin typeface="Helvetica" pitchFamily="2" charset="0"/>
                <a:ea typeface="+mn-lt"/>
                <a:cs typeface="+mn-lt"/>
              </a:rPr>
              <a:t>WOMAC</a:t>
            </a:r>
            <a:r>
              <a:rPr lang="en-US" sz="2600">
                <a:latin typeface="Helvetica" pitchFamily="2" charset="0"/>
                <a:ea typeface="+mn-lt"/>
                <a:cs typeface="+mn-lt"/>
              </a:rPr>
              <a:t>), complications and Visual Analog Score (</a:t>
            </a:r>
            <a:r>
              <a:rPr lang="en-US" sz="2600">
                <a:solidFill>
                  <a:srgbClr val="FFFF00"/>
                </a:solidFill>
                <a:latin typeface="Helvetica" pitchFamily="2" charset="0"/>
                <a:ea typeface="+mn-lt"/>
                <a:cs typeface="+mn-lt"/>
              </a:rPr>
              <a:t>VAS</a:t>
            </a:r>
            <a:r>
              <a:rPr lang="en-US" sz="2600">
                <a:latin typeface="Helvetica" pitchFamily="2" charset="0"/>
                <a:ea typeface="+mn-lt"/>
                <a:cs typeface="+mn-lt"/>
              </a:rPr>
              <a:t>) were collected. </a:t>
            </a:r>
            <a:endParaRPr lang="en-US" sz="3000" i="1">
              <a:latin typeface="Helvetica" pitchFamily="2" charset="0"/>
              <a:ea typeface="+mn-lt"/>
              <a:cs typeface="+mn-lt"/>
            </a:endParaRPr>
          </a:p>
          <a:p>
            <a:pPr lvl="1"/>
            <a:endParaRPr lang="en-US" sz="2600">
              <a:latin typeface="Helvetica" pitchFamily="2" charset="0"/>
              <a:ea typeface="+mn-lt"/>
              <a:cs typeface="+mn-lt"/>
            </a:endParaRPr>
          </a:p>
          <a:p>
            <a:pPr lvl="2"/>
            <a:r>
              <a:rPr lang="en-US">
                <a:latin typeface="Helvetica" pitchFamily="2" charset="0"/>
                <a:ea typeface="+mn-lt"/>
                <a:cs typeface="+mn-lt"/>
              </a:rPr>
              <a:t>KOOS and WOMAC questionnaires structured to evaluate overall pain and function. They are composed of subscales including pain, function in daily living, function in sports and recreation, and quality of life. VAS score is a single item pain scale.</a:t>
            </a:r>
            <a:r>
              <a:rPr lang="en-US" sz="2600">
                <a:latin typeface="Helvetica" pitchFamily="2" charset="0"/>
                <a:ea typeface="+mn-lt"/>
                <a:cs typeface="+mn-lt"/>
              </a:rPr>
              <a:t> </a:t>
            </a:r>
            <a:endParaRPr lang="en-US" sz="2600" i="1">
              <a:latin typeface="Helvetica" pitchFamily="2" charset="0"/>
              <a:cs typeface="Calibri"/>
            </a:endParaRPr>
          </a:p>
        </p:txBody>
      </p:sp>
      <p:pic>
        <p:nvPicPr>
          <p:cNvPr id="5" name="Picture 8" descr="Logo, icon&#10;&#10;Description automatically generated">
            <a:extLst>
              <a:ext uri="{FF2B5EF4-FFF2-40B4-BE49-F238E27FC236}">
                <a16:creationId xmlns:a16="http://schemas.microsoft.com/office/drawing/2014/main" id="{C11B792B-FE68-4647-93D6-B084BB9FD2C9}"/>
              </a:ext>
            </a:extLst>
          </p:cNvPr>
          <p:cNvPicPr>
            <a:picLocks noChangeAspect="1"/>
          </p:cNvPicPr>
          <p:nvPr/>
        </p:nvPicPr>
        <p:blipFill>
          <a:blip r:embed="rId3"/>
          <a:stretch>
            <a:fillRect/>
          </a:stretch>
        </p:blipFill>
        <p:spPr>
          <a:xfrm>
            <a:off x="11305781" y="5796120"/>
            <a:ext cx="808917" cy="977612"/>
          </a:xfrm>
          <a:prstGeom prst="rect">
            <a:avLst/>
          </a:prstGeom>
        </p:spPr>
      </p:pic>
      <p:sp>
        <p:nvSpPr>
          <p:cNvPr id="2" name="TextBox 1">
            <a:extLst>
              <a:ext uri="{FF2B5EF4-FFF2-40B4-BE49-F238E27FC236}">
                <a16:creationId xmlns:a16="http://schemas.microsoft.com/office/drawing/2014/main" id="{D16F05CB-6908-4789-A6C2-D5B61CBB6567}"/>
              </a:ext>
            </a:extLst>
          </p:cNvPr>
          <p:cNvSpPr txBox="1"/>
          <p:nvPr/>
        </p:nvSpPr>
        <p:spPr>
          <a:xfrm>
            <a:off x="2823883" y="287296"/>
            <a:ext cx="3818963" cy="707886"/>
          </a:xfrm>
          <a:prstGeom prst="rect">
            <a:avLst/>
          </a:prstGeom>
          <a:solidFill>
            <a:schemeClr val="bg1"/>
          </a:solidFill>
          <a:ln w="2540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solidFill>
                  <a:srgbClr val="FFFF00"/>
                </a:solidFill>
                <a:latin typeface="Helvetica" pitchFamily="2" charset="0"/>
                <a:cs typeface="Times New Roman"/>
              </a:rPr>
              <a:t>Data Collection</a:t>
            </a:r>
            <a:endParaRPr lang="en-US">
              <a:latin typeface="Helvetica" pitchFamily="2" charset="0"/>
            </a:endParaRPr>
          </a:p>
        </p:txBody>
      </p:sp>
    </p:spTree>
    <p:extLst>
      <p:ext uri="{BB962C8B-B14F-4D97-AF65-F5344CB8AC3E}">
        <p14:creationId xmlns:p14="http://schemas.microsoft.com/office/powerpoint/2010/main" val="2571324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E22F54-B7E5-6D46-8094-5983B23C765C}"/>
              </a:ext>
            </a:extLst>
          </p:cNvPr>
          <p:cNvSpPr>
            <a:spLocks noGrp="1"/>
          </p:cNvSpPr>
          <p:nvPr>
            <p:ph type="title"/>
          </p:nvPr>
        </p:nvSpPr>
        <p:spPr>
          <a:xfrm>
            <a:off x="2722033" y="412955"/>
            <a:ext cx="6747933" cy="1035878"/>
          </a:xfrm>
          <a:solidFill>
            <a:schemeClr val="bg1"/>
          </a:solidFill>
          <a:ln w="25400">
            <a:solidFill>
              <a:schemeClr val="tx1"/>
            </a:solidFill>
          </a:ln>
        </p:spPr>
        <p:txBody>
          <a:bodyPr/>
          <a:lstStyle/>
          <a:p>
            <a:pPr algn="ctr"/>
            <a:r>
              <a:rPr lang="en-US">
                <a:solidFill>
                  <a:srgbClr val="FFFF00"/>
                </a:solidFill>
                <a:latin typeface="Helvetica" pitchFamily="2" charset="0"/>
                <a:ea typeface="+mj-lt"/>
                <a:cs typeface="+mj-lt"/>
              </a:rPr>
              <a:t>Demographic Data </a:t>
            </a:r>
            <a:endParaRPr lang="en-US">
              <a:solidFill>
                <a:srgbClr val="FFFF00"/>
              </a:solidFill>
              <a:latin typeface="Helvetica" pitchFamily="2" charset="0"/>
              <a:cs typeface="Times New Roman"/>
            </a:endParaRPr>
          </a:p>
        </p:txBody>
      </p:sp>
      <p:sp>
        <p:nvSpPr>
          <p:cNvPr id="5" name="TextBox 4">
            <a:extLst>
              <a:ext uri="{FF2B5EF4-FFF2-40B4-BE49-F238E27FC236}">
                <a16:creationId xmlns:a16="http://schemas.microsoft.com/office/drawing/2014/main" id="{1F1A09AF-32EE-6649-AD0F-FA595E496973}"/>
              </a:ext>
            </a:extLst>
          </p:cNvPr>
          <p:cNvSpPr txBox="1"/>
          <p:nvPr/>
        </p:nvSpPr>
        <p:spPr>
          <a:xfrm>
            <a:off x="1954029" y="2000093"/>
            <a:ext cx="1536008" cy="553998"/>
          </a:xfrm>
          <a:prstGeom prst="rect">
            <a:avLst/>
          </a:prstGeom>
          <a:noFill/>
        </p:spPr>
        <p:txBody>
          <a:bodyPr wrap="square" rtlCol="0">
            <a:spAutoFit/>
          </a:bodyPr>
          <a:lstStyle/>
          <a:p>
            <a:r>
              <a:rPr lang="en-US" sz="3000" b="1">
                <a:solidFill>
                  <a:srgbClr val="FFFF00"/>
                </a:solidFill>
                <a:latin typeface="Helvetica" pitchFamily="2" charset="0"/>
                <a:cs typeface="Times New Roman" panose="02020603050405020304" pitchFamily="18" charset="0"/>
              </a:rPr>
              <a:t>Gender</a:t>
            </a:r>
            <a:r>
              <a:rPr lang="en-US" sz="2000">
                <a:latin typeface="Times New Roman" panose="02020603050405020304" pitchFamily="18" charset="0"/>
                <a:cs typeface="Times New Roman" panose="02020603050405020304" pitchFamily="18" charset="0"/>
              </a:rPr>
              <a:t> </a:t>
            </a:r>
          </a:p>
        </p:txBody>
      </p:sp>
      <p:graphicFrame>
        <p:nvGraphicFramePr>
          <p:cNvPr id="11" name="Table 11">
            <a:extLst>
              <a:ext uri="{FF2B5EF4-FFF2-40B4-BE49-F238E27FC236}">
                <a16:creationId xmlns:a16="http://schemas.microsoft.com/office/drawing/2014/main" id="{ACB41A46-3015-6145-870D-78A49919638B}"/>
              </a:ext>
            </a:extLst>
          </p:cNvPr>
          <p:cNvGraphicFramePr>
            <a:graphicFrameLocks noGrp="1"/>
          </p:cNvGraphicFramePr>
          <p:nvPr>
            <p:extLst>
              <p:ext uri="{D42A27DB-BD31-4B8C-83A1-F6EECF244321}">
                <p14:modId xmlns:p14="http://schemas.microsoft.com/office/powerpoint/2010/main" val="371833951"/>
              </p:ext>
            </p:extLst>
          </p:nvPr>
        </p:nvGraphicFramePr>
        <p:xfrm>
          <a:off x="5543886" y="2182192"/>
          <a:ext cx="6352674" cy="3379044"/>
        </p:xfrm>
        <a:graphic>
          <a:graphicData uri="http://schemas.openxmlformats.org/drawingml/2006/table">
            <a:tbl>
              <a:tblPr firstRow="1" bandRow="1">
                <a:tableStyleId>{D7AC3CCA-C797-4891-BE02-D94E43425B78}</a:tableStyleId>
              </a:tblPr>
              <a:tblGrid>
                <a:gridCol w="2831915">
                  <a:extLst>
                    <a:ext uri="{9D8B030D-6E8A-4147-A177-3AD203B41FA5}">
                      <a16:colId xmlns:a16="http://schemas.microsoft.com/office/drawing/2014/main" val="2759068669"/>
                    </a:ext>
                  </a:extLst>
                </a:gridCol>
                <a:gridCol w="3520759">
                  <a:extLst>
                    <a:ext uri="{9D8B030D-6E8A-4147-A177-3AD203B41FA5}">
                      <a16:colId xmlns:a16="http://schemas.microsoft.com/office/drawing/2014/main" val="3910125971"/>
                    </a:ext>
                  </a:extLst>
                </a:gridCol>
              </a:tblGrid>
              <a:tr h="563174">
                <a:tc gridSpan="2">
                  <a:txBody>
                    <a:bodyPr/>
                    <a:lstStyle/>
                    <a:p>
                      <a:pPr lvl="0" algn="l" rtl="0">
                        <a:buNone/>
                      </a:pPr>
                      <a:r>
                        <a:rPr lang="en-US" sz="3000" b="1" cap="none" spc="0">
                          <a:solidFill>
                            <a:srgbClr val="FFFF00"/>
                          </a:solidFill>
                          <a:effectLst/>
                          <a:latin typeface="Helvetica" pitchFamily="2" charset="0"/>
                        </a:rPr>
                        <a:t>Age</a:t>
                      </a:r>
                      <a:r>
                        <a:rPr lang="en-US" sz="2200" b="1" cap="none" spc="0">
                          <a:solidFill>
                            <a:srgbClr val="FFFF00"/>
                          </a:solidFill>
                          <a:effectLst/>
                          <a:latin typeface="Helvetica" pitchFamily="2" charset="0"/>
                        </a:rPr>
                        <a:t>​</a:t>
                      </a:r>
                      <a:endParaRPr lang="en-US" sz="2200" b="1" cap="none" spc="0">
                        <a:solidFill>
                          <a:srgbClr val="FFFF00"/>
                        </a:solidFill>
                        <a:latin typeface="Helvetica"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116770"/>
                  </a:ext>
                </a:extLst>
              </a:tr>
              <a:tr h="5631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cap="none" spc="0">
                          <a:solidFill>
                            <a:schemeClr val="tx1"/>
                          </a:solidFill>
                          <a:effectLst/>
                          <a:latin typeface="Helvetica" pitchFamily="2" charset="0"/>
                        </a:rPr>
                        <a:t>Mean (SD)​</a:t>
                      </a:r>
                      <a:endParaRPr lang="en-US" sz="2200" cap="none" spc="0">
                        <a:solidFill>
                          <a:schemeClr val="tx1"/>
                        </a:solidFill>
                        <a:latin typeface="Helvetica"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cap="none" spc="0">
                          <a:solidFill>
                            <a:schemeClr val="tx1"/>
                          </a:solidFill>
                          <a:effectLst/>
                          <a:latin typeface="Helvetica" pitchFamily="2" charset="0"/>
                        </a:rPr>
                        <a:t>70.7 (5.13)​</a:t>
                      </a:r>
                      <a:endParaRPr lang="en-US" sz="2200" cap="none" spc="0">
                        <a:solidFill>
                          <a:schemeClr val="tx1"/>
                        </a:solidFill>
                        <a:latin typeface="Helvetica"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8760471"/>
                  </a:ext>
                </a:extLst>
              </a:tr>
              <a:tr h="5631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cap="none" spc="0">
                          <a:solidFill>
                            <a:schemeClr val="tx1"/>
                          </a:solidFill>
                          <a:effectLst/>
                          <a:latin typeface="Helvetica" pitchFamily="2" charset="0"/>
                        </a:rPr>
                        <a:t>Median [Min, Max]​</a:t>
                      </a:r>
                      <a:endParaRPr lang="en-US" sz="2200" cap="none" spc="0">
                        <a:solidFill>
                          <a:schemeClr val="tx1"/>
                        </a:solidFill>
                        <a:latin typeface="Helvetica"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cap="none" spc="0">
                          <a:solidFill>
                            <a:schemeClr val="tx1"/>
                          </a:solidFill>
                          <a:effectLst/>
                          <a:latin typeface="Helvetica" pitchFamily="2" charset="0"/>
                        </a:rPr>
                        <a:t>70.0 [60.0, 80.0]​</a:t>
                      </a:r>
                      <a:endParaRPr lang="en-US" sz="2200" cap="none" spc="0">
                        <a:solidFill>
                          <a:schemeClr val="tx1"/>
                        </a:solidFill>
                        <a:latin typeface="Helvetica"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6559473"/>
                  </a:ext>
                </a:extLst>
              </a:tr>
              <a:tr h="56317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cap="none" spc="0">
                          <a:solidFill>
                            <a:srgbClr val="FFFF00"/>
                          </a:solidFill>
                          <a:effectLst/>
                          <a:latin typeface="Helvetica" pitchFamily="2" charset="0"/>
                        </a:rPr>
                        <a:t>BMI​</a:t>
                      </a:r>
                      <a:endParaRPr lang="en-US" sz="3000" b="1" cap="none" spc="0">
                        <a:solidFill>
                          <a:srgbClr val="FFFF00"/>
                        </a:solidFill>
                        <a:latin typeface="Helvetica"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1809163"/>
                  </a:ext>
                </a:extLst>
              </a:tr>
              <a:tr h="5631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cap="none" spc="0">
                          <a:solidFill>
                            <a:schemeClr val="tx1"/>
                          </a:solidFill>
                          <a:effectLst/>
                          <a:latin typeface="Helvetica" pitchFamily="2" charset="0"/>
                        </a:rPr>
                        <a:t>Mean (SD)​</a:t>
                      </a:r>
                      <a:endParaRPr lang="en-US" sz="2200" cap="none" spc="0">
                        <a:solidFill>
                          <a:schemeClr val="tx1"/>
                        </a:solidFill>
                        <a:latin typeface="Helvetica"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cap="none" spc="0">
                          <a:solidFill>
                            <a:schemeClr val="tx1"/>
                          </a:solidFill>
                          <a:effectLst/>
                          <a:latin typeface="Helvetica" pitchFamily="2" charset="0"/>
                        </a:rPr>
                        <a:t>34.5 (4.33)​</a:t>
                      </a:r>
                      <a:endParaRPr lang="en-US" sz="2200" cap="none" spc="0">
                        <a:solidFill>
                          <a:schemeClr val="tx1"/>
                        </a:solidFill>
                        <a:latin typeface="Helvetica"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7815352"/>
                  </a:ext>
                </a:extLst>
              </a:tr>
              <a:tr h="5631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cap="none" spc="0">
                          <a:solidFill>
                            <a:schemeClr val="tx1"/>
                          </a:solidFill>
                          <a:effectLst/>
                          <a:latin typeface="Helvetica" pitchFamily="2" charset="0"/>
                        </a:rPr>
                        <a:t>Median [Min, Max]​</a:t>
                      </a:r>
                      <a:endParaRPr lang="en-US" sz="2200" cap="none" spc="0">
                        <a:solidFill>
                          <a:schemeClr val="tx1"/>
                        </a:solidFill>
                        <a:latin typeface="Helvetica"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cap="none" spc="0">
                          <a:solidFill>
                            <a:schemeClr val="tx1"/>
                          </a:solidFill>
                          <a:effectLst/>
                          <a:latin typeface="Helvetica" pitchFamily="2" charset="0"/>
                        </a:rPr>
                        <a:t>35.0 [25.0, 40.7]​</a:t>
                      </a:r>
                      <a:endParaRPr lang="en-US" sz="2200" cap="none" spc="0">
                        <a:solidFill>
                          <a:schemeClr val="tx1"/>
                        </a:solidFill>
                        <a:latin typeface="Helvetica"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3358053"/>
                  </a:ext>
                </a:extLst>
              </a:tr>
            </a:tbl>
          </a:graphicData>
        </a:graphic>
      </p:graphicFrame>
      <p:cxnSp>
        <p:nvCxnSpPr>
          <p:cNvPr id="13" name="Straight Connector 12">
            <a:extLst>
              <a:ext uri="{FF2B5EF4-FFF2-40B4-BE49-F238E27FC236}">
                <a16:creationId xmlns:a16="http://schemas.microsoft.com/office/drawing/2014/main" id="{34E13456-830C-1146-9738-11C0C75FA201}"/>
              </a:ext>
            </a:extLst>
          </p:cNvPr>
          <p:cNvCxnSpPr>
            <a:cxnSpLocks/>
          </p:cNvCxnSpPr>
          <p:nvPr/>
        </p:nvCxnSpPr>
        <p:spPr>
          <a:xfrm>
            <a:off x="438265" y="2587412"/>
            <a:ext cx="428324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5" name="Chart 14">
            <a:extLst>
              <a:ext uri="{FF2B5EF4-FFF2-40B4-BE49-F238E27FC236}">
                <a16:creationId xmlns:a16="http://schemas.microsoft.com/office/drawing/2014/main" id="{F4741417-0071-404A-AFCF-A9967FBF9A48}"/>
              </a:ext>
            </a:extLst>
          </p:cNvPr>
          <p:cNvGraphicFramePr/>
          <p:nvPr>
            <p:extLst>
              <p:ext uri="{D42A27DB-BD31-4B8C-83A1-F6EECF244321}">
                <p14:modId xmlns:p14="http://schemas.microsoft.com/office/powerpoint/2010/main" val="1083533188"/>
              </p:ext>
            </p:extLst>
          </p:nvPr>
        </p:nvGraphicFramePr>
        <p:xfrm>
          <a:off x="396066" y="2610478"/>
          <a:ext cx="4609432" cy="3548460"/>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B0858E7B-0211-0149-AE47-A35534B59CF1}"/>
              </a:ext>
            </a:extLst>
          </p:cNvPr>
          <p:cNvSpPr txBox="1"/>
          <p:nvPr/>
        </p:nvSpPr>
        <p:spPr>
          <a:xfrm>
            <a:off x="682264" y="5909075"/>
            <a:ext cx="1122468" cy="369332"/>
          </a:xfrm>
          <a:prstGeom prst="rect">
            <a:avLst/>
          </a:prstGeom>
          <a:noFill/>
        </p:spPr>
        <p:txBody>
          <a:bodyPr wrap="square" rtlCol="0">
            <a:spAutoFit/>
          </a:bodyPr>
          <a:lstStyle/>
          <a:p>
            <a:r>
              <a:rPr lang="en-US">
                <a:latin typeface="Helvetica" pitchFamily="2" charset="0"/>
              </a:rPr>
              <a:t>Female</a:t>
            </a:r>
            <a:r>
              <a:rPr lang="en-US"/>
              <a:t> </a:t>
            </a:r>
          </a:p>
        </p:txBody>
      </p:sp>
      <p:sp>
        <p:nvSpPr>
          <p:cNvPr id="17" name="TextBox 16">
            <a:extLst>
              <a:ext uri="{FF2B5EF4-FFF2-40B4-BE49-F238E27FC236}">
                <a16:creationId xmlns:a16="http://schemas.microsoft.com/office/drawing/2014/main" id="{D0CEFAEF-7EBB-FC42-AE47-68B7E3175BA7}"/>
              </a:ext>
            </a:extLst>
          </p:cNvPr>
          <p:cNvSpPr txBox="1"/>
          <p:nvPr/>
        </p:nvSpPr>
        <p:spPr>
          <a:xfrm>
            <a:off x="682263" y="6310821"/>
            <a:ext cx="878471" cy="369332"/>
          </a:xfrm>
          <a:prstGeom prst="rect">
            <a:avLst/>
          </a:prstGeom>
          <a:noFill/>
        </p:spPr>
        <p:txBody>
          <a:bodyPr wrap="square" rtlCol="0">
            <a:spAutoFit/>
          </a:bodyPr>
          <a:lstStyle/>
          <a:p>
            <a:r>
              <a:rPr lang="en-US">
                <a:latin typeface="Helvetica" pitchFamily="2" charset="0"/>
              </a:rPr>
              <a:t>Male</a:t>
            </a:r>
            <a:r>
              <a:rPr lang="en-US"/>
              <a:t> </a:t>
            </a:r>
          </a:p>
        </p:txBody>
      </p:sp>
      <p:sp>
        <p:nvSpPr>
          <p:cNvPr id="18" name="Rectangle 17">
            <a:extLst>
              <a:ext uri="{FF2B5EF4-FFF2-40B4-BE49-F238E27FC236}">
                <a16:creationId xmlns:a16="http://schemas.microsoft.com/office/drawing/2014/main" id="{73110978-1224-944F-9034-560F33982AC2}"/>
              </a:ext>
            </a:extLst>
          </p:cNvPr>
          <p:cNvSpPr/>
          <p:nvPr/>
        </p:nvSpPr>
        <p:spPr>
          <a:xfrm>
            <a:off x="449889" y="5968379"/>
            <a:ext cx="243998" cy="198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4A00E74-BCA2-194C-8323-CC7192246DD9}"/>
              </a:ext>
            </a:extLst>
          </p:cNvPr>
          <p:cNvSpPr/>
          <p:nvPr/>
        </p:nvSpPr>
        <p:spPr>
          <a:xfrm>
            <a:off x="438265" y="6353048"/>
            <a:ext cx="243998" cy="19819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45F5BAD-88B0-DB43-BBDF-11283FE407BE}"/>
              </a:ext>
            </a:extLst>
          </p:cNvPr>
          <p:cNvSpPr txBox="1"/>
          <p:nvPr/>
        </p:nvSpPr>
        <p:spPr>
          <a:xfrm>
            <a:off x="2954813" y="3995198"/>
            <a:ext cx="1740563" cy="369332"/>
          </a:xfrm>
          <a:prstGeom prst="rect">
            <a:avLst/>
          </a:prstGeom>
          <a:noFill/>
        </p:spPr>
        <p:txBody>
          <a:bodyPr wrap="square" rtlCol="0">
            <a:spAutoFit/>
          </a:bodyPr>
          <a:lstStyle/>
          <a:p>
            <a:r>
              <a:rPr lang="en-US">
                <a:latin typeface="Helvetica" pitchFamily="2" charset="0"/>
                <a:cs typeface="Times New Roman" panose="02020603050405020304" pitchFamily="18" charset="0"/>
              </a:rPr>
              <a:t>n=14 (70%)</a:t>
            </a:r>
          </a:p>
        </p:txBody>
      </p:sp>
      <p:sp>
        <p:nvSpPr>
          <p:cNvPr id="22" name="TextBox 21">
            <a:extLst>
              <a:ext uri="{FF2B5EF4-FFF2-40B4-BE49-F238E27FC236}">
                <a16:creationId xmlns:a16="http://schemas.microsoft.com/office/drawing/2014/main" id="{1ACB8131-1A34-D144-BB84-2F0AB2AA6C43}"/>
              </a:ext>
            </a:extLst>
          </p:cNvPr>
          <p:cNvSpPr txBox="1"/>
          <p:nvPr/>
        </p:nvSpPr>
        <p:spPr>
          <a:xfrm>
            <a:off x="945056" y="3564392"/>
            <a:ext cx="1740563" cy="369332"/>
          </a:xfrm>
          <a:prstGeom prst="rect">
            <a:avLst/>
          </a:prstGeom>
          <a:noFill/>
        </p:spPr>
        <p:txBody>
          <a:bodyPr wrap="square" rtlCol="0">
            <a:spAutoFit/>
          </a:bodyPr>
          <a:lstStyle/>
          <a:p>
            <a:r>
              <a:rPr lang="en-US">
                <a:latin typeface="Helvetica" pitchFamily="2" charset="0"/>
                <a:cs typeface="Times New Roman" panose="02020603050405020304" pitchFamily="18" charset="0"/>
              </a:rPr>
              <a:t>n=6 (30%)</a:t>
            </a:r>
          </a:p>
        </p:txBody>
      </p:sp>
      <p:pic>
        <p:nvPicPr>
          <p:cNvPr id="23" name="Picture 8" descr="Logo, icon&#10;&#10;Description automatically generated">
            <a:extLst>
              <a:ext uri="{FF2B5EF4-FFF2-40B4-BE49-F238E27FC236}">
                <a16:creationId xmlns:a16="http://schemas.microsoft.com/office/drawing/2014/main" id="{57B0FD31-97A0-844E-98A2-A47D0131D11F}"/>
              </a:ext>
            </a:extLst>
          </p:cNvPr>
          <p:cNvPicPr>
            <a:picLocks noChangeAspect="1"/>
          </p:cNvPicPr>
          <p:nvPr/>
        </p:nvPicPr>
        <p:blipFill>
          <a:blip r:embed="rId4"/>
          <a:stretch>
            <a:fillRect/>
          </a:stretch>
        </p:blipFill>
        <p:spPr>
          <a:xfrm>
            <a:off x="11305781" y="5796120"/>
            <a:ext cx="808917" cy="977612"/>
          </a:xfrm>
          <a:prstGeom prst="rect">
            <a:avLst/>
          </a:prstGeom>
        </p:spPr>
      </p:pic>
    </p:spTree>
    <p:extLst>
      <p:ext uri="{BB962C8B-B14F-4D97-AF65-F5344CB8AC3E}">
        <p14:creationId xmlns:p14="http://schemas.microsoft.com/office/powerpoint/2010/main" val="5690464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04B40-2D79-4E7B-8A2C-893A1B85B6F7}"/>
              </a:ext>
            </a:extLst>
          </p:cNvPr>
          <p:cNvSpPr>
            <a:spLocks noGrp="1"/>
          </p:cNvSpPr>
          <p:nvPr>
            <p:ph type="title"/>
          </p:nvPr>
        </p:nvSpPr>
        <p:spPr>
          <a:xfrm>
            <a:off x="3163704" y="109383"/>
            <a:ext cx="5721880" cy="587529"/>
          </a:xfrm>
          <a:solidFill>
            <a:schemeClr val="bg1"/>
          </a:solidFill>
          <a:ln w="25400">
            <a:solidFill>
              <a:schemeClr val="tx1"/>
            </a:solidFill>
          </a:ln>
        </p:spPr>
        <p:txBody>
          <a:bodyPr>
            <a:normAutofit/>
          </a:bodyPr>
          <a:lstStyle/>
          <a:p>
            <a:pPr algn="ctr"/>
            <a:r>
              <a:rPr lang="en-US" sz="3200">
                <a:solidFill>
                  <a:srgbClr val="FFFF00"/>
                </a:solidFill>
                <a:latin typeface="Helvetica" pitchFamily="2" charset="0"/>
                <a:ea typeface="+mj-lt"/>
                <a:cs typeface="+mj-lt"/>
              </a:rPr>
              <a:t>KOOS Score</a:t>
            </a:r>
            <a:endParaRPr lang="en-US" sz="3200">
              <a:solidFill>
                <a:srgbClr val="FFFF00"/>
              </a:solidFill>
              <a:latin typeface="Helvetica" pitchFamily="2" charset="0"/>
              <a:cs typeface="Times New Roman"/>
            </a:endParaRPr>
          </a:p>
        </p:txBody>
      </p:sp>
      <p:pic>
        <p:nvPicPr>
          <p:cNvPr id="11" name="Picture 4" descr="Chart, bar chart, waterfall chart&#10;&#10;Description automatically generated">
            <a:extLst>
              <a:ext uri="{FF2B5EF4-FFF2-40B4-BE49-F238E27FC236}">
                <a16:creationId xmlns:a16="http://schemas.microsoft.com/office/drawing/2014/main" id="{84BC6905-B095-2843-8228-CA252572426E}"/>
              </a:ext>
            </a:extLst>
          </p:cNvPr>
          <p:cNvPicPr>
            <a:picLocks noGrp="1" noChangeAspect="1"/>
          </p:cNvPicPr>
          <p:nvPr>
            <p:ph idx="1"/>
          </p:nvPr>
        </p:nvPicPr>
        <p:blipFill rotWithShape="1">
          <a:blip r:embed="rId2"/>
          <a:srcRect l="74906" t="643" r="7710" b="51027"/>
          <a:stretch/>
        </p:blipFill>
        <p:spPr>
          <a:xfrm>
            <a:off x="8274105" y="858915"/>
            <a:ext cx="3110785" cy="4935511"/>
          </a:xfrm>
        </p:spPr>
      </p:pic>
      <p:pic>
        <p:nvPicPr>
          <p:cNvPr id="3" name="Picture 3" descr="Chart, bar chart, waterfall chart&#10;&#10;Description automatically generated">
            <a:extLst>
              <a:ext uri="{FF2B5EF4-FFF2-40B4-BE49-F238E27FC236}">
                <a16:creationId xmlns:a16="http://schemas.microsoft.com/office/drawing/2014/main" id="{1AB8BC5B-D404-A741-A871-DCF25D5B258C}"/>
              </a:ext>
            </a:extLst>
          </p:cNvPr>
          <p:cNvPicPr>
            <a:picLocks noChangeAspect="1"/>
          </p:cNvPicPr>
          <p:nvPr/>
        </p:nvPicPr>
        <p:blipFill rotWithShape="1">
          <a:blip r:embed="rId2"/>
          <a:srcRect l="8171" r="74410" b="50226"/>
          <a:stretch/>
        </p:blipFill>
        <p:spPr>
          <a:xfrm>
            <a:off x="743020" y="841584"/>
            <a:ext cx="3032164" cy="4935511"/>
          </a:xfrm>
          <a:prstGeom prst="rect">
            <a:avLst/>
          </a:prstGeom>
        </p:spPr>
      </p:pic>
      <p:sp>
        <p:nvSpPr>
          <p:cNvPr id="6" name="TextBox 5">
            <a:extLst>
              <a:ext uri="{FF2B5EF4-FFF2-40B4-BE49-F238E27FC236}">
                <a16:creationId xmlns:a16="http://schemas.microsoft.com/office/drawing/2014/main" id="{CD730424-7C05-C540-87C4-4DADBE392B36}"/>
              </a:ext>
            </a:extLst>
          </p:cNvPr>
          <p:cNvSpPr txBox="1"/>
          <p:nvPr/>
        </p:nvSpPr>
        <p:spPr>
          <a:xfrm>
            <a:off x="839580" y="5758069"/>
            <a:ext cx="2831905" cy="1015663"/>
          </a:xfrm>
          <a:prstGeom prst="rect">
            <a:avLst/>
          </a:prstGeom>
          <a:noFill/>
        </p:spPr>
        <p:txBody>
          <a:bodyPr wrap="square" lIns="91440" tIns="45720" rIns="91440" bIns="45720" rtlCol="0" anchor="t">
            <a:spAutoFit/>
          </a:bodyPr>
          <a:lstStyle/>
          <a:p>
            <a:pPr algn="ctr"/>
            <a:r>
              <a:rPr lang="en-US" sz="2000" b="1">
                <a:solidFill>
                  <a:srgbClr val="FFFF00"/>
                </a:solidFill>
                <a:latin typeface="Helvetica" pitchFamily="2" charset="0"/>
                <a:cs typeface="Times New Roman"/>
              </a:rPr>
              <a:t>Pre: </a:t>
            </a:r>
            <a:r>
              <a:rPr lang="en-US" sz="2000" b="1">
                <a:latin typeface="Helvetica" pitchFamily="2" charset="0"/>
                <a:cs typeface="Times New Roman"/>
              </a:rPr>
              <a:t>43.0</a:t>
            </a:r>
            <a:r>
              <a:rPr lang="en-US" sz="2000">
                <a:latin typeface="Helvetica" pitchFamily="2" charset="0"/>
                <a:cs typeface="Times New Roman"/>
              </a:rPr>
              <a:t> [17.9, 82.1] </a:t>
            </a:r>
            <a:endParaRPr lang="en-US" sz="2000">
              <a:latin typeface="Helvetica" pitchFamily="2" charset="0"/>
              <a:cs typeface="Times New Roman" panose="02020603050405020304" pitchFamily="18" charset="0"/>
            </a:endParaRPr>
          </a:p>
          <a:p>
            <a:pPr algn="ctr"/>
            <a:r>
              <a:rPr lang="en-US" sz="2000" b="1">
                <a:solidFill>
                  <a:srgbClr val="FFFF00"/>
                </a:solidFill>
                <a:latin typeface="Helvetica" pitchFamily="2" charset="0"/>
                <a:cs typeface="Times New Roman"/>
              </a:rPr>
              <a:t>Post: </a:t>
            </a:r>
            <a:r>
              <a:rPr lang="en-US" sz="2000" b="1">
                <a:latin typeface="Helvetica" pitchFamily="2" charset="0"/>
                <a:cs typeface="Times New Roman"/>
              </a:rPr>
              <a:t>66.0</a:t>
            </a:r>
            <a:r>
              <a:rPr lang="en-US" sz="2000">
                <a:latin typeface="Helvetica" pitchFamily="2" charset="0"/>
                <a:cs typeface="Times New Roman"/>
              </a:rPr>
              <a:t> [54.0, 93.0] </a:t>
            </a:r>
            <a:endParaRPr lang="en-US" sz="2000">
              <a:latin typeface="Helvetica" pitchFamily="2" charset="0"/>
              <a:cs typeface="Times New Roman" panose="02020603050405020304" pitchFamily="18" charset="0"/>
            </a:endParaRPr>
          </a:p>
          <a:p>
            <a:pPr algn="ctr"/>
            <a:r>
              <a:rPr lang="en-US" sz="2000">
                <a:latin typeface="Helvetica" pitchFamily="2" charset="0"/>
                <a:cs typeface="Times New Roman" panose="02020603050405020304" pitchFamily="18" charset="0"/>
              </a:rPr>
              <a:t>p-value &lt; 0.0001​</a:t>
            </a:r>
          </a:p>
        </p:txBody>
      </p:sp>
      <p:pic>
        <p:nvPicPr>
          <p:cNvPr id="7" name="Picture 4" descr="Chart, bar chart, waterfall chart&#10;&#10;Description automatically generated">
            <a:extLst>
              <a:ext uri="{FF2B5EF4-FFF2-40B4-BE49-F238E27FC236}">
                <a16:creationId xmlns:a16="http://schemas.microsoft.com/office/drawing/2014/main" id="{C987B3A7-1E0F-9D4F-B119-644DB26F0E46}"/>
              </a:ext>
            </a:extLst>
          </p:cNvPr>
          <p:cNvPicPr>
            <a:picLocks noChangeAspect="1"/>
          </p:cNvPicPr>
          <p:nvPr/>
        </p:nvPicPr>
        <p:blipFill rotWithShape="1">
          <a:blip r:embed="rId2"/>
          <a:srcRect l="41946" r="40685" b="50243"/>
          <a:stretch/>
        </p:blipFill>
        <p:spPr>
          <a:xfrm>
            <a:off x="4504993" y="834629"/>
            <a:ext cx="3039303" cy="4942466"/>
          </a:xfrm>
          <a:prstGeom prst="rect">
            <a:avLst/>
          </a:prstGeom>
        </p:spPr>
      </p:pic>
      <p:sp>
        <p:nvSpPr>
          <p:cNvPr id="15" name="TextBox 14">
            <a:extLst>
              <a:ext uri="{FF2B5EF4-FFF2-40B4-BE49-F238E27FC236}">
                <a16:creationId xmlns:a16="http://schemas.microsoft.com/office/drawing/2014/main" id="{63F818F0-5BF5-D345-B595-A38DD06AC16D}"/>
              </a:ext>
            </a:extLst>
          </p:cNvPr>
          <p:cNvSpPr txBox="1"/>
          <p:nvPr/>
        </p:nvSpPr>
        <p:spPr>
          <a:xfrm>
            <a:off x="4649955" y="5777094"/>
            <a:ext cx="2814327" cy="1015663"/>
          </a:xfrm>
          <a:prstGeom prst="rect">
            <a:avLst/>
          </a:prstGeom>
          <a:noFill/>
        </p:spPr>
        <p:txBody>
          <a:bodyPr wrap="square" lIns="91440" tIns="45720" rIns="91440" bIns="45720" rtlCol="0" anchor="t">
            <a:spAutoFit/>
          </a:bodyPr>
          <a:lstStyle/>
          <a:p>
            <a:pPr algn="ctr"/>
            <a:r>
              <a:rPr lang="en-US" sz="2000" b="1">
                <a:solidFill>
                  <a:srgbClr val="FFFF00"/>
                </a:solidFill>
                <a:latin typeface="Helvetica" pitchFamily="2" charset="0"/>
                <a:cs typeface="Times New Roman"/>
              </a:rPr>
              <a:t>Pre: </a:t>
            </a:r>
            <a:r>
              <a:rPr lang="en-US" sz="2000" b="1">
                <a:latin typeface="Helvetica" pitchFamily="2" charset="0"/>
                <a:cs typeface="Times New Roman"/>
              </a:rPr>
              <a:t>28.6</a:t>
            </a:r>
            <a:r>
              <a:rPr lang="en-US" sz="2000">
                <a:latin typeface="Helvetica" pitchFamily="2" charset="0"/>
                <a:cs typeface="Times New Roman"/>
              </a:rPr>
              <a:t> [7.50, 69.4]​</a:t>
            </a:r>
            <a:endParaRPr lang="en-US" sz="2000" b="1">
              <a:latin typeface="Helvetica" pitchFamily="2" charset="0"/>
              <a:cs typeface="Times New Roman" panose="02020603050405020304" pitchFamily="18" charset="0"/>
            </a:endParaRPr>
          </a:p>
          <a:p>
            <a:pPr algn="ctr"/>
            <a:r>
              <a:rPr lang="en-US" sz="2000" b="1">
                <a:solidFill>
                  <a:srgbClr val="FFFF00"/>
                </a:solidFill>
                <a:latin typeface="Helvetica" pitchFamily="2" charset="0"/>
                <a:cs typeface="Times New Roman"/>
              </a:rPr>
              <a:t>Post: </a:t>
            </a:r>
            <a:r>
              <a:rPr lang="en-US" sz="2000" b="1">
                <a:latin typeface="Helvetica" pitchFamily="2" charset="0"/>
                <a:cs typeface="Times New Roman"/>
              </a:rPr>
              <a:t>78.5</a:t>
            </a:r>
            <a:r>
              <a:rPr lang="en-US" sz="2000">
                <a:latin typeface="Helvetica" pitchFamily="2" charset="0"/>
                <a:cs typeface="Times New Roman"/>
              </a:rPr>
              <a:t> [28.0, 100]​</a:t>
            </a:r>
            <a:endParaRPr lang="en-US" sz="2000">
              <a:latin typeface="Helvetica" pitchFamily="2" charset="0"/>
              <a:cs typeface="Times New Roman" panose="02020603050405020304" pitchFamily="18" charset="0"/>
            </a:endParaRPr>
          </a:p>
          <a:p>
            <a:pPr algn="ctr"/>
            <a:r>
              <a:rPr lang="en-US" sz="2000">
                <a:latin typeface="Helvetica" pitchFamily="2" charset="0"/>
                <a:cs typeface="Times New Roman" panose="02020603050405020304" pitchFamily="18" charset="0"/>
              </a:rPr>
              <a:t>p-value &lt; 0.0001​</a:t>
            </a:r>
          </a:p>
        </p:txBody>
      </p:sp>
      <p:pic>
        <p:nvPicPr>
          <p:cNvPr id="17" name="Picture 8" descr="Logo, icon&#10;&#10;Description automatically generated">
            <a:extLst>
              <a:ext uri="{FF2B5EF4-FFF2-40B4-BE49-F238E27FC236}">
                <a16:creationId xmlns:a16="http://schemas.microsoft.com/office/drawing/2014/main" id="{53D0802F-66B5-3945-A8C0-557DCFF78385}"/>
              </a:ext>
            </a:extLst>
          </p:cNvPr>
          <p:cNvPicPr>
            <a:picLocks noChangeAspect="1"/>
          </p:cNvPicPr>
          <p:nvPr/>
        </p:nvPicPr>
        <p:blipFill>
          <a:blip r:embed="rId3"/>
          <a:stretch>
            <a:fillRect/>
          </a:stretch>
        </p:blipFill>
        <p:spPr>
          <a:xfrm>
            <a:off x="11305781" y="5796120"/>
            <a:ext cx="808917" cy="977612"/>
          </a:xfrm>
          <a:prstGeom prst="rect">
            <a:avLst/>
          </a:prstGeom>
        </p:spPr>
      </p:pic>
      <p:sp>
        <p:nvSpPr>
          <p:cNvPr id="18" name="TextBox 17">
            <a:extLst>
              <a:ext uri="{FF2B5EF4-FFF2-40B4-BE49-F238E27FC236}">
                <a16:creationId xmlns:a16="http://schemas.microsoft.com/office/drawing/2014/main" id="{566714FC-F87B-C941-9623-C4B08A0C3527}"/>
              </a:ext>
            </a:extLst>
          </p:cNvPr>
          <p:cNvSpPr txBox="1"/>
          <p:nvPr/>
        </p:nvSpPr>
        <p:spPr>
          <a:xfrm>
            <a:off x="9507273" y="65243"/>
            <a:ext cx="2995668" cy="323165"/>
          </a:xfrm>
          <a:prstGeom prst="rect">
            <a:avLst/>
          </a:prstGeom>
          <a:noFill/>
        </p:spPr>
        <p:txBody>
          <a:bodyPr wrap="square" rtlCol="0">
            <a:spAutoFit/>
          </a:bodyPr>
          <a:lstStyle/>
          <a:p>
            <a:pPr algn="ctr"/>
            <a:r>
              <a:rPr lang="en-US" sz="1500" i="1">
                <a:solidFill>
                  <a:srgbClr val="FFFF00"/>
                </a:solidFill>
                <a:latin typeface="Helvetica" pitchFamily="2" charset="0"/>
                <a:ea typeface="+mj-lt"/>
                <a:cs typeface="Times New Roman" panose="02020603050405020304" pitchFamily="18" charset="0"/>
              </a:rPr>
              <a:t>**Median [Min, Max])**</a:t>
            </a:r>
            <a:endParaRPr lang="en-US" sz="1500" i="1">
              <a:solidFill>
                <a:srgbClr val="FFFF00"/>
              </a:solidFill>
              <a:latin typeface="Helvetica" pitchFamily="2" charset="0"/>
              <a:cs typeface="Times New Roman" panose="02020603050405020304" pitchFamily="18" charset="0"/>
            </a:endParaRPr>
          </a:p>
        </p:txBody>
      </p:sp>
      <p:sp>
        <p:nvSpPr>
          <p:cNvPr id="19" name="TextBox 18">
            <a:extLst>
              <a:ext uri="{FF2B5EF4-FFF2-40B4-BE49-F238E27FC236}">
                <a16:creationId xmlns:a16="http://schemas.microsoft.com/office/drawing/2014/main" id="{332A4493-C93D-1E48-A613-EF03332CBC1D}"/>
              </a:ext>
            </a:extLst>
          </p:cNvPr>
          <p:cNvSpPr txBox="1"/>
          <p:nvPr/>
        </p:nvSpPr>
        <p:spPr>
          <a:xfrm rot="16200000">
            <a:off x="-778505" y="2809133"/>
            <a:ext cx="3473938" cy="430887"/>
          </a:xfrm>
          <a:prstGeom prst="rect">
            <a:avLst/>
          </a:prstGeom>
          <a:solidFill>
            <a:schemeClr val="tx1"/>
          </a:solidFill>
        </p:spPr>
        <p:txBody>
          <a:bodyPr wrap="square" rtlCol="0">
            <a:spAutoFit/>
          </a:bodyPr>
          <a:lstStyle/>
          <a:p>
            <a:pPr algn="ctr"/>
            <a:r>
              <a:rPr lang="en-US" sz="2200">
                <a:solidFill>
                  <a:schemeClr val="bg1"/>
                </a:solidFill>
              </a:rPr>
              <a:t>Percent Symptom-Stiffness </a:t>
            </a:r>
          </a:p>
        </p:txBody>
      </p:sp>
      <p:sp>
        <p:nvSpPr>
          <p:cNvPr id="20" name="TextBox 19">
            <a:extLst>
              <a:ext uri="{FF2B5EF4-FFF2-40B4-BE49-F238E27FC236}">
                <a16:creationId xmlns:a16="http://schemas.microsoft.com/office/drawing/2014/main" id="{D6BED79F-1449-CA44-9184-EA1225263B1D}"/>
              </a:ext>
            </a:extLst>
          </p:cNvPr>
          <p:cNvSpPr txBox="1"/>
          <p:nvPr/>
        </p:nvSpPr>
        <p:spPr>
          <a:xfrm rot="16200000">
            <a:off x="2173702" y="3090418"/>
            <a:ext cx="4942465" cy="430887"/>
          </a:xfrm>
          <a:prstGeom prst="rect">
            <a:avLst/>
          </a:prstGeom>
          <a:solidFill>
            <a:schemeClr val="tx1"/>
          </a:solidFill>
        </p:spPr>
        <p:txBody>
          <a:bodyPr wrap="square" rtlCol="0">
            <a:spAutoFit/>
          </a:bodyPr>
          <a:lstStyle/>
          <a:p>
            <a:pPr algn="ctr"/>
            <a:r>
              <a:rPr lang="en-US" sz="2200">
                <a:solidFill>
                  <a:schemeClr val="bg1"/>
                </a:solidFill>
                <a:latin typeface="Helvetica" pitchFamily="2" charset="0"/>
              </a:rPr>
              <a:t>Percent Symptom-Pain </a:t>
            </a:r>
          </a:p>
        </p:txBody>
      </p:sp>
      <p:sp>
        <p:nvSpPr>
          <p:cNvPr id="21" name="TextBox 20">
            <a:extLst>
              <a:ext uri="{FF2B5EF4-FFF2-40B4-BE49-F238E27FC236}">
                <a16:creationId xmlns:a16="http://schemas.microsoft.com/office/drawing/2014/main" id="{9918694A-A565-784F-AC0F-7A3E2B3556E7}"/>
              </a:ext>
            </a:extLst>
          </p:cNvPr>
          <p:cNvSpPr txBox="1"/>
          <p:nvPr/>
        </p:nvSpPr>
        <p:spPr>
          <a:xfrm rot="16200000">
            <a:off x="-1519908" y="3084383"/>
            <a:ext cx="4942465" cy="430887"/>
          </a:xfrm>
          <a:prstGeom prst="rect">
            <a:avLst/>
          </a:prstGeom>
          <a:solidFill>
            <a:schemeClr val="tx1"/>
          </a:solidFill>
        </p:spPr>
        <p:txBody>
          <a:bodyPr wrap="square" rtlCol="0">
            <a:spAutoFit/>
          </a:bodyPr>
          <a:lstStyle/>
          <a:p>
            <a:pPr algn="ctr"/>
            <a:r>
              <a:rPr lang="en-US" sz="2200">
                <a:solidFill>
                  <a:schemeClr val="bg1"/>
                </a:solidFill>
                <a:latin typeface="Helvetica" pitchFamily="2" charset="0"/>
              </a:rPr>
              <a:t>Percent Symptom-Stiffness</a:t>
            </a:r>
          </a:p>
        </p:txBody>
      </p:sp>
      <p:sp>
        <p:nvSpPr>
          <p:cNvPr id="22" name="TextBox 21">
            <a:extLst>
              <a:ext uri="{FF2B5EF4-FFF2-40B4-BE49-F238E27FC236}">
                <a16:creationId xmlns:a16="http://schemas.microsoft.com/office/drawing/2014/main" id="{AEE2D557-A4DE-3043-AD16-18E249254EFD}"/>
              </a:ext>
            </a:extLst>
          </p:cNvPr>
          <p:cNvSpPr txBox="1"/>
          <p:nvPr/>
        </p:nvSpPr>
        <p:spPr>
          <a:xfrm rot="16200000">
            <a:off x="6018316" y="3107750"/>
            <a:ext cx="4942465" cy="430887"/>
          </a:xfrm>
          <a:prstGeom prst="rect">
            <a:avLst/>
          </a:prstGeom>
          <a:solidFill>
            <a:schemeClr val="tx1"/>
          </a:solidFill>
        </p:spPr>
        <p:txBody>
          <a:bodyPr wrap="square" rtlCol="0">
            <a:spAutoFit/>
          </a:bodyPr>
          <a:lstStyle/>
          <a:p>
            <a:pPr algn="ctr"/>
            <a:r>
              <a:rPr lang="en-US" sz="2200">
                <a:solidFill>
                  <a:schemeClr val="bg1"/>
                </a:solidFill>
                <a:latin typeface="Helvetica" pitchFamily="2" charset="0"/>
              </a:rPr>
              <a:t>Percent Symptom-Daily</a:t>
            </a:r>
          </a:p>
        </p:txBody>
      </p:sp>
      <p:sp>
        <p:nvSpPr>
          <p:cNvPr id="26" name="TextBox 25">
            <a:extLst>
              <a:ext uri="{FF2B5EF4-FFF2-40B4-BE49-F238E27FC236}">
                <a16:creationId xmlns:a16="http://schemas.microsoft.com/office/drawing/2014/main" id="{12E0D2CA-9C4C-7544-9986-B4F4D7FDD08F}"/>
              </a:ext>
            </a:extLst>
          </p:cNvPr>
          <p:cNvSpPr txBox="1"/>
          <p:nvPr/>
        </p:nvSpPr>
        <p:spPr>
          <a:xfrm>
            <a:off x="8274105" y="5794426"/>
            <a:ext cx="3031676" cy="1015663"/>
          </a:xfrm>
          <a:prstGeom prst="rect">
            <a:avLst/>
          </a:prstGeom>
          <a:solidFill>
            <a:schemeClr val="bg1"/>
          </a:solidFill>
          <a:ln>
            <a:solidFill>
              <a:schemeClr val="bg1"/>
            </a:solidFill>
          </a:ln>
        </p:spPr>
        <p:txBody>
          <a:bodyPr wrap="square" lIns="91440" tIns="45720" rIns="91440" bIns="45720" rtlCol="0" anchor="t">
            <a:spAutoFit/>
          </a:bodyPr>
          <a:lstStyle/>
          <a:p>
            <a:pPr algn="ctr"/>
            <a:r>
              <a:rPr lang="en-US" sz="2000" b="1">
                <a:solidFill>
                  <a:srgbClr val="FFFF00"/>
                </a:solidFill>
                <a:latin typeface="Helvetica" pitchFamily="2" charset="0"/>
                <a:cs typeface="Times New Roman"/>
              </a:rPr>
              <a:t>Pre: </a:t>
            </a:r>
            <a:r>
              <a:rPr lang="en-US" sz="2000" b="1">
                <a:latin typeface="Helvetica" pitchFamily="2" charset="0"/>
                <a:cs typeface="Times New Roman"/>
              </a:rPr>
              <a:t>36.2</a:t>
            </a:r>
            <a:r>
              <a:rPr lang="en-US" sz="2000">
                <a:latin typeface="Helvetica" pitchFamily="2" charset="0"/>
                <a:cs typeface="Times New Roman"/>
              </a:rPr>
              <a:t> [2.90, 76.5]</a:t>
            </a:r>
            <a:r>
              <a:rPr lang="en-US" sz="2000">
                <a:latin typeface="Helvetica" pitchFamily="2" charset="0"/>
                <a:cs typeface="Times New Roman" panose="02020603050405020304" pitchFamily="18" charset="0"/>
              </a:rPr>
              <a:t> </a:t>
            </a:r>
          </a:p>
          <a:p>
            <a:pPr algn="ctr"/>
            <a:r>
              <a:rPr lang="en-US" sz="2000" b="1">
                <a:solidFill>
                  <a:srgbClr val="FFFF00"/>
                </a:solidFill>
                <a:latin typeface="Helvetica" pitchFamily="2" charset="0"/>
                <a:cs typeface="Times New Roman"/>
              </a:rPr>
              <a:t>Post: </a:t>
            </a:r>
            <a:r>
              <a:rPr lang="en-US" sz="2000" b="1">
                <a:latin typeface="Helvetica" pitchFamily="2" charset="0"/>
                <a:cs typeface="Times New Roman"/>
              </a:rPr>
              <a:t>72.0</a:t>
            </a:r>
            <a:r>
              <a:rPr lang="en-US" sz="2000">
                <a:latin typeface="Helvetica" pitchFamily="2" charset="0"/>
                <a:cs typeface="Times New Roman"/>
              </a:rPr>
              <a:t> [12.0, 89.0]</a:t>
            </a:r>
            <a:r>
              <a:rPr lang="en-US" sz="2000">
                <a:latin typeface="Helvetica" pitchFamily="2" charset="0"/>
                <a:cs typeface="Times New Roman" panose="02020603050405020304" pitchFamily="18" charset="0"/>
              </a:rPr>
              <a:t> </a:t>
            </a:r>
          </a:p>
          <a:p>
            <a:pPr algn="ctr"/>
            <a:r>
              <a:rPr lang="en-US" sz="2000">
                <a:latin typeface="Helvetica" pitchFamily="2" charset="0"/>
                <a:cs typeface="Times New Roman" panose="02020603050405020304" pitchFamily="18" charset="0"/>
              </a:rPr>
              <a:t>p-value &lt; 0.0001​</a:t>
            </a:r>
          </a:p>
        </p:txBody>
      </p:sp>
      <p:sp>
        <p:nvSpPr>
          <p:cNvPr id="27" name="TextBox 26">
            <a:extLst>
              <a:ext uri="{FF2B5EF4-FFF2-40B4-BE49-F238E27FC236}">
                <a16:creationId xmlns:a16="http://schemas.microsoft.com/office/drawing/2014/main" id="{D2FFB62E-C703-A941-8498-806923D21048}"/>
              </a:ext>
            </a:extLst>
          </p:cNvPr>
          <p:cNvSpPr txBox="1"/>
          <p:nvPr/>
        </p:nvSpPr>
        <p:spPr>
          <a:xfrm>
            <a:off x="1701182" y="5024114"/>
            <a:ext cx="1845011" cy="707886"/>
          </a:xfrm>
          <a:prstGeom prst="rect">
            <a:avLst/>
          </a:prstGeom>
          <a:solidFill>
            <a:schemeClr val="tx1"/>
          </a:solidFill>
        </p:spPr>
        <p:txBody>
          <a:bodyPr wrap="square" rtlCol="0">
            <a:spAutoFit/>
          </a:bodyPr>
          <a:lstStyle/>
          <a:p>
            <a:r>
              <a:rPr lang="en-US">
                <a:solidFill>
                  <a:schemeClr val="bg1"/>
                </a:solidFill>
                <a:latin typeface="Helvetica" pitchFamily="2" charset="0"/>
              </a:rPr>
              <a:t>  Pre        Post</a:t>
            </a:r>
          </a:p>
          <a:p>
            <a:pPr algn="ctr"/>
            <a:r>
              <a:rPr lang="en-US" sz="2200">
                <a:solidFill>
                  <a:schemeClr val="bg1"/>
                </a:solidFill>
                <a:latin typeface="Helvetica" pitchFamily="2" charset="0"/>
              </a:rPr>
              <a:t>Time</a:t>
            </a:r>
          </a:p>
        </p:txBody>
      </p:sp>
      <p:sp>
        <p:nvSpPr>
          <p:cNvPr id="28" name="TextBox 27">
            <a:extLst>
              <a:ext uri="{FF2B5EF4-FFF2-40B4-BE49-F238E27FC236}">
                <a16:creationId xmlns:a16="http://schemas.microsoft.com/office/drawing/2014/main" id="{B4B58EA8-0E46-9149-9D5C-4AF79D4E1FBD}"/>
              </a:ext>
            </a:extLst>
          </p:cNvPr>
          <p:cNvSpPr txBox="1"/>
          <p:nvPr/>
        </p:nvSpPr>
        <p:spPr>
          <a:xfrm>
            <a:off x="5369614" y="4958763"/>
            <a:ext cx="1845011" cy="707886"/>
          </a:xfrm>
          <a:prstGeom prst="rect">
            <a:avLst/>
          </a:prstGeom>
          <a:solidFill>
            <a:schemeClr val="tx1"/>
          </a:solidFill>
        </p:spPr>
        <p:txBody>
          <a:bodyPr wrap="square" rtlCol="0">
            <a:spAutoFit/>
          </a:bodyPr>
          <a:lstStyle/>
          <a:p>
            <a:r>
              <a:rPr lang="en-US">
                <a:solidFill>
                  <a:schemeClr val="bg1"/>
                </a:solidFill>
                <a:latin typeface="Helvetica" pitchFamily="2" charset="0"/>
              </a:rPr>
              <a:t>  Pre        Post</a:t>
            </a:r>
          </a:p>
          <a:p>
            <a:pPr algn="ctr"/>
            <a:r>
              <a:rPr lang="en-US" sz="2200">
                <a:solidFill>
                  <a:schemeClr val="bg1"/>
                </a:solidFill>
                <a:latin typeface="Helvetica" pitchFamily="2" charset="0"/>
              </a:rPr>
              <a:t>Time</a:t>
            </a:r>
          </a:p>
        </p:txBody>
      </p:sp>
      <p:sp>
        <p:nvSpPr>
          <p:cNvPr id="29" name="TextBox 28">
            <a:extLst>
              <a:ext uri="{FF2B5EF4-FFF2-40B4-BE49-F238E27FC236}">
                <a16:creationId xmlns:a16="http://schemas.microsoft.com/office/drawing/2014/main" id="{C41E4C55-E209-3C49-BDFE-E55800D6734D}"/>
              </a:ext>
            </a:extLst>
          </p:cNvPr>
          <p:cNvSpPr txBox="1"/>
          <p:nvPr/>
        </p:nvSpPr>
        <p:spPr>
          <a:xfrm>
            <a:off x="9287316" y="5024114"/>
            <a:ext cx="1845011" cy="707886"/>
          </a:xfrm>
          <a:prstGeom prst="rect">
            <a:avLst/>
          </a:prstGeom>
          <a:solidFill>
            <a:schemeClr val="tx1"/>
          </a:solidFill>
        </p:spPr>
        <p:txBody>
          <a:bodyPr wrap="square" rtlCol="0">
            <a:spAutoFit/>
          </a:bodyPr>
          <a:lstStyle/>
          <a:p>
            <a:r>
              <a:rPr lang="en-US">
                <a:solidFill>
                  <a:schemeClr val="bg1"/>
                </a:solidFill>
                <a:latin typeface="Helvetica" pitchFamily="2" charset="0"/>
              </a:rPr>
              <a:t>  Pre        Post</a:t>
            </a:r>
          </a:p>
          <a:p>
            <a:pPr algn="ctr"/>
            <a:r>
              <a:rPr lang="en-US" sz="2200">
                <a:solidFill>
                  <a:schemeClr val="bg1"/>
                </a:solidFill>
                <a:latin typeface="Helvetica" pitchFamily="2" charset="0"/>
              </a:rPr>
              <a:t>Time</a:t>
            </a:r>
          </a:p>
        </p:txBody>
      </p:sp>
    </p:spTree>
    <p:extLst>
      <p:ext uri="{BB962C8B-B14F-4D97-AF65-F5344CB8AC3E}">
        <p14:creationId xmlns:p14="http://schemas.microsoft.com/office/powerpoint/2010/main" val="21352067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bar chart, waterfall chart&#10;&#10;Description automatically generated">
            <a:extLst>
              <a:ext uri="{FF2B5EF4-FFF2-40B4-BE49-F238E27FC236}">
                <a16:creationId xmlns:a16="http://schemas.microsoft.com/office/drawing/2014/main" id="{DA22200D-CE33-9D4E-A0A3-63D475A13DD0}"/>
              </a:ext>
            </a:extLst>
          </p:cNvPr>
          <p:cNvPicPr>
            <a:picLocks noChangeAspect="1"/>
          </p:cNvPicPr>
          <p:nvPr/>
        </p:nvPicPr>
        <p:blipFill rotWithShape="1">
          <a:blip r:embed="rId2"/>
          <a:srcRect l="8113" t="49127" r="72641" b="1435"/>
          <a:stretch/>
        </p:blipFill>
        <p:spPr>
          <a:xfrm>
            <a:off x="846609" y="823312"/>
            <a:ext cx="3122826" cy="4917584"/>
          </a:xfrm>
          <a:prstGeom prst="rect">
            <a:avLst/>
          </a:prstGeom>
        </p:spPr>
      </p:pic>
      <p:pic>
        <p:nvPicPr>
          <p:cNvPr id="9" name="Picture 4" descr="Chart, bar chart, waterfall chart&#10;&#10;Description automatically generated">
            <a:extLst>
              <a:ext uri="{FF2B5EF4-FFF2-40B4-BE49-F238E27FC236}">
                <a16:creationId xmlns:a16="http://schemas.microsoft.com/office/drawing/2014/main" id="{EC405352-C4CB-9C40-BF9E-DF95CF544FC6}"/>
              </a:ext>
            </a:extLst>
          </p:cNvPr>
          <p:cNvPicPr>
            <a:picLocks noChangeAspect="1"/>
          </p:cNvPicPr>
          <p:nvPr/>
        </p:nvPicPr>
        <p:blipFill rotWithShape="1">
          <a:blip r:embed="rId2"/>
          <a:srcRect l="41748" t="49316" r="40561" b="1611"/>
          <a:stretch/>
        </p:blipFill>
        <p:spPr>
          <a:xfrm>
            <a:off x="4553375" y="838713"/>
            <a:ext cx="3122826" cy="4917581"/>
          </a:xfrm>
          <a:prstGeom prst="rect">
            <a:avLst/>
          </a:prstGeom>
        </p:spPr>
      </p:pic>
      <p:sp>
        <p:nvSpPr>
          <p:cNvPr id="10" name="TextBox 9">
            <a:extLst>
              <a:ext uri="{FF2B5EF4-FFF2-40B4-BE49-F238E27FC236}">
                <a16:creationId xmlns:a16="http://schemas.microsoft.com/office/drawing/2014/main" id="{2D1C5EC7-D3C5-3D4A-97B6-8184639F3D0E}"/>
              </a:ext>
            </a:extLst>
          </p:cNvPr>
          <p:cNvSpPr txBox="1"/>
          <p:nvPr/>
        </p:nvSpPr>
        <p:spPr>
          <a:xfrm>
            <a:off x="4702622" y="5762652"/>
            <a:ext cx="2824331" cy="1015663"/>
          </a:xfrm>
          <a:prstGeom prst="rect">
            <a:avLst/>
          </a:prstGeom>
          <a:noFill/>
        </p:spPr>
        <p:txBody>
          <a:bodyPr wrap="square" lIns="91440" tIns="45720" rIns="91440" bIns="45720" rtlCol="0" anchor="t">
            <a:spAutoFit/>
          </a:bodyPr>
          <a:lstStyle/>
          <a:p>
            <a:pPr algn="ctr"/>
            <a:r>
              <a:rPr lang="en-US" sz="2000" b="1">
                <a:solidFill>
                  <a:srgbClr val="FFFF00"/>
                </a:solidFill>
                <a:latin typeface="Helvetica" pitchFamily="2" charset="0"/>
                <a:cs typeface="Times New Roman"/>
              </a:rPr>
              <a:t>Pre: </a:t>
            </a:r>
            <a:r>
              <a:rPr lang="en-US" sz="2000" b="1">
                <a:latin typeface="Helvetica" pitchFamily="2" charset="0"/>
                <a:cs typeface="Times New Roman"/>
              </a:rPr>
              <a:t>18.1</a:t>
            </a:r>
            <a:r>
              <a:rPr lang="en-US" sz="2000">
                <a:latin typeface="Helvetica" pitchFamily="2" charset="0"/>
                <a:cs typeface="Times New Roman"/>
              </a:rPr>
              <a:t> [0, 43.8] </a:t>
            </a:r>
            <a:endParaRPr lang="en-US" sz="2000">
              <a:latin typeface="Helvetica" pitchFamily="2" charset="0"/>
              <a:cs typeface="Times New Roman" panose="02020603050405020304" pitchFamily="18" charset="0"/>
            </a:endParaRPr>
          </a:p>
          <a:p>
            <a:pPr algn="ctr"/>
            <a:r>
              <a:rPr lang="en-US" sz="2000" b="1">
                <a:solidFill>
                  <a:srgbClr val="FFFF00"/>
                </a:solidFill>
                <a:latin typeface="Helvetica" pitchFamily="2" charset="0"/>
                <a:cs typeface="Times New Roman"/>
              </a:rPr>
              <a:t>Post: </a:t>
            </a:r>
            <a:r>
              <a:rPr lang="en-US" sz="2000" b="1">
                <a:latin typeface="Helvetica" pitchFamily="2" charset="0"/>
                <a:cs typeface="Times New Roman"/>
              </a:rPr>
              <a:t>63.0</a:t>
            </a:r>
            <a:r>
              <a:rPr lang="en-US" sz="2000">
                <a:latin typeface="Helvetica" pitchFamily="2" charset="0"/>
                <a:cs typeface="Times New Roman"/>
              </a:rPr>
              <a:t> [13.0, 88.0] </a:t>
            </a:r>
            <a:endParaRPr lang="en-US" sz="2000">
              <a:latin typeface="Helvetica" pitchFamily="2" charset="0"/>
              <a:cs typeface="Times New Roman" panose="02020603050405020304" pitchFamily="18" charset="0"/>
            </a:endParaRPr>
          </a:p>
          <a:p>
            <a:pPr algn="ctr"/>
            <a:r>
              <a:rPr lang="en-US" sz="2000">
                <a:latin typeface="Helvetica" pitchFamily="2" charset="0"/>
                <a:cs typeface="Times New Roman" panose="02020603050405020304" pitchFamily="18" charset="0"/>
              </a:rPr>
              <a:t>p-value &lt; 0.0001​</a:t>
            </a:r>
            <a:endParaRPr lang="en-US" sz="2000">
              <a:latin typeface="Helvetica" pitchFamily="2" charset="0"/>
            </a:endParaRPr>
          </a:p>
        </p:txBody>
      </p:sp>
      <p:pic>
        <p:nvPicPr>
          <p:cNvPr id="12" name="Picture 4" descr="Chart, bar chart, waterfall chart&#10;&#10;Description automatically generated">
            <a:extLst>
              <a:ext uri="{FF2B5EF4-FFF2-40B4-BE49-F238E27FC236}">
                <a16:creationId xmlns:a16="http://schemas.microsoft.com/office/drawing/2014/main" id="{F2049410-A9C1-5C4B-B936-3CDC996F0B32}"/>
              </a:ext>
            </a:extLst>
          </p:cNvPr>
          <p:cNvPicPr>
            <a:picLocks noChangeAspect="1"/>
          </p:cNvPicPr>
          <p:nvPr/>
        </p:nvPicPr>
        <p:blipFill rotWithShape="1">
          <a:blip r:embed="rId2"/>
          <a:srcRect l="75072" t="49356" r="7096" b="1258"/>
          <a:stretch/>
        </p:blipFill>
        <p:spPr>
          <a:xfrm>
            <a:off x="8182955" y="823315"/>
            <a:ext cx="3122826" cy="4917581"/>
          </a:xfrm>
          <a:prstGeom prst="rect">
            <a:avLst/>
          </a:prstGeom>
        </p:spPr>
      </p:pic>
      <p:sp>
        <p:nvSpPr>
          <p:cNvPr id="14" name="TextBox 13">
            <a:extLst>
              <a:ext uri="{FF2B5EF4-FFF2-40B4-BE49-F238E27FC236}">
                <a16:creationId xmlns:a16="http://schemas.microsoft.com/office/drawing/2014/main" id="{0FA3EBF6-50C0-A844-843A-2702077C9AFA}"/>
              </a:ext>
            </a:extLst>
          </p:cNvPr>
          <p:cNvSpPr txBox="1"/>
          <p:nvPr/>
        </p:nvSpPr>
        <p:spPr>
          <a:xfrm>
            <a:off x="1111949" y="5732159"/>
            <a:ext cx="2592146" cy="1015663"/>
          </a:xfrm>
          <a:prstGeom prst="rect">
            <a:avLst/>
          </a:prstGeom>
          <a:noFill/>
        </p:spPr>
        <p:txBody>
          <a:bodyPr wrap="square" lIns="91440" tIns="45720" rIns="91440" bIns="45720" rtlCol="0" anchor="t">
            <a:spAutoFit/>
          </a:bodyPr>
          <a:lstStyle/>
          <a:p>
            <a:pPr algn="ctr"/>
            <a:r>
              <a:rPr lang="en-US" sz="2000" b="1">
                <a:solidFill>
                  <a:srgbClr val="FFFF00"/>
                </a:solidFill>
                <a:latin typeface="Helvetica" pitchFamily="2" charset="0"/>
                <a:cs typeface="Times New Roman"/>
              </a:rPr>
              <a:t>Pre: </a:t>
            </a:r>
            <a:r>
              <a:rPr lang="en-US" sz="2000" b="1">
                <a:latin typeface="Helvetica" pitchFamily="2" charset="0"/>
                <a:cs typeface="Times New Roman"/>
              </a:rPr>
              <a:t>0</a:t>
            </a:r>
            <a:r>
              <a:rPr lang="en-US" sz="2000">
                <a:latin typeface="Helvetica" pitchFamily="2" charset="0"/>
                <a:cs typeface="Times New Roman"/>
              </a:rPr>
              <a:t> [0, 40.0] </a:t>
            </a:r>
            <a:endParaRPr lang="en-US" sz="2000">
              <a:latin typeface="Helvetica" pitchFamily="2" charset="0"/>
              <a:cs typeface="Times New Roman" panose="02020603050405020304" pitchFamily="18" charset="0"/>
            </a:endParaRPr>
          </a:p>
          <a:p>
            <a:pPr algn="ctr"/>
            <a:r>
              <a:rPr lang="en-US" sz="2000" b="1">
                <a:solidFill>
                  <a:srgbClr val="FFFF00"/>
                </a:solidFill>
                <a:latin typeface="Helvetica" pitchFamily="2" charset="0"/>
                <a:cs typeface="Times New Roman"/>
              </a:rPr>
              <a:t>Post: </a:t>
            </a:r>
            <a:r>
              <a:rPr lang="en-US" sz="2000" b="1">
                <a:latin typeface="Helvetica" pitchFamily="2" charset="0"/>
                <a:cs typeface="Times New Roman"/>
              </a:rPr>
              <a:t>15.0</a:t>
            </a:r>
            <a:r>
              <a:rPr lang="en-US" sz="2000">
                <a:latin typeface="Helvetica" pitchFamily="2" charset="0"/>
                <a:cs typeface="Times New Roman"/>
              </a:rPr>
              <a:t> [0, 50.0] </a:t>
            </a:r>
            <a:endParaRPr lang="en-US" sz="2000">
              <a:latin typeface="Helvetica" pitchFamily="2" charset="0"/>
              <a:cs typeface="Times New Roman" panose="02020603050405020304" pitchFamily="18" charset="0"/>
            </a:endParaRPr>
          </a:p>
          <a:p>
            <a:pPr algn="ctr"/>
            <a:r>
              <a:rPr lang="en-US" sz="2000">
                <a:latin typeface="Helvetica" pitchFamily="2" charset="0"/>
                <a:cs typeface="Times New Roman" panose="02020603050405020304" pitchFamily="18" charset="0"/>
              </a:rPr>
              <a:t>p-value &lt; 0.0004</a:t>
            </a:r>
            <a:endParaRPr lang="en-US" sz="2000">
              <a:latin typeface="Helvetica" pitchFamily="2" charset="0"/>
            </a:endParaRPr>
          </a:p>
        </p:txBody>
      </p:sp>
      <p:sp>
        <p:nvSpPr>
          <p:cNvPr id="16" name="TextBox 15">
            <a:extLst>
              <a:ext uri="{FF2B5EF4-FFF2-40B4-BE49-F238E27FC236}">
                <a16:creationId xmlns:a16="http://schemas.microsoft.com/office/drawing/2014/main" id="{9D2CECA7-C436-D24E-A9A0-12FC43D42A57}"/>
              </a:ext>
            </a:extLst>
          </p:cNvPr>
          <p:cNvSpPr txBox="1"/>
          <p:nvPr/>
        </p:nvSpPr>
        <p:spPr>
          <a:xfrm>
            <a:off x="8487907" y="5732000"/>
            <a:ext cx="2897096" cy="1015663"/>
          </a:xfrm>
          <a:prstGeom prst="rect">
            <a:avLst/>
          </a:prstGeom>
          <a:noFill/>
        </p:spPr>
        <p:txBody>
          <a:bodyPr wrap="square" lIns="91440" tIns="45720" rIns="91440" bIns="45720" rtlCol="0" anchor="t">
            <a:spAutoFit/>
          </a:bodyPr>
          <a:lstStyle/>
          <a:p>
            <a:pPr algn="ctr"/>
            <a:r>
              <a:rPr lang="en-US" sz="2000" b="1">
                <a:solidFill>
                  <a:srgbClr val="FFFF00"/>
                </a:solidFill>
                <a:latin typeface="Helvetica" pitchFamily="2" charset="0"/>
                <a:cs typeface="Times New Roman"/>
              </a:rPr>
              <a:t>Pre: </a:t>
            </a:r>
            <a:r>
              <a:rPr lang="en-US" sz="2000" b="1">
                <a:latin typeface="Helvetica" pitchFamily="2" charset="0"/>
                <a:cs typeface="Times New Roman"/>
              </a:rPr>
              <a:t>31.3</a:t>
            </a:r>
            <a:r>
              <a:rPr lang="en-US" sz="2000">
                <a:latin typeface="Helvetica" pitchFamily="2" charset="0"/>
                <a:cs typeface="Times New Roman"/>
              </a:rPr>
              <a:t> [7.70, 63.7] </a:t>
            </a:r>
            <a:endParaRPr lang="en-US" sz="2000">
              <a:latin typeface="Helvetica" pitchFamily="2" charset="0"/>
              <a:cs typeface="Times New Roman" panose="02020603050405020304" pitchFamily="18" charset="0"/>
            </a:endParaRPr>
          </a:p>
          <a:p>
            <a:pPr algn="ctr"/>
            <a:r>
              <a:rPr lang="en-US" sz="2000" b="1">
                <a:solidFill>
                  <a:srgbClr val="FFFF00"/>
                </a:solidFill>
                <a:latin typeface="Helvetica" pitchFamily="2" charset="0"/>
                <a:cs typeface="Times New Roman"/>
              </a:rPr>
              <a:t>Post: </a:t>
            </a:r>
            <a:r>
              <a:rPr lang="en-US" sz="2000" b="1">
                <a:latin typeface="Helvetica" pitchFamily="2" charset="0"/>
                <a:cs typeface="Times New Roman"/>
              </a:rPr>
              <a:t>67.1</a:t>
            </a:r>
            <a:r>
              <a:rPr lang="en-US" sz="2000">
                <a:latin typeface="Helvetica" pitchFamily="2" charset="0"/>
                <a:cs typeface="Times New Roman"/>
              </a:rPr>
              <a:t> [29.2, 81.1] </a:t>
            </a:r>
            <a:endParaRPr lang="en-US" sz="2000">
              <a:latin typeface="Helvetica" pitchFamily="2" charset="0"/>
              <a:cs typeface="Times New Roman" panose="02020603050405020304" pitchFamily="18" charset="0"/>
            </a:endParaRPr>
          </a:p>
          <a:p>
            <a:pPr algn="ctr"/>
            <a:r>
              <a:rPr lang="en-US" sz="2000">
                <a:latin typeface="Helvetica" pitchFamily="2" charset="0"/>
                <a:cs typeface="Times New Roman" panose="02020603050405020304" pitchFamily="18" charset="0"/>
              </a:rPr>
              <a:t>p-value &lt; 0.0001​</a:t>
            </a:r>
          </a:p>
        </p:txBody>
      </p:sp>
      <p:pic>
        <p:nvPicPr>
          <p:cNvPr id="17" name="Picture 8" descr="Logo, icon&#10;&#10;Description automatically generated">
            <a:extLst>
              <a:ext uri="{FF2B5EF4-FFF2-40B4-BE49-F238E27FC236}">
                <a16:creationId xmlns:a16="http://schemas.microsoft.com/office/drawing/2014/main" id="{53D0802F-66B5-3945-A8C0-557DCFF78385}"/>
              </a:ext>
            </a:extLst>
          </p:cNvPr>
          <p:cNvPicPr>
            <a:picLocks noChangeAspect="1"/>
          </p:cNvPicPr>
          <p:nvPr/>
        </p:nvPicPr>
        <p:blipFill>
          <a:blip r:embed="rId3"/>
          <a:stretch>
            <a:fillRect/>
          </a:stretch>
        </p:blipFill>
        <p:spPr>
          <a:xfrm>
            <a:off x="11305781" y="5796120"/>
            <a:ext cx="808917" cy="977612"/>
          </a:xfrm>
          <a:prstGeom prst="rect">
            <a:avLst/>
          </a:prstGeom>
        </p:spPr>
      </p:pic>
      <p:sp>
        <p:nvSpPr>
          <p:cNvPr id="18" name="TextBox 17">
            <a:extLst>
              <a:ext uri="{FF2B5EF4-FFF2-40B4-BE49-F238E27FC236}">
                <a16:creationId xmlns:a16="http://schemas.microsoft.com/office/drawing/2014/main" id="{566714FC-F87B-C941-9623-C4B08A0C3527}"/>
              </a:ext>
            </a:extLst>
          </p:cNvPr>
          <p:cNvSpPr txBox="1"/>
          <p:nvPr/>
        </p:nvSpPr>
        <p:spPr>
          <a:xfrm>
            <a:off x="9415662" y="93802"/>
            <a:ext cx="2995668" cy="323165"/>
          </a:xfrm>
          <a:prstGeom prst="rect">
            <a:avLst/>
          </a:prstGeom>
          <a:noFill/>
        </p:spPr>
        <p:txBody>
          <a:bodyPr wrap="square" rtlCol="0">
            <a:spAutoFit/>
          </a:bodyPr>
          <a:lstStyle/>
          <a:p>
            <a:pPr algn="ctr"/>
            <a:r>
              <a:rPr lang="en-US" sz="1500" i="1">
                <a:solidFill>
                  <a:srgbClr val="FFFF00"/>
                </a:solidFill>
                <a:latin typeface="Helvetica" pitchFamily="2" charset="0"/>
                <a:ea typeface="+mj-lt"/>
                <a:cs typeface="Times New Roman" panose="02020603050405020304" pitchFamily="18" charset="0"/>
              </a:rPr>
              <a:t>**Median [Min, Max])**</a:t>
            </a:r>
            <a:endParaRPr lang="en-US" sz="1500" i="1">
              <a:solidFill>
                <a:srgbClr val="FFFF00"/>
              </a:solidFill>
              <a:latin typeface="Helvetica" pitchFamily="2" charset="0"/>
              <a:cs typeface="Times New Roman" panose="02020603050405020304" pitchFamily="18" charset="0"/>
            </a:endParaRPr>
          </a:p>
        </p:txBody>
      </p:sp>
      <p:sp>
        <p:nvSpPr>
          <p:cNvPr id="21" name="Title 1">
            <a:extLst>
              <a:ext uri="{FF2B5EF4-FFF2-40B4-BE49-F238E27FC236}">
                <a16:creationId xmlns:a16="http://schemas.microsoft.com/office/drawing/2014/main" id="{F1E3B42D-57DF-CE42-8470-001B2627DC21}"/>
              </a:ext>
            </a:extLst>
          </p:cNvPr>
          <p:cNvSpPr>
            <a:spLocks noGrp="1"/>
          </p:cNvSpPr>
          <p:nvPr>
            <p:ph type="title"/>
          </p:nvPr>
        </p:nvSpPr>
        <p:spPr>
          <a:xfrm>
            <a:off x="3235060" y="152226"/>
            <a:ext cx="5721880" cy="587529"/>
          </a:xfrm>
          <a:solidFill>
            <a:schemeClr val="bg1"/>
          </a:solidFill>
          <a:ln w="25400">
            <a:solidFill>
              <a:schemeClr val="tx1"/>
            </a:solidFill>
          </a:ln>
        </p:spPr>
        <p:txBody>
          <a:bodyPr>
            <a:normAutofit/>
          </a:bodyPr>
          <a:lstStyle/>
          <a:p>
            <a:pPr algn="ctr"/>
            <a:r>
              <a:rPr lang="en-US" sz="3200">
                <a:solidFill>
                  <a:srgbClr val="FFFF00"/>
                </a:solidFill>
                <a:latin typeface="Helvetica" pitchFamily="2" charset="0"/>
                <a:ea typeface="+mj-lt"/>
                <a:cs typeface="+mj-lt"/>
              </a:rPr>
              <a:t>KOOS Score</a:t>
            </a:r>
            <a:endParaRPr lang="en-US" sz="3200">
              <a:solidFill>
                <a:srgbClr val="FFFF00"/>
              </a:solidFill>
              <a:latin typeface="Helvetica" pitchFamily="2" charset="0"/>
              <a:cs typeface="Times New Roman"/>
            </a:endParaRPr>
          </a:p>
        </p:txBody>
      </p:sp>
      <p:sp>
        <p:nvSpPr>
          <p:cNvPr id="22" name="TextBox 21">
            <a:extLst>
              <a:ext uri="{FF2B5EF4-FFF2-40B4-BE49-F238E27FC236}">
                <a16:creationId xmlns:a16="http://schemas.microsoft.com/office/drawing/2014/main" id="{95AE785F-2882-4244-AA6C-0649D9C82AA1}"/>
              </a:ext>
            </a:extLst>
          </p:cNvPr>
          <p:cNvSpPr txBox="1"/>
          <p:nvPr/>
        </p:nvSpPr>
        <p:spPr>
          <a:xfrm rot="16200000">
            <a:off x="-592696" y="2609630"/>
            <a:ext cx="3357941" cy="430887"/>
          </a:xfrm>
          <a:prstGeom prst="rect">
            <a:avLst/>
          </a:prstGeom>
          <a:solidFill>
            <a:schemeClr val="tx1"/>
          </a:solidFill>
        </p:spPr>
        <p:txBody>
          <a:bodyPr wrap="square" rtlCol="0">
            <a:spAutoFit/>
          </a:bodyPr>
          <a:lstStyle/>
          <a:p>
            <a:r>
              <a:rPr lang="en-US" sz="2200">
                <a:solidFill>
                  <a:schemeClr val="bg1"/>
                </a:solidFill>
                <a:latin typeface="Helvetica" pitchFamily="2" charset="0"/>
              </a:rPr>
              <a:t>Percent Sports Activity </a:t>
            </a:r>
          </a:p>
        </p:txBody>
      </p:sp>
      <p:sp>
        <p:nvSpPr>
          <p:cNvPr id="23" name="TextBox 22">
            <a:extLst>
              <a:ext uri="{FF2B5EF4-FFF2-40B4-BE49-F238E27FC236}">
                <a16:creationId xmlns:a16="http://schemas.microsoft.com/office/drawing/2014/main" id="{14B543DF-F2ED-BE4E-893F-972E6E1DABEB}"/>
              </a:ext>
            </a:extLst>
          </p:cNvPr>
          <p:cNvSpPr txBox="1"/>
          <p:nvPr/>
        </p:nvSpPr>
        <p:spPr>
          <a:xfrm rot="16200000">
            <a:off x="2929698" y="2731475"/>
            <a:ext cx="3690427" cy="430887"/>
          </a:xfrm>
          <a:prstGeom prst="rect">
            <a:avLst/>
          </a:prstGeom>
          <a:solidFill>
            <a:schemeClr val="tx1"/>
          </a:solidFill>
        </p:spPr>
        <p:txBody>
          <a:bodyPr wrap="square" rtlCol="0">
            <a:spAutoFit/>
          </a:bodyPr>
          <a:lstStyle/>
          <a:p>
            <a:r>
              <a:rPr lang="en-US" sz="2200">
                <a:solidFill>
                  <a:schemeClr val="bg1"/>
                </a:solidFill>
                <a:latin typeface="Helvetica" pitchFamily="2" charset="0"/>
              </a:rPr>
              <a:t>Percent Quality of Life  </a:t>
            </a:r>
          </a:p>
        </p:txBody>
      </p:sp>
      <p:sp>
        <p:nvSpPr>
          <p:cNvPr id="24" name="TextBox 23">
            <a:extLst>
              <a:ext uri="{FF2B5EF4-FFF2-40B4-BE49-F238E27FC236}">
                <a16:creationId xmlns:a16="http://schemas.microsoft.com/office/drawing/2014/main" id="{F711029F-1DC9-984D-9BCB-71E7B99CED87}"/>
              </a:ext>
            </a:extLst>
          </p:cNvPr>
          <p:cNvSpPr txBox="1"/>
          <p:nvPr/>
        </p:nvSpPr>
        <p:spPr>
          <a:xfrm rot="16200000">
            <a:off x="6357549" y="2971509"/>
            <a:ext cx="4081699" cy="430887"/>
          </a:xfrm>
          <a:prstGeom prst="rect">
            <a:avLst/>
          </a:prstGeom>
          <a:solidFill>
            <a:schemeClr val="tx1"/>
          </a:solidFill>
        </p:spPr>
        <p:txBody>
          <a:bodyPr wrap="square" rtlCol="0">
            <a:spAutoFit/>
          </a:bodyPr>
          <a:lstStyle/>
          <a:p>
            <a:pPr algn="ctr"/>
            <a:r>
              <a:rPr lang="en-US" sz="2200">
                <a:solidFill>
                  <a:schemeClr val="bg1"/>
                </a:solidFill>
                <a:latin typeface="Helvetica" pitchFamily="2" charset="0"/>
              </a:rPr>
              <a:t>Overall KOOS Score</a:t>
            </a:r>
          </a:p>
        </p:txBody>
      </p:sp>
      <p:sp>
        <p:nvSpPr>
          <p:cNvPr id="25" name="TextBox 24">
            <a:extLst>
              <a:ext uri="{FF2B5EF4-FFF2-40B4-BE49-F238E27FC236}">
                <a16:creationId xmlns:a16="http://schemas.microsoft.com/office/drawing/2014/main" id="{7E9EE6C3-99F1-4343-B017-557F96250E10}"/>
              </a:ext>
            </a:extLst>
          </p:cNvPr>
          <p:cNvSpPr txBox="1"/>
          <p:nvPr/>
        </p:nvSpPr>
        <p:spPr>
          <a:xfrm>
            <a:off x="5491016" y="5026698"/>
            <a:ext cx="1845011" cy="707886"/>
          </a:xfrm>
          <a:prstGeom prst="rect">
            <a:avLst/>
          </a:prstGeom>
          <a:solidFill>
            <a:schemeClr val="tx1"/>
          </a:solidFill>
        </p:spPr>
        <p:txBody>
          <a:bodyPr wrap="square" rtlCol="0">
            <a:spAutoFit/>
          </a:bodyPr>
          <a:lstStyle/>
          <a:p>
            <a:r>
              <a:rPr lang="en-US">
                <a:solidFill>
                  <a:schemeClr val="bg1"/>
                </a:solidFill>
                <a:latin typeface="Helvetica" pitchFamily="2" charset="0"/>
              </a:rPr>
              <a:t>  Pre        Post</a:t>
            </a:r>
          </a:p>
          <a:p>
            <a:pPr algn="ctr"/>
            <a:r>
              <a:rPr lang="en-US" sz="2200">
                <a:solidFill>
                  <a:schemeClr val="bg1"/>
                </a:solidFill>
                <a:latin typeface="Helvetica" pitchFamily="2" charset="0"/>
              </a:rPr>
              <a:t>Time</a:t>
            </a:r>
          </a:p>
        </p:txBody>
      </p:sp>
      <p:sp>
        <p:nvSpPr>
          <p:cNvPr id="28" name="TextBox 27">
            <a:extLst>
              <a:ext uri="{FF2B5EF4-FFF2-40B4-BE49-F238E27FC236}">
                <a16:creationId xmlns:a16="http://schemas.microsoft.com/office/drawing/2014/main" id="{3149B478-233C-5C47-B4C4-03A896FDDAC1}"/>
              </a:ext>
            </a:extLst>
          </p:cNvPr>
          <p:cNvSpPr txBox="1"/>
          <p:nvPr/>
        </p:nvSpPr>
        <p:spPr>
          <a:xfrm>
            <a:off x="1701182" y="5024114"/>
            <a:ext cx="1845011" cy="707886"/>
          </a:xfrm>
          <a:prstGeom prst="rect">
            <a:avLst/>
          </a:prstGeom>
          <a:solidFill>
            <a:schemeClr val="tx1"/>
          </a:solidFill>
        </p:spPr>
        <p:txBody>
          <a:bodyPr wrap="square" rtlCol="0">
            <a:spAutoFit/>
          </a:bodyPr>
          <a:lstStyle/>
          <a:p>
            <a:r>
              <a:rPr lang="en-US">
                <a:solidFill>
                  <a:schemeClr val="bg1"/>
                </a:solidFill>
                <a:latin typeface="Helvetica" pitchFamily="2" charset="0"/>
              </a:rPr>
              <a:t>  Pre        Post</a:t>
            </a:r>
          </a:p>
          <a:p>
            <a:pPr algn="ctr"/>
            <a:r>
              <a:rPr lang="en-US" sz="2200">
                <a:solidFill>
                  <a:schemeClr val="bg1"/>
                </a:solidFill>
                <a:latin typeface="Helvetica" pitchFamily="2" charset="0"/>
              </a:rPr>
              <a:t>Time</a:t>
            </a:r>
          </a:p>
        </p:txBody>
      </p:sp>
      <p:sp>
        <p:nvSpPr>
          <p:cNvPr id="29" name="TextBox 28">
            <a:extLst>
              <a:ext uri="{FF2B5EF4-FFF2-40B4-BE49-F238E27FC236}">
                <a16:creationId xmlns:a16="http://schemas.microsoft.com/office/drawing/2014/main" id="{32F3584E-B3DD-D742-8ED5-27D00F75FF22}"/>
              </a:ext>
            </a:extLst>
          </p:cNvPr>
          <p:cNvSpPr txBox="1"/>
          <p:nvPr/>
        </p:nvSpPr>
        <p:spPr>
          <a:xfrm>
            <a:off x="9139248" y="4995462"/>
            <a:ext cx="1845011" cy="707886"/>
          </a:xfrm>
          <a:prstGeom prst="rect">
            <a:avLst/>
          </a:prstGeom>
          <a:solidFill>
            <a:schemeClr val="tx1"/>
          </a:solidFill>
        </p:spPr>
        <p:txBody>
          <a:bodyPr wrap="square" rtlCol="0">
            <a:spAutoFit/>
          </a:bodyPr>
          <a:lstStyle/>
          <a:p>
            <a:r>
              <a:rPr lang="en-US">
                <a:solidFill>
                  <a:schemeClr val="bg1"/>
                </a:solidFill>
                <a:latin typeface="Helvetica" pitchFamily="2" charset="0"/>
              </a:rPr>
              <a:t>  Pre        Post</a:t>
            </a:r>
          </a:p>
          <a:p>
            <a:pPr algn="ctr"/>
            <a:r>
              <a:rPr lang="en-US" sz="2200">
                <a:solidFill>
                  <a:schemeClr val="bg1"/>
                </a:solidFill>
                <a:latin typeface="Helvetica" pitchFamily="2" charset="0"/>
              </a:rPr>
              <a:t>Time</a:t>
            </a:r>
          </a:p>
        </p:txBody>
      </p:sp>
    </p:spTree>
    <p:extLst>
      <p:ext uri="{BB962C8B-B14F-4D97-AF65-F5344CB8AC3E}">
        <p14:creationId xmlns:p14="http://schemas.microsoft.com/office/powerpoint/2010/main" val="2473203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B2B6D2A6-FEA9-4EF9-9CEE-A9E170AA4C9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913"/>
          <a:stretch/>
        </p:blipFill>
        <p:spPr>
          <a:xfrm>
            <a:off x="1524020" y="10"/>
            <a:ext cx="9143980" cy="6857990"/>
          </a:xfrm>
          <a:prstGeom prst="rect">
            <a:avLst/>
          </a:prstGeom>
          <a:ln w="190500" cap="sq">
            <a:solidFill>
              <a:srgbClr val="C8C6BD"/>
            </a:solidFill>
            <a:prstDash val="solid"/>
            <a:miter lim="800000"/>
          </a:ln>
          <a:effectLst>
            <a:outerShdw blurRad="254000" algn="bl" rotWithShape="0">
              <a:schemeClr val="bg2">
                <a:lumMod val="60000"/>
                <a:lumOff val="40000"/>
                <a:alpha val="43000"/>
              </a:scheme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90986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1DB8-CC42-42C6-AABF-8E2E592831EC}"/>
              </a:ext>
            </a:extLst>
          </p:cNvPr>
          <p:cNvSpPr>
            <a:spLocks noGrp="1"/>
          </p:cNvSpPr>
          <p:nvPr>
            <p:ph type="title"/>
          </p:nvPr>
        </p:nvSpPr>
        <p:spPr>
          <a:xfrm>
            <a:off x="3662356" y="275941"/>
            <a:ext cx="5251125" cy="589302"/>
          </a:xfrm>
          <a:solidFill>
            <a:schemeClr val="bg1"/>
          </a:solidFill>
          <a:ln w="25400">
            <a:solidFill>
              <a:schemeClr val="tx1"/>
            </a:solidFill>
          </a:ln>
        </p:spPr>
        <p:txBody>
          <a:bodyPr/>
          <a:lstStyle/>
          <a:p>
            <a:pPr algn="ctr"/>
            <a:r>
              <a:rPr lang="en-US" sz="3200">
                <a:solidFill>
                  <a:srgbClr val="FFFF00"/>
                </a:solidFill>
                <a:latin typeface="Helvetica" pitchFamily="2" charset="0"/>
                <a:cs typeface="Times New Roman"/>
              </a:rPr>
              <a:t>WOMAC </a:t>
            </a:r>
            <a:r>
              <a:rPr lang="en-US" sz="3200">
                <a:solidFill>
                  <a:srgbClr val="FFFF00"/>
                </a:solidFill>
                <a:latin typeface="Helvetica" pitchFamily="2" charset="0"/>
                <a:ea typeface="+mj-lt"/>
                <a:cs typeface="+mj-lt"/>
              </a:rPr>
              <a:t>Score</a:t>
            </a:r>
            <a:endParaRPr lang="en-US" sz="3200">
              <a:latin typeface="Helvetica" pitchFamily="2" charset="0"/>
              <a:cs typeface="Calibri Light"/>
            </a:endParaRPr>
          </a:p>
        </p:txBody>
      </p:sp>
      <p:pic>
        <p:nvPicPr>
          <p:cNvPr id="4" name="Picture 3">
            <a:extLst>
              <a:ext uri="{FF2B5EF4-FFF2-40B4-BE49-F238E27FC236}">
                <a16:creationId xmlns:a16="http://schemas.microsoft.com/office/drawing/2014/main" id="{04FEC48B-B741-3D43-A9B8-BEE3770C1EFB}"/>
              </a:ext>
            </a:extLst>
          </p:cNvPr>
          <p:cNvPicPr/>
          <p:nvPr/>
        </p:nvPicPr>
        <p:blipFill rotWithShape="1">
          <a:blip r:embed="rId3">
            <a:extLst>
              <a:ext uri="{28A0092B-C50C-407E-A947-70E740481C1C}">
                <a14:useLocalDpi xmlns:a14="http://schemas.microsoft.com/office/drawing/2010/main" val="0"/>
              </a:ext>
            </a:extLst>
          </a:blip>
          <a:srcRect l="8665" r="74303" b="51247"/>
          <a:stretch/>
        </p:blipFill>
        <p:spPr bwMode="auto">
          <a:xfrm>
            <a:off x="239465" y="1168399"/>
            <a:ext cx="2693145" cy="4528050"/>
          </a:xfrm>
          <a:prstGeom prst="rect">
            <a:avLst/>
          </a:prstGeom>
          <a:noFill/>
          <a:ln>
            <a:noFill/>
          </a:ln>
        </p:spPr>
      </p:pic>
      <p:sp>
        <p:nvSpPr>
          <p:cNvPr id="5" name="TextBox 4">
            <a:extLst>
              <a:ext uri="{FF2B5EF4-FFF2-40B4-BE49-F238E27FC236}">
                <a16:creationId xmlns:a16="http://schemas.microsoft.com/office/drawing/2014/main" id="{3E175E88-5255-894D-9171-0087D0837310}"/>
              </a:ext>
            </a:extLst>
          </p:cNvPr>
          <p:cNvSpPr txBox="1"/>
          <p:nvPr/>
        </p:nvSpPr>
        <p:spPr>
          <a:xfrm>
            <a:off x="158289" y="5724087"/>
            <a:ext cx="2803184" cy="1015663"/>
          </a:xfrm>
          <a:prstGeom prst="rect">
            <a:avLst/>
          </a:prstGeom>
          <a:noFill/>
        </p:spPr>
        <p:txBody>
          <a:bodyPr wrap="square" lIns="91440" tIns="45720" rIns="91440" bIns="45720" rtlCol="0" anchor="t">
            <a:spAutoFit/>
          </a:bodyPr>
          <a:lstStyle/>
          <a:p>
            <a:pPr algn="ctr"/>
            <a:r>
              <a:rPr lang="en-US" sz="2000" b="1">
                <a:solidFill>
                  <a:srgbClr val="FFFF00"/>
                </a:solidFill>
                <a:latin typeface="Helvetica" pitchFamily="2" charset="0"/>
                <a:cs typeface="Times New Roman"/>
              </a:rPr>
              <a:t>Pre: </a:t>
            </a:r>
            <a:r>
              <a:rPr lang="en-US" sz="2000" b="1">
                <a:latin typeface="Helvetica" pitchFamily="2" charset="0"/>
                <a:cs typeface="Times New Roman"/>
              </a:rPr>
              <a:t>3.00 </a:t>
            </a:r>
            <a:r>
              <a:rPr lang="en-US" sz="2000">
                <a:latin typeface="Helvetica" pitchFamily="2" charset="0"/>
                <a:cs typeface="Times New Roman"/>
              </a:rPr>
              <a:t>[1.00, 7.00] </a:t>
            </a:r>
            <a:endParaRPr lang="en-US" sz="2000">
              <a:latin typeface="Helvetica" pitchFamily="2" charset="0"/>
              <a:cs typeface="Times New Roman" panose="02020603050405020304" pitchFamily="18" charset="0"/>
            </a:endParaRPr>
          </a:p>
          <a:p>
            <a:pPr algn="ctr"/>
            <a:r>
              <a:rPr lang="en-US" sz="2000" b="1">
                <a:solidFill>
                  <a:srgbClr val="FFFF00"/>
                </a:solidFill>
                <a:latin typeface="Helvetica" pitchFamily="2" charset="0"/>
                <a:cs typeface="Times New Roman"/>
              </a:rPr>
              <a:t>Post: </a:t>
            </a:r>
            <a:r>
              <a:rPr lang="en-US" sz="2000" b="1">
                <a:latin typeface="Helvetica" pitchFamily="2" charset="0"/>
                <a:cs typeface="Times New Roman"/>
              </a:rPr>
              <a:t>5.00 </a:t>
            </a:r>
            <a:r>
              <a:rPr lang="en-US" sz="2000">
                <a:latin typeface="Helvetica" pitchFamily="2" charset="0"/>
                <a:cs typeface="Times New Roman"/>
              </a:rPr>
              <a:t>[4.00, 7.00] </a:t>
            </a:r>
            <a:endParaRPr lang="en-US" sz="2000">
              <a:latin typeface="Helvetica" pitchFamily="2" charset="0"/>
              <a:cs typeface="Times New Roman" panose="02020603050405020304" pitchFamily="18" charset="0"/>
            </a:endParaRPr>
          </a:p>
          <a:p>
            <a:pPr algn="ctr"/>
            <a:r>
              <a:rPr lang="en-US" sz="2000">
                <a:latin typeface="Helvetica" pitchFamily="2" charset="0"/>
                <a:cs typeface="Times New Roman"/>
              </a:rPr>
              <a:t>p-value &lt; 0.0001​</a:t>
            </a:r>
          </a:p>
        </p:txBody>
      </p:sp>
      <p:pic>
        <p:nvPicPr>
          <p:cNvPr id="6" name="Picture 5">
            <a:extLst>
              <a:ext uri="{FF2B5EF4-FFF2-40B4-BE49-F238E27FC236}">
                <a16:creationId xmlns:a16="http://schemas.microsoft.com/office/drawing/2014/main" id="{3A63594A-A14B-D442-AF5C-9438D33F6BCE}"/>
              </a:ext>
            </a:extLst>
          </p:cNvPr>
          <p:cNvPicPr/>
          <p:nvPr/>
        </p:nvPicPr>
        <p:blipFill rotWithShape="1">
          <a:blip r:embed="rId3">
            <a:extLst>
              <a:ext uri="{28A0092B-C50C-407E-A947-70E740481C1C}">
                <a14:useLocalDpi xmlns:a14="http://schemas.microsoft.com/office/drawing/2010/main" val="0"/>
              </a:ext>
            </a:extLst>
          </a:blip>
          <a:srcRect l="8849" t="48427" r="74321" b="1294"/>
          <a:stretch/>
        </p:blipFill>
        <p:spPr bwMode="auto">
          <a:xfrm>
            <a:off x="9316783" y="1152652"/>
            <a:ext cx="2781214" cy="4528050"/>
          </a:xfrm>
          <a:prstGeom prst="rect">
            <a:avLst/>
          </a:prstGeom>
          <a:noFill/>
          <a:ln>
            <a:noFill/>
          </a:ln>
        </p:spPr>
      </p:pic>
      <p:pic>
        <p:nvPicPr>
          <p:cNvPr id="7" name="Picture 6">
            <a:extLst>
              <a:ext uri="{FF2B5EF4-FFF2-40B4-BE49-F238E27FC236}">
                <a16:creationId xmlns:a16="http://schemas.microsoft.com/office/drawing/2014/main" id="{D33A8853-929C-8445-8B5A-256EA8E51470}"/>
              </a:ext>
            </a:extLst>
          </p:cNvPr>
          <p:cNvPicPr/>
          <p:nvPr/>
        </p:nvPicPr>
        <p:blipFill rotWithShape="1">
          <a:blip r:embed="rId3">
            <a:extLst>
              <a:ext uri="{28A0092B-C50C-407E-A947-70E740481C1C}">
                <a14:useLocalDpi xmlns:a14="http://schemas.microsoft.com/office/drawing/2010/main" val="0"/>
              </a:ext>
            </a:extLst>
          </a:blip>
          <a:srcRect l="41825" t="458" r="40817" b="51211"/>
          <a:stretch/>
        </p:blipFill>
        <p:spPr bwMode="auto">
          <a:xfrm>
            <a:off x="3124794" y="1160523"/>
            <a:ext cx="2853397" cy="4535926"/>
          </a:xfrm>
          <a:prstGeom prst="rect">
            <a:avLst/>
          </a:prstGeom>
          <a:noFill/>
          <a:ln>
            <a:noFill/>
          </a:ln>
        </p:spPr>
      </p:pic>
      <p:pic>
        <p:nvPicPr>
          <p:cNvPr id="9" name="Picture 8">
            <a:extLst>
              <a:ext uri="{FF2B5EF4-FFF2-40B4-BE49-F238E27FC236}">
                <a16:creationId xmlns:a16="http://schemas.microsoft.com/office/drawing/2014/main" id="{B13A47A0-C833-DD41-80C5-076116E40E74}"/>
              </a:ext>
            </a:extLst>
          </p:cNvPr>
          <p:cNvPicPr/>
          <p:nvPr/>
        </p:nvPicPr>
        <p:blipFill rotWithShape="1">
          <a:blip r:embed="rId3">
            <a:extLst>
              <a:ext uri="{28A0092B-C50C-407E-A947-70E740481C1C}">
                <a14:useLocalDpi xmlns:a14="http://schemas.microsoft.com/office/drawing/2010/main" val="0"/>
              </a:ext>
            </a:extLst>
          </a:blip>
          <a:srcRect l="74776" t="-217" r="7471" b="51196"/>
          <a:stretch/>
        </p:blipFill>
        <p:spPr bwMode="auto">
          <a:xfrm>
            <a:off x="6076085" y="1133913"/>
            <a:ext cx="3073266" cy="4535928"/>
          </a:xfrm>
          <a:prstGeom prst="rect">
            <a:avLst/>
          </a:prstGeom>
          <a:noFill/>
          <a:ln>
            <a:noFill/>
          </a:ln>
        </p:spPr>
      </p:pic>
      <p:sp>
        <p:nvSpPr>
          <p:cNvPr id="12" name="TextBox 11">
            <a:extLst>
              <a:ext uri="{FF2B5EF4-FFF2-40B4-BE49-F238E27FC236}">
                <a16:creationId xmlns:a16="http://schemas.microsoft.com/office/drawing/2014/main" id="{2D7EF43C-7794-154B-A40F-F0AFD2D8C8A0}"/>
              </a:ext>
            </a:extLst>
          </p:cNvPr>
          <p:cNvSpPr txBox="1"/>
          <p:nvPr/>
        </p:nvSpPr>
        <p:spPr>
          <a:xfrm>
            <a:off x="3175388" y="5696449"/>
            <a:ext cx="2840843" cy="1015663"/>
          </a:xfrm>
          <a:prstGeom prst="rect">
            <a:avLst/>
          </a:prstGeom>
          <a:noFill/>
        </p:spPr>
        <p:txBody>
          <a:bodyPr wrap="square" lIns="91440" tIns="45720" rIns="91440" bIns="45720" rtlCol="0" anchor="t">
            <a:spAutoFit/>
          </a:bodyPr>
          <a:lstStyle/>
          <a:p>
            <a:pPr algn="ctr"/>
            <a:r>
              <a:rPr lang="en-US" sz="2000" b="1">
                <a:solidFill>
                  <a:srgbClr val="FFFF00"/>
                </a:solidFill>
                <a:latin typeface="Helvetica" pitchFamily="2" charset="0"/>
                <a:cs typeface="Times New Roman"/>
              </a:rPr>
              <a:t>Pre: </a:t>
            </a:r>
            <a:r>
              <a:rPr lang="en-US" sz="2000" b="1">
                <a:latin typeface="Helvetica" pitchFamily="2" charset="0"/>
                <a:cs typeface="Times New Roman"/>
              </a:rPr>
              <a:t>5.70 </a:t>
            </a:r>
            <a:r>
              <a:rPr lang="en-US" sz="2000">
                <a:latin typeface="Helvetica" pitchFamily="2" charset="0"/>
                <a:cs typeface="Times New Roman"/>
              </a:rPr>
              <a:t>[1.50, 13.9] </a:t>
            </a:r>
            <a:endParaRPr lang="en-US" sz="2000">
              <a:latin typeface="Helvetica" pitchFamily="2" charset="0"/>
              <a:cs typeface="Times New Roman" panose="02020603050405020304" pitchFamily="18" charset="0"/>
            </a:endParaRPr>
          </a:p>
          <a:p>
            <a:pPr algn="ctr"/>
            <a:r>
              <a:rPr lang="en-US" sz="2000" b="1">
                <a:solidFill>
                  <a:srgbClr val="FFFF00"/>
                </a:solidFill>
                <a:latin typeface="Helvetica" pitchFamily="2" charset="0"/>
                <a:cs typeface="Times New Roman"/>
              </a:rPr>
              <a:t>Post: </a:t>
            </a:r>
            <a:r>
              <a:rPr lang="en-US" sz="2000" b="1">
                <a:latin typeface="Helvetica" pitchFamily="2" charset="0"/>
                <a:cs typeface="Times New Roman"/>
              </a:rPr>
              <a:t>15.7</a:t>
            </a:r>
            <a:r>
              <a:rPr lang="en-US" sz="2000">
                <a:latin typeface="Helvetica" pitchFamily="2" charset="0"/>
                <a:cs typeface="Times New Roman"/>
              </a:rPr>
              <a:t> [5.60, 20.0] </a:t>
            </a:r>
            <a:endParaRPr lang="en-US" sz="2000">
              <a:latin typeface="Helvetica" pitchFamily="2" charset="0"/>
              <a:cs typeface="Times New Roman" panose="02020603050405020304" pitchFamily="18" charset="0"/>
            </a:endParaRPr>
          </a:p>
          <a:p>
            <a:pPr algn="ctr"/>
            <a:r>
              <a:rPr lang="en-US" sz="2000">
                <a:latin typeface="Helvetica" pitchFamily="2" charset="0"/>
                <a:cs typeface="Times New Roman"/>
              </a:rPr>
              <a:t>p-value &lt; 0.0001​</a:t>
            </a:r>
          </a:p>
        </p:txBody>
      </p:sp>
      <p:sp>
        <p:nvSpPr>
          <p:cNvPr id="14" name="TextBox 13">
            <a:extLst>
              <a:ext uri="{FF2B5EF4-FFF2-40B4-BE49-F238E27FC236}">
                <a16:creationId xmlns:a16="http://schemas.microsoft.com/office/drawing/2014/main" id="{9A6F8DF3-38A3-A747-90EA-D212CC6FA975}"/>
              </a:ext>
            </a:extLst>
          </p:cNvPr>
          <p:cNvSpPr txBox="1"/>
          <p:nvPr/>
        </p:nvSpPr>
        <p:spPr>
          <a:xfrm>
            <a:off x="6270363" y="5724087"/>
            <a:ext cx="2878988" cy="1015663"/>
          </a:xfrm>
          <a:prstGeom prst="rect">
            <a:avLst/>
          </a:prstGeom>
          <a:noFill/>
        </p:spPr>
        <p:txBody>
          <a:bodyPr wrap="square" lIns="91440" tIns="45720" rIns="91440" bIns="45720" rtlCol="0" anchor="t">
            <a:spAutoFit/>
          </a:bodyPr>
          <a:lstStyle/>
          <a:p>
            <a:pPr algn="ctr"/>
            <a:r>
              <a:rPr lang="en-US" sz="2000" b="1">
                <a:solidFill>
                  <a:srgbClr val="FFFF00"/>
                </a:solidFill>
                <a:latin typeface="Helvetica" pitchFamily="2" charset="0"/>
                <a:cs typeface="Times New Roman"/>
              </a:rPr>
              <a:t>Pre: </a:t>
            </a:r>
            <a:r>
              <a:rPr lang="en-US" sz="2000" b="1">
                <a:latin typeface="Helvetica" pitchFamily="2" charset="0"/>
                <a:cs typeface="Times New Roman"/>
              </a:rPr>
              <a:t>24.6</a:t>
            </a:r>
            <a:r>
              <a:rPr lang="en-US" sz="2000">
                <a:latin typeface="Helvetica" pitchFamily="2" charset="0"/>
                <a:cs typeface="Times New Roman"/>
              </a:rPr>
              <a:t> [2.00, 52.0] </a:t>
            </a:r>
            <a:endParaRPr lang="en-US" sz="2000">
              <a:latin typeface="Helvetica" pitchFamily="2" charset="0"/>
              <a:cs typeface="Times New Roman" panose="02020603050405020304" pitchFamily="18" charset="0"/>
            </a:endParaRPr>
          </a:p>
          <a:p>
            <a:pPr algn="ctr"/>
            <a:r>
              <a:rPr lang="en-US" sz="2000" b="1">
                <a:solidFill>
                  <a:srgbClr val="FFFF00"/>
                </a:solidFill>
                <a:latin typeface="Helvetica" pitchFamily="2" charset="0"/>
                <a:cs typeface="Times New Roman"/>
              </a:rPr>
              <a:t>Post: </a:t>
            </a:r>
            <a:r>
              <a:rPr lang="en-US" sz="2000" b="1">
                <a:latin typeface="Helvetica" pitchFamily="2" charset="0"/>
                <a:cs typeface="Times New Roman"/>
              </a:rPr>
              <a:t>48.9</a:t>
            </a:r>
            <a:r>
              <a:rPr lang="en-US" sz="2000">
                <a:latin typeface="Helvetica" pitchFamily="2" charset="0"/>
                <a:cs typeface="Times New Roman"/>
              </a:rPr>
              <a:t> [8.00, 60.3] </a:t>
            </a:r>
            <a:endParaRPr lang="en-US" sz="2000">
              <a:latin typeface="Helvetica" pitchFamily="2" charset="0"/>
              <a:cs typeface="Times New Roman" panose="02020603050405020304" pitchFamily="18" charset="0"/>
            </a:endParaRPr>
          </a:p>
          <a:p>
            <a:pPr algn="ctr"/>
            <a:r>
              <a:rPr lang="en-US" sz="2000">
                <a:latin typeface="Helvetica" pitchFamily="2" charset="0"/>
                <a:cs typeface="Times New Roman"/>
              </a:rPr>
              <a:t>p-value&lt; 0.0001​</a:t>
            </a:r>
          </a:p>
        </p:txBody>
      </p:sp>
      <p:sp>
        <p:nvSpPr>
          <p:cNvPr id="16" name="TextBox 15">
            <a:extLst>
              <a:ext uri="{FF2B5EF4-FFF2-40B4-BE49-F238E27FC236}">
                <a16:creationId xmlns:a16="http://schemas.microsoft.com/office/drawing/2014/main" id="{2D5C687D-7C02-4245-98F0-861E05B1651A}"/>
              </a:ext>
            </a:extLst>
          </p:cNvPr>
          <p:cNvSpPr txBox="1"/>
          <p:nvPr/>
        </p:nvSpPr>
        <p:spPr>
          <a:xfrm>
            <a:off x="9434453" y="74262"/>
            <a:ext cx="2663544" cy="323165"/>
          </a:xfrm>
          <a:prstGeom prst="rect">
            <a:avLst/>
          </a:prstGeom>
          <a:noFill/>
        </p:spPr>
        <p:txBody>
          <a:bodyPr wrap="square" rtlCol="0">
            <a:spAutoFit/>
          </a:bodyPr>
          <a:lstStyle/>
          <a:p>
            <a:pPr algn="ctr"/>
            <a:r>
              <a:rPr lang="en-US" sz="1500" i="1">
                <a:solidFill>
                  <a:srgbClr val="FFFF00"/>
                </a:solidFill>
                <a:latin typeface="Helvetica" pitchFamily="2" charset="0"/>
                <a:ea typeface="+mj-lt"/>
                <a:cs typeface="Times New Roman" panose="02020603050405020304" pitchFamily="18" charset="0"/>
              </a:rPr>
              <a:t>**Median [Min, Max])**</a:t>
            </a:r>
            <a:endParaRPr lang="en-US" sz="1500" i="1">
              <a:solidFill>
                <a:srgbClr val="FFFF00"/>
              </a:solidFill>
              <a:latin typeface="Helvetica" pitchFamily="2" charset="0"/>
              <a:cs typeface="Times New Roman" panose="02020603050405020304" pitchFamily="18" charset="0"/>
            </a:endParaRPr>
          </a:p>
        </p:txBody>
      </p:sp>
      <p:sp>
        <p:nvSpPr>
          <p:cNvPr id="18" name="TextBox 17">
            <a:extLst>
              <a:ext uri="{FF2B5EF4-FFF2-40B4-BE49-F238E27FC236}">
                <a16:creationId xmlns:a16="http://schemas.microsoft.com/office/drawing/2014/main" id="{E8A0F343-C0F1-8243-9E58-B89057B6F94E}"/>
              </a:ext>
            </a:extLst>
          </p:cNvPr>
          <p:cNvSpPr txBox="1"/>
          <p:nvPr/>
        </p:nvSpPr>
        <p:spPr>
          <a:xfrm>
            <a:off x="965960" y="5050118"/>
            <a:ext cx="1643421" cy="646331"/>
          </a:xfrm>
          <a:prstGeom prst="rect">
            <a:avLst/>
          </a:prstGeom>
          <a:solidFill>
            <a:schemeClr val="tx1"/>
          </a:solidFill>
        </p:spPr>
        <p:txBody>
          <a:bodyPr wrap="square" rtlCol="0">
            <a:spAutoFit/>
          </a:bodyPr>
          <a:lstStyle/>
          <a:p>
            <a:r>
              <a:rPr lang="en-US" sz="1600">
                <a:solidFill>
                  <a:schemeClr val="bg1"/>
                </a:solidFill>
              </a:rPr>
              <a:t>  Pre            Post</a:t>
            </a:r>
          </a:p>
          <a:p>
            <a:pPr algn="ctr"/>
            <a:r>
              <a:rPr lang="en-US" sz="2000">
                <a:solidFill>
                  <a:schemeClr val="bg1"/>
                </a:solidFill>
              </a:rPr>
              <a:t>Time</a:t>
            </a:r>
          </a:p>
        </p:txBody>
      </p:sp>
      <p:sp>
        <p:nvSpPr>
          <p:cNvPr id="19" name="TextBox 18">
            <a:extLst>
              <a:ext uri="{FF2B5EF4-FFF2-40B4-BE49-F238E27FC236}">
                <a16:creationId xmlns:a16="http://schemas.microsoft.com/office/drawing/2014/main" id="{FEC3609D-09E2-AC46-AF79-DB40A48D1C42}"/>
              </a:ext>
            </a:extLst>
          </p:cNvPr>
          <p:cNvSpPr txBox="1"/>
          <p:nvPr/>
        </p:nvSpPr>
        <p:spPr>
          <a:xfrm>
            <a:off x="3980093" y="5034371"/>
            <a:ext cx="1643421" cy="646331"/>
          </a:xfrm>
          <a:prstGeom prst="rect">
            <a:avLst/>
          </a:prstGeom>
          <a:solidFill>
            <a:schemeClr val="tx1"/>
          </a:solidFill>
        </p:spPr>
        <p:txBody>
          <a:bodyPr wrap="square" rtlCol="0">
            <a:spAutoFit/>
          </a:bodyPr>
          <a:lstStyle/>
          <a:p>
            <a:r>
              <a:rPr lang="en-US" sz="1600">
                <a:solidFill>
                  <a:schemeClr val="bg1"/>
                </a:solidFill>
              </a:rPr>
              <a:t>  Pre            Post</a:t>
            </a:r>
          </a:p>
          <a:p>
            <a:pPr algn="ctr"/>
            <a:r>
              <a:rPr lang="en-US" sz="2000">
                <a:solidFill>
                  <a:schemeClr val="bg1"/>
                </a:solidFill>
              </a:rPr>
              <a:t>Time</a:t>
            </a:r>
          </a:p>
        </p:txBody>
      </p:sp>
      <p:sp>
        <p:nvSpPr>
          <p:cNvPr id="20" name="TextBox 19">
            <a:extLst>
              <a:ext uri="{FF2B5EF4-FFF2-40B4-BE49-F238E27FC236}">
                <a16:creationId xmlns:a16="http://schemas.microsoft.com/office/drawing/2014/main" id="{67DC6AC3-66CA-4247-B186-CF237DCD0C60}"/>
              </a:ext>
            </a:extLst>
          </p:cNvPr>
          <p:cNvSpPr txBox="1"/>
          <p:nvPr/>
        </p:nvSpPr>
        <p:spPr>
          <a:xfrm>
            <a:off x="7033995" y="5010561"/>
            <a:ext cx="1643421" cy="646331"/>
          </a:xfrm>
          <a:prstGeom prst="rect">
            <a:avLst/>
          </a:prstGeom>
          <a:solidFill>
            <a:schemeClr val="tx1"/>
          </a:solidFill>
        </p:spPr>
        <p:txBody>
          <a:bodyPr wrap="square" rtlCol="0">
            <a:spAutoFit/>
          </a:bodyPr>
          <a:lstStyle/>
          <a:p>
            <a:r>
              <a:rPr lang="en-US" sz="1600">
                <a:solidFill>
                  <a:schemeClr val="bg1"/>
                </a:solidFill>
              </a:rPr>
              <a:t>   Pre            Post</a:t>
            </a:r>
          </a:p>
          <a:p>
            <a:pPr algn="ctr"/>
            <a:r>
              <a:rPr lang="en-US" sz="2000">
                <a:solidFill>
                  <a:schemeClr val="bg1"/>
                </a:solidFill>
              </a:rPr>
              <a:t>Time</a:t>
            </a:r>
          </a:p>
        </p:txBody>
      </p:sp>
      <p:sp>
        <p:nvSpPr>
          <p:cNvPr id="21" name="TextBox 20">
            <a:extLst>
              <a:ext uri="{FF2B5EF4-FFF2-40B4-BE49-F238E27FC236}">
                <a16:creationId xmlns:a16="http://schemas.microsoft.com/office/drawing/2014/main" id="{4255BC0D-68FA-D54E-9D43-B3FE610BFAFE}"/>
              </a:ext>
            </a:extLst>
          </p:cNvPr>
          <p:cNvSpPr txBox="1"/>
          <p:nvPr/>
        </p:nvSpPr>
        <p:spPr>
          <a:xfrm>
            <a:off x="10107261" y="5010560"/>
            <a:ext cx="1643421" cy="646331"/>
          </a:xfrm>
          <a:prstGeom prst="rect">
            <a:avLst/>
          </a:prstGeom>
          <a:solidFill>
            <a:schemeClr val="tx1"/>
          </a:solidFill>
        </p:spPr>
        <p:txBody>
          <a:bodyPr wrap="square" rtlCol="0">
            <a:spAutoFit/>
          </a:bodyPr>
          <a:lstStyle/>
          <a:p>
            <a:r>
              <a:rPr lang="en-US" sz="1600">
                <a:solidFill>
                  <a:schemeClr val="bg1"/>
                </a:solidFill>
              </a:rPr>
              <a:t>   Pre            Post</a:t>
            </a:r>
          </a:p>
          <a:p>
            <a:pPr algn="ctr"/>
            <a:r>
              <a:rPr lang="en-US" sz="2000">
                <a:solidFill>
                  <a:schemeClr val="bg1"/>
                </a:solidFill>
              </a:rPr>
              <a:t>Time</a:t>
            </a:r>
          </a:p>
        </p:txBody>
      </p:sp>
      <p:sp>
        <p:nvSpPr>
          <p:cNvPr id="22" name="TextBox 21">
            <a:extLst>
              <a:ext uri="{FF2B5EF4-FFF2-40B4-BE49-F238E27FC236}">
                <a16:creationId xmlns:a16="http://schemas.microsoft.com/office/drawing/2014/main" id="{A45CD2B7-C801-FC4D-B351-6A4130D26497}"/>
              </a:ext>
            </a:extLst>
          </p:cNvPr>
          <p:cNvSpPr txBox="1"/>
          <p:nvPr/>
        </p:nvSpPr>
        <p:spPr>
          <a:xfrm rot="16200000">
            <a:off x="-1885040" y="3216980"/>
            <a:ext cx="4528051" cy="430887"/>
          </a:xfrm>
          <a:prstGeom prst="rect">
            <a:avLst/>
          </a:prstGeom>
          <a:solidFill>
            <a:schemeClr val="tx1"/>
          </a:solidFill>
        </p:spPr>
        <p:txBody>
          <a:bodyPr wrap="square" rtlCol="0">
            <a:spAutoFit/>
          </a:bodyPr>
          <a:lstStyle/>
          <a:p>
            <a:pPr algn="ctr"/>
            <a:r>
              <a:rPr lang="en-US" sz="2200">
                <a:solidFill>
                  <a:schemeClr val="bg1"/>
                </a:solidFill>
                <a:latin typeface="Helvetica" pitchFamily="2" charset="0"/>
              </a:rPr>
              <a:t>WOMAC Stiffness Score</a:t>
            </a:r>
          </a:p>
        </p:txBody>
      </p:sp>
      <p:sp>
        <p:nvSpPr>
          <p:cNvPr id="23" name="TextBox 22">
            <a:extLst>
              <a:ext uri="{FF2B5EF4-FFF2-40B4-BE49-F238E27FC236}">
                <a16:creationId xmlns:a16="http://schemas.microsoft.com/office/drawing/2014/main" id="{87075B82-AB7E-4B4B-80D3-45A04C1D535A}"/>
              </a:ext>
            </a:extLst>
          </p:cNvPr>
          <p:cNvSpPr txBox="1"/>
          <p:nvPr/>
        </p:nvSpPr>
        <p:spPr>
          <a:xfrm rot="16200000">
            <a:off x="1038173" y="3209106"/>
            <a:ext cx="4528051" cy="430887"/>
          </a:xfrm>
          <a:prstGeom prst="rect">
            <a:avLst/>
          </a:prstGeom>
          <a:solidFill>
            <a:schemeClr val="tx1"/>
          </a:solidFill>
        </p:spPr>
        <p:txBody>
          <a:bodyPr wrap="square" rtlCol="0">
            <a:spAutoFit/>
          </a:bodyPr>
          <a:lstStyle/>
          <a:p>
            <a:pPr algn="ctr"/>
            <a:r>
              <a:rPr lang="en-US" sz="2200">
                <a:solidFill>
                  <a:schemeClr val="bg1"/>
                </a:solidFill>
                <a:latin typeface="Helvetica" pitchFamily="2" charset="0"/>
              </a:rPr>
              <a:t>WOMAC Pain Score</a:t>
            </a:r>
          </a:p>
        </p:txBody>
      </p:sp>
      <p:sp>
        <p:nvSpPr>
          <p:cNvPr id="24" name="TextBox 23">
            <a:extLst>
              <a:ext uri="{FF2B5EF4-FFF2-40B4-BE49-F238E27FC236}">
                <a16:creationId xmlns:a16="http://schemas.microsoft.com/office/drawing/2014/main" id="{0DF30EE6-0477-5049-89DC-4B80DCD88CA8}"/>
              </a:ext>
            </a:extLst>
          </p:cNvPr>
          <p:cNvSpPr txBox="1"/>
          <p:nvPr/>
        </p:nvSpPr>
        <p:spPr>
          <a:xfrm rot="16200000">
            <a:off x="4164019" y="3186433"/>
            <a:ext cx="4307915" cy="430887"/>
          </a:xfrm>
          <a:prstGeom prst="rect">
            <a:avLst/>
          </a:prstGeom>
          <a:solidFill>
            <a:schemeClr val="tx1"/>
          </a:solidFill>
        </p:spPr>
        <p:txBody>
          <a:bodyPr wrap="square" rtlCol="0">
            <a:spAutoFit/>
          </a:bodyPr>
          <a:lstStyle/>
          <a:p>
            <a:pPr algn="ctr"/>
            <a:r>
              <a:rPr lang="en-US" sz="2200">
                <a:solidFill>
                  <a:schemeClr val="bg1"/>
                </a:solidFill>
                <a:latin typeface="Helvetica" pitchFamily="2" charset="0"/>
              </a:rPr>
              <a:t>WOMAC Function Score</a:t>
            </a:r>
          </a:p>
        </p:txBody>
      </p:sp>
      <p:sp>
        <p:nvSpPr>
          <p:cNvPr id="25" name="TextBox 24">
            <a:extLst>
              <a:ext uri="{FF2B5EF4-FFF2-40B4-BE49-F238E27FC236}">
                <a16:creationId xmlns:a16="http://schemas.microsoft.com/office/drawing/2014/main" id="{AF586748-A4CC-DB46-BA60-BEFE8749B10D}"/>
              </a:ext>
            </a:extLst>
          </p:cNvPr>
          <p:cNvSpPr txBox="1"/>
          <p:nvPr/>
        </p:nvSpPr>
        <p:spPr>
          <a:xfrm rot="16200000">
            <a:off x="7182333" y="3189327"/>
            <a:ext cx="4504240" cy="430887"/>
          </a:xfrm>
          <a:prstGeom prst="rect">
            <a:avLst/>
          </a:prstGeom>
          <a:solidFill>
            <a:schemeClr val="tx1"/>
          </a:solidFill>
        </p:spPr>
        <p:txBody>
          <a:bodyPr wrap="square" rtlCol="0">
            <a:spAutoFit/>
          </a:bodyPr>
          <a:lstStyle/>
          <a:p>
            <a:pPr algn="ctr"/>
            <a:r>
              <a:rPr lang="en-US" sz="2200">
                <a:solidFill>
                  <a:schemeClr val="bg1"/>
                </a:solidFill>
                <a:latin typeface="Helvetica" pitchFamily="2" charset="0"/>
              </a:rPr>
              <a:t>Overall WOMAC Score</a:t>
            </a:r>
          </a:p>
        </p:txBody>
      </p:sp>
      <p:sp>
        <p:nvSpPr>
          <p:cNvPr id="26" name="TextBox 25">
            <a:extLst>
              <a:ext uri="{FF2B5EF4-FFF2-40B4-BE49-F238E27FC236}">
                <a16:creationId xmlns:a16="http://schemas.microsoft.com/office/drawing/2014/main" id="{61108043-D5AC-4B45-9CA0-5A4EA06FC3FD}"/>
              </a:ext>
            </a:extLst>
          </p:cNvPr>
          <p:cNvSpPr txBox="1"/>
          <p:nvPr/>
        </p:nvSpPr>
        <p:spPr>
          <a:xfrm>
            <a:off x="9247245" y="5656891"/>
            <a:ext cx="2878988" cy="1015663"/>
          </a:xfrm>
          <a:prstGeom prst="rect">
            <a:avLst/>
          </a:prstGeom>
          <a:solidFill>
            <a:schemeClr val="bg1"/>
          </a:solidFill>
          <a:ln>
            <a:solidFill>
              <a:schemeClr val="bg1"/>
            </a:solidFill>
          </a:ln>
        </p:spPr>
        <p:txBody>
          <a:bodyPr wrap="square" lIns="91440" tIns="45720" rIns="91440" bIns="45720" rtlCol="0" anchor="t">
            <a:spAutoFit/>
          </a:bodyPr>
          <a:lstStyle/>
          <a:p>
            <a:pPr algn="ctr"/>
            <a:r>
              <a:rPr lang="en-US" sz="2000" b="1">
                <a:solidFill>
                  <a:srgbClr val="FFFF00"/>
                </a:solidFill>
                <a:latin typeface="Helvetica" pitchFamily="2" charset="0"/>
                <a:cs typeface="Times New Roman"/>
              </a:rPr>
              <a:t>Pre: </a:t>
            </a:r>
            <a:r>
              <a:rPr lang="en-US" sz="2000" b="1">
                <a:latin typeface="Helvetica" pitchFamily="2" charset="0"/>
                <a:cs typeface="Times"/>
              </a:rPr>
              <a:t>34.0</a:t>
            </a:r>
            <a:r>
              <a:rPr lang="en-US" sz="2000">
                <a:latin typeface="Helvetica" pitchFamily="2" charset="0"/>
                <a:cs typeface="Times"/>
              </a:rPr>
              <a:t> [5.10, 70.8] </a:t>
            </a:r>
            <a:endParaRPr lang="en-US" sz="2000">
              <a:latin typeface="Helvetica" pitchFamily="2" charset="0"/>
              <a:cs typeface="Times New Roman" panose="02020603050405020304" pitchFamily="18" charset="0"/>
            </a:endParaRPr>
          </a:p>
          <a:p>
            <a:pPr algn="ctr"/>
            <a:r>
              <a:rPr lang="en-US" sz="2000" b="1">
                <a:solidFill>
                  <a:srgbClr val="FFFF00"/>
                </a:solidFill>
                <a:latin typeface="Helvetica" pitchFamily="2" charset="0"/>
                <a:cs typeface="Times New Roman"/>
              </a:rPr>
              <a:t>Post: </a:t>
            </a:r>
            <a:r>
              <a:rPr lang="en-US" sz="2000" b="1">
                <a:latin typeface="Helvetica" pitchFamily="2" charset="0"/>
                <a:cs typeface="Times"/>
              </a:rPr>
              <a:t>62.3</a:t>
            </a:r>
            <a:r>
              <a:rPr lang="en-US" sz="2000">
                <a:latin typeface="Helvetica" pitchFamily="2" charset="0"/>
                <a:cs typeface="Times"/>
              </a:rPr>
              <a:t> [20.9, 85.4] </a:t>
            </a:r>
            <a:endParaRPr lang="en-US" sz="2000">
              <a:latin typeface="Helvetica" pitchFamily="2" charset="0"/>
              <a:cs typeface="Times New Roman" panose="02020603050405020304" pitchFamily="18" charset="0"/>
            </a:endParaRPr>
          </a:p>
          <a:p>
            <a:pPr algn="ctr"/>
            <a:r>
              <a:rPr lang="en-US" sz="2000">
                <a:latin typeface="Helvetica" pitchFamily="2" charset="0"/>
                <a:cs typeface="Times New Roman"/>
              </a:rPr>
              <a:t>p-value &lt; 0.0001​</a:t>
            </a:r>
          </a:p>
        </p:txBody>
      </p:sp>
    </p:spTree>
    <p:extLst>
      <p:ext uri="{BB962C8B-B14F-4D97-AF65-F5344CB8AC3E}">
        <p14:creationId xmlns:p14="http://schemas.microsoft.com/office/powerpoint/2010/main" val="15304698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FE842D2-755E-DF43-9B50-72F57173F34B}"/>
              </a:ext>
            </a:extLst>
          </p:cNvPr>
          <p:cNvSpPr>
            <a:spLocks noGrp="1"/>
          </p:cNvSpPr>
          <p:nvPr>
            <p:ph type="title"/>
          </p:nvPr>
        </p:nvSpPr>
        <p:spPr>
          <a:xfrm>
            <a:off x="3347637" y="178567"/>
            <a:ext cx="5799007" cy="551518"/>
          </a:xfrm>
          <a:solidFill>
            <a:schemeClr val="bg1"/>
          </a:solidFill>
          <a:ln w="25400">
            <a:solidFill>
              <a:schemeClr val="tx1"/>
            </a:solidFill>
          </a:ln>
        </p:spPr>
        <p:txBody>
          <a:bodyPr/>
          <a:lstStyle/>
          <a:p>
            <a:pPr algn="ctr"/>
            <a:r>
              <a:rPr lang="en-US" sz="3200">
                <a:solidFill>
                  <a:srgbClr val="FFFF00"/>
                </a:solidFill>
                <a:latin typeface="Helvetica" pitchFamily="2" charset="0"/>
                <a:cs typeface="Times New Roman"/>
              </a:rPr>
              <a:t>VAS </a:t>
            </a:r>
            <a:r>
              <a:rPr lang="en-US" sz="3200">
                <a:solidFill>
                  <a:srgbClr val="FFFF00"/>
                </a:solidFill>
                <a:latin typeface="Helvetica" pitchFamily="2" charset="0"/>
                <a:ea typeface="+mj-lt"/>
                <a:cs typeface="+mj-lt"/>
              </a:rPr>
              <a:t>Score</a:t>
            </a:r>
            <a:endParaRPr lang="en-US" sz="3200">
              <a:latin typeface="Helvetica" pitchFamily="2" charset="0"/>
            </a:endParaRPr>
          </a:p>
        </p:txBody>
      </p:sp>
      <p:sp>
        <p:nvSpPr>
          <p:cNvPr id="9" name="TextBox 8">
            <a:extLst>
              <a:ext uri="{FF2B5EF4-FFF2-40B4-BE49-F238E27FC236}">
                <a16:creationId xmlns:a16="http://schemas.microsoft.com/office/drawing/2014/main" id="{B394CE48-D69E-F049-8206-174BFD277008}"/>
              </a:ext>
            </a:extLst>
          </p:cNvPr>
          <p:cNvSpPr txBox="1"/>
          <p:nvPr/>
        </p:nvSpPr>
        <p:spPr>
          <a:xfrm>
            <a:off x="5140270" y="3428995"/>
            <a:ext cx="3301064" cy="1631216"/>
          </a:xfrm>
          <a:prstGeom prst="rect">
            <a:avLst/>
          </a:prstGeom>
          <a:noFill/>
          <a:ln w="25400">
            <a:solidFill>
              <a:schemeClr val="tx1"/>
            </a:solidFill>
          </a:ln>
        </p:spPr>
        <p:txBody>
          <a:bodyPr wrap="square" lIns="91440" tIns="45720" rIns="91440" bIns="45720" rtlCol="0" anchor="t">
            <a:spAutoFit/>
          </a:bodyPr>
          <a:lstStyle/>
          <a:p>
            <a:endParaRPr lang="en-US" sz="1700">
              <a:latin typeface="Times New Roman" panose="02020603050405020304" pitchFamily="18" charset="0"/>
              <a:cs typeface="Times New Roman" panose="02020603050405020304" pitchFamily="18" charset="0"/>
            </a:endParaRPr>
          </a:p>
          <a:p>
            <a:r>
              <a:rPr lang="en-US" sz="2200" b="1">
                <a:solidFill>
                  <a:srgbClr val="FFFF00"/>
                </a:solidFill>
                <a:latin typeface="Helvetica" pitchFamily="2" charset="0"/>
                <a:cs typeface="Times New Roman"/>
              </a:rPr>
              <a:t>Pre: </a:t>
            </a:r>
            <a:r>
              <a:rPr lang="en-US" sz="2200" b="1">
                <a:latin typeface="Helvetica" pitchFamily="2" charset="0"/>
                <a:cs typeface="Times New Roman"/>
              </a:rPr>
              <a:t>8.00 </a:t>
            </a:r>
            <a:r>
              <a:rPr lang="en-US" sz="2200">
                <a:latin typeface="Helvetica" pitchFamily="2" charset="0"/>
                <a:cs typeface="Times New Roman"/>
              </a:rPr>
              <a:t>[6.00, 10.0] </a:t>
            </a:r>
            <a:endParaRPr lang="en-US" sz="2200">
              <a:latin typeface="Helvetica" pitchFamily="2" charset="0"/>
              <a:cs typeface="Times New Roman" panose="02020603050405020304" pitchFamily="18" charset="0"/>
            </a:endParaRPr>
          </a:p>
          <a:p>
            <a:r>
              <a:rPr lang="en-US" sz="2200" b="1">
                <a:solidFill>
                  <a:srgbClr val="FFFF00"/>
                </a:solidFill>
                <a:latin typeface="Helvetica" pitchFamily="2" charset="0"/>
                <a:cs typeface="Times New Roman"/>
              </a:rPr>
              <a:t>Post:</a:t>
            </a:r>
            <a:r>
              <a:rPr lang="en-US" sz="2200" b="1">
                <a:latin typeface="Helvetica" pitchFamily="2" charset="0"/>
                <a:cs typeface="Times New Roman"/>
              </a:rPr>
              <a:t> 2.50 </a:t>
            </a:r>
            <a:r>
              <a:rPr lang="en-US" sz="2200">
                <a:latin typeface="Helvetica" pitchFamily="2" charset="0"/>
                <a:cs typeface="Times New Roman"/>
              </a:rPr>
              <a:t>[0, 7.00] </a:t>
            </a:r>
            <a:endParaRPr lang="en-US" sz="2200">
              <a:latin typeface="Helvetica" pitchFamily="2" charset="0"/>
              <a:cs typeface="Times New Roman" panose="02020603050405020304" pitchFamily="18" charset="0"/>
            </a:endParaRPr>
          </a:p>
          <a:p>
            <a:r>
              <a:rPr lang="en-US" sz="2200">
                <a:latin typeface="Helvetica" pitchFamily="2" charset="0"/>
                <a:cs typeface="Times New Roman"/>
              </a:rPr>
              <a:t>p value &lt; 0.0001</a:t>
            </a:r>
          </a:p>
          <a:p>
            <a:endParaRPr lang="en-US" sz="1700">
              <a:latin typeface="Times New Roman"/>
              <a:cs typeface="Times New Roman"/>
            </a:endParaRPr>
          </a:p>
        </p:txBody>
      </p:sp>
      <p:pic>
        <p:nvPicPr>
          <p:cNvPr id="10" name="Picture 9">
            <a:extLst>
              <a:ext uri="{FF2B5EF4-FFF2-40B4-BE49-F238E27FC236}">
                <a16:creationId xmlns:a16="http://schemas.microsoft.com/office/drawing/2014/main" id="{81AE1326-E276-C64C-9BB7-A038C495FA54}"/>
              </a:ext>
            </a:extLst>
          </p:cNvPr>
          <p:cNvPicPr/>
          <p:nvPr/>
        </p:nvPicPr>
        <p:blipFill rotWithShape="1">
          <a:blip r:embed="rId3">
            <a:extLst>
              <a:ext uri="{28A0092B-C50C-407E-A947-70E740481C1C}">
                <a14:useLocalDpi xmlns:a14="http://schemas.microsoft.com/office/drawing/2010/main" val="0"/>
              </a:ext>
            </a:extLst>
          </a:blip>
          <a:srcRect l="74671" t="49932" r="7255" b="1073"/>
          <a:stretch/>
        </p:blipFill>
        <p:spPr bwMode="auto">
          <a:xfrm>
            <a:off x="1736260" y="848889"/>
            <a:ext cx="3301064" cy="5478740"/>
          </a:xfrm>
          <a:prstGeom prst="rect">
            <a:avLst/>
          </a:prstGeom>
          <a:noFill/>
          <a:ln>
            <a:noFill/>
          </a:ln>
        </p:spPr>
      </p:pic>
      <p:pic>
        <p:nvPicPr>
          <p:cNvPr id="1026" name="Picture 2" descr="Haldol for Headache VAS Score - REBEL EM - Emergency Medicine Blog">
            <a:extLst>
              <a:ext uri="{FF2B5EF4-FFF2-40B4-BE49-F238E27FC236}">
                <a16:creationId xmlns:a16="http://schemas.microsoft.com/office/drawing/2014/main" id="{F728083E-0513-1D4A-A666-FFF311C7DE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0270" y="1611843"/>
            <a:ext cx="4902200" cy="16637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Logo, icon&#10;&#10;Description automatically generated">
            <a:extLst>
              <a:ext uri="{FF2B5EF4-FFF2-40B4-BE49-F238E27FC236}">
                <a16:creationId xmlns:a16="http://schemas.microsoft.com/office/drawing/2014/main" id="{7781E86E-9B52-1640-9BDD-5124478A67CF}"/>
              </a:ext>
            </a:extLst>
          </p:cNvPr>
          <p:cNvPicPr>
            <a:picLocks noChangeAspect="1"/>
          </p:cNvPicPr>
          <p:nvPr/>
        </p:nvPicPr>
        <p:blipFill>
          <a:blip r:embed="rId5"/>
          <a:stretch>
            <a:fillRect/>
          </a:stretch>
        </p:blipFill>
        <p:spPr>
          <a:xfrm>
            <a:off x="11305781" y="5796120"/>
            <a:ext cx="808917" cy="977612"/>
          </a:xfrm>
          <a:prstGeom prst="rect">
            <a:avLst/>
          </a:prstGeom>
        </p:spPr>
      </p:pic>
      <p:sp>
        <p:nvSpPr>
          <p:cNvPr id="14" name="TextBox 13">
            <a:extLst>
              <a:ext uri="{FF2B5EF4-FFF2-40B4-BE49-F238E27FC236}">
                <a16:creationId xmlns:a16="http://schemas.microsoft.com/office/drawing/2014/main" id="{8A55D2DE-A1C4-E54B-813B-0314A6E46C91}"/>
              </a:ext>
            </a:extLst>
          </p:cNvPr>
          <p:cNvSpPr txBox="1"/>
          <p:nvPr/>
        </p:nvSpPr>
        <p:spPr>
          <a:xfrm>
            <a:off x="4546169" y="6380045"/>
            <a:ext cx="2995668" cy="600164"/>
          </a:xfrm>
          <a:prstGeom prst="rect">
            <a:avLst/>
          </a:prstGeom>
          <a:noFill/>
        </p:spPr>
        <p:txBody>
          <a:bodyPr wrap="square" rtlCol="0">
            <a:spAutoFit/>
          </a:bodyPr>
          <a:lstStyle/>
          <a:p>
            <a:pPr algn="ctr"/>
            <a:r>
              <a:rPr lang="en-US" sz="1500" i="1">
                <a:solidFill>
                  <a:srgbClr val="FFFF00"/>
                </a:solidFill>
                <a:latin typeface="Helvetica" pitchFamily="2" charset="0"/>
                <a:ea typeface="+mj-lt"/>
                <a:cs typeface="Times New Roman" panose="02020603050405020304" pitchFamily="18" charset="0"/>
              </a:rPr>
              <a:t>**Median [Min, Max])**</a:t>
            </a:r>
            <a:endParaRPr lang="en-US" sz="1500" i="1">
              <a:solidFill>
                <a:srgbClr val="FFFF00"/>
              </a:solidFill>
              <a:latin typeface="Helvetica" pitchFamily="2" charset="0"/>
              <a:cs typeface="Times New Roman" panose="02020603050405020304" pitchFamily="18" charset="0"/>
            </a:endParaRPr>
          </a:p>
          <a:p>
            <a:endParaRPr lang="en-US"/>
          </a:p>
        </p:txBody>
      </p:sp>
      <p:sp>
        <p:nvSpPr>
          <p:cNvPr id="8" name="TextBox 7">
            <a:extLst>
              <a:ext uri="{FF2B5EF4-FFF2-40B4-BE49-F238E27FC236}">
                <a16:creationId xmlns:a16="http://schemas.microsoft.com/office/drawing/2014/main" id="{5AAF75DD-C51C-8747-A718-6385B3FC18E9}"/>
              </a:ext>
            </a:extLst>
          </p:cNvPr>
          <p:cNvSpPr txBox="1"/>
          <p:nvPr/>
        </p:nvSpPr>
        <p:spPr>
          <a:xfrm>
            <a:off x="2878667" y="5577040"/>
            <a:ext cx="1811866" cy="707886"/>
          </a:xfrm>
          <a:prstGeom prst="rect">
            <a:avLst/>
          </a:prstGeom>
          <a:solidFill>
            <a:schemeClr val="tx1"/>
          </a:solidFill>
        </p:spPr>
        <p:txBody>
          <a:bodyPr wrap="square" rtlCol="0">
            <a:spAutoFit/>
          </a:bodyPr>
          <a:lstStyle/>
          <a:p>
            <a:r>
              <a:rPr lang="en-US">
                <a:solidFill>
                  <a:schemeClr val="bg1"/>
                </a:solidFill>
                <a:latin typeface="Helvetica" pitchFamily="2" charset="0"/>
              </a:rPr>
              <a:t>Pre           Post</a:t>
            </a:r>
          </a:p>
          <a:p>
            <a:pPr algn="ctr"/>
            <a:r>
              <a:rPr lang="en-US" sz="2200">
                <a:solidFill>
                  <a:schemeClr val="bg1"/>
                </a:solidFill>
                <a:latin typeface="Helvetica" pitchFamily="2" charset="0"/>
              </a:rPr>
              <a:t>Time</a:t>
            </a:r>
          </a:p>
        </p:txBody>
      </p:sp>
      <p:sp>
        <p:nvSpPr>
          <p:cNvPr id="11" name="TextBox 10">
            <a:extLst>
              <a:ext uri="{FF2B5EF4-FFF2-40B4-BE49-F238E27FC236}">
                <a16:creationId xmlns:a16="http://schemas.microsoft.com/office/drawing/2014/main" id="{76DB678A-172C-3F4D-B874-3D07EF632BEA}"/>
              </a:ext>
            </a:extLst>
          </p:cNvPr>
          <p:cNvSpPr txBox="1"/>
          <p:nvPr/>
        </p:nvSpPr>
        <p:spPr>
          <a:xfrm rot="16200000">
            <a:off x="578672" y="3198162"/>
            <a:ext cx="2776844" cy="461665"/>
          </a:xfrm>
          <a:prstGeom prst="rect">
            <a:avLst/>
          </a:prstGeom>
          <a:solidFill>
            <a:schemeClr val="tx1"/>
          </a:solidFill>
        </p:spPr>
        <p:txBody>
          <a:bodyPr wrap="square" rtlCol="0">
            <a:spAutoFit/>
          </a:bodyPr>
          <a:lstStyle/>
          <a:p>
            <a:pPr algn="ctr"/>
            <a:r>
              <a:rPr lang="en-US" sz="2400">
                <a:solidFill>
                  <a:schemeClr val="bg1"/>
                </a:solidFill>
                <a:latin typeface="Helvetica" pitchFamily="2" charset="0"/>
              </a:rPr>
              <a:t>VAS Score</a:t>
            </a:r>
          </a:p>
        </p:txBody>
      </p:sp>
    </p:spTree>
    <p:extLst>
      <p:ext uri="{BB962C8B-B14F-4D97-AF65-F5344CB8AC3E}">
        <p14:creationId xmlns:p14="http://schemas.microsoft.com/office/powerpoint/2010/main" val="3033207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9900ABD-07C7-3D44-9CF1-83A371396AFD}"/>
              </a:ext>
            </a:extLst>
          </p:cNvPr>
          <p:cNvSpPr>
            <a:spLocks noGrp="1"/>
          </p:cNvSpPr>
          <p:nvPr>
            <p:ph type="title"/>
          </p:nvPr>
        </p:nvSpPr>
        <p:spPr>
          <a:xfrm>
            <a:off x="2786250" y="191339"/>
            <a:ext cx="6616699" cy="904666"/>
          </a:xfrm>
          <a:solidFill>
            <a:schemeClr val="bg1"/>
          </a:solidFill>
          <a:ln w="25400">
            <a:solidFill>
              <a:schemeClr val="tx1"/>
            </a:solidFill>
          </a:ln>
        </p:spPr>
        <p:txBody>
          <a:bodyPr>
            <a:normAutofit/>
          </a:bodyPr>
          <a:lstStyle/>
          <a:p>
            <a:pPr algn="ctr"/>
            <a:r>
              <a:rPr lang="en-US" sz="2800">
                <a:solidFill>
                  <a:srgbClr val="FFFF00"/>
                </a:solidFill>
                <a:latin typeface="Helvetica" pitchFamily="2" charset="0"/>
                <a:cs typeface="Times New Roman"/>
              </a:rPr>
              <a:t>Impact on Pain Medication Usage: Non-opioid Analgesic and opioid group. </a:t>
            </a:r>
            <a:endParaRPr lang="en-US" sz="2800">
              <a:latin typeface="Helvetica" pitchFamily="2" charset="0"/>
              <a:cs typeface="Calibri Light" panose="020F0302020204030204"/>
            </a:endParaRPr>
          </a:p>
        </p:txBody>
      </p:sp>
      <p:sp>
        <p:nvSpPr>
          <p:cNvPr id="8" name="TextBox 7">
            <a:extLst>
              <a:ext uri="{FF2B5EF4-FFF2-40B4-BE49-F238E27FC236}">
                <a16:creationId xmlns:a16="http://schemas.microsoft.com/office/drawing/2014/main" id="{3CB7695D-A976-E746-B15D-AC1A57A8BE22}"/>
              </a:ext>
            </a:extLst>
          </p:cNvPr>
          <p:cNvSpPr txBox="1"/>
          <p:nvPr/>
        </p:nvSpPr>
        <p:spPr>
          <a:xfrm>
            <a:off x="4052872" y="6289634"/>
            <a:ext cx="4080933"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i="1">
                <a:solidFill>
                  <a:srgbClr val="FFFF00"/>
                </a:solidFill>
                <a:latin typeface="Helvetica" pitchFamily="2" charset="0"/>
              </a:rPr>
              <a:t>Non-opioid analgesics </a:t>
            </a:r>
            <a:r>
              <a:rPr lang="en-US" sz="1200" i="1">
                <a:solidFill>
                  <a:srgbClr val="FFFF00"/>
                </a:solidFill>
                <a:latin typeface="Helvetica" pitchFamily="2" charset="0"/>
                <a:cs typeface="Times New Roman"/>
              </a:rPr>
              <a:t> (NSAID and Acetaminophen) Opioid (Hydrocodone, tramadol, Lortab, and Oxycontin)</a:t>
            </a:r>
            <a:r>
              <a:rPr lang="en-US" sz="1200">
                <a:latin typeface="Helvetica" pitchFamily="2" charset="0"/>
                <a:cs typeface="Times New Roman"/>
              </a:rPr>
              <a:t> </a:t>
            </a:r>
            <a:endParaRPr lang="en-US" sz="1200">
              <a:latin typeface="Helvetica" pitchFamily="2" charset="0"/>
              <a:ea typeface="+mn-lt"/>
              <a:cs typeface="+mn-lt"/>
            </a:endParaRPr>
          </a:p>
          <a:p>
            <a:pPr algn="ctr"/>
            <a:endParaRPr lang="en-US" sz="1200" i="1">
              <a:solidFill>
                <a:srgbClr val="FFFF00"/>
              </a:solidFill>
              <a:latin typeface="Helvetica" pitchFamily="2" charset="0"/>
              <a:ea typeface="+mn-lt"/>
              <a:cs typeface="Times New Roman"/>
            </a:endParaRPr>
          </a:p>
        </p:txBody>
      </p:sp>
      <p:sp>
        <p:nvSpPr>
          <p:cNvPr id="10" name="TextBox 9">
            <a:extLst>
              <a:ext uri="{FF2B5EF4-FFF2-40B4-BE49-F238E27FC236}">
                <a16:creationId xmlns:a16="http://schemas.microsoft.com/office/drawing/2014/main" id="{B308B88A-B8C3-454B-B7BC-A948595A70E5}"/>
              </a:ext>
            </a:extLst>
          </p:cNvPr>
          <p:cNvSpPr txBox="1"/>
          <p:nvPr/>
        </p:nvSpPr>
        <p:spPr>
          <a:xfrm>
            <a:off x="3126316" y="5919185"/>
            <a:ext cx="1761066" cy="369332"/>
          </a:xfrm>
          <a:prstGeom prst="rect">
            <a:avLst/>
          </a:prstGeom>
          <a:noFill/>
        </p:spPr>
        <p:txBody>
          <a:bodyPr wrap="square" rtlCol="0">
            <a:spAutoFit/>
          </a:bodyPr>
          <a:lstStyle/>
          <a:p>
            <a:pPr algn="ctr"/>
            <a:r>
              <a:rPr lang="en-US">
                <a:solidFill>
                  <a:schemeClr val="bg1"/>
                </a:solidFill>
                <a:latin typeface="Helvetica" pitchFamily="2" charset="0"/>
              </a:rPr>
              <a:t>Pre-treatment</a:t>
            </a:r>
          </a:p>
        </p:txBody>
      </p:sp>
      <p:sp>
        <p:nvSpPr>
          <p:cNvPr id="11" name="TextBox 10">
            <a:extLst>
              <a:ext uri="{FF2B5EF4-FFF2-40B4-BE49-F238E27FC236}">
                <a16:creationId xmlns:a16="http://schemas.microsoft.com/office/drawing/2014/main" id="{7BC7379A-BE89-1A45-9E8F-E541F0DD16EC}"/>
              </a:ext>
            </a:extLst>
          </p:cNvPr>
          <p:cNvSpPr txBox="1"/>
          <p:nvPr/>
        </p:nvSpPr>
        <p:spPr>
          <a:xfrm>
            <a:off x="6561665" y="5919185"/>
            <a:ext cx="1761066" cy="369332"/>
          </a:xfrm>
          <a:prstGeom prst="rect">
            <a:avLst/>
          </a:prstGeom>
          <a:noFill/>
        </p:spPr>
        <p:txBody>
          <a:bodyPr wrap="square" rtlCol="0">
            <a:spAutoFit/>
          </a:bodyPr>
          <a:lstStyle/>
          <a:p>
            <a:pPr algn="ctr"/>
            <a:r>
              <a:rPr lang="en-US">
                <a:solidFill>
                  <a:schemeClr val="bg1"/>
                </a:solidFill>
                <a:latin typeface="Helvetica" pitchFamily="2" charset="0"/>
              </a:rPr>
              <a:t>Post-treatment</a:t>
            </a:r>
          </a:p>
        </p:txBody>
      </p:sp>
      <p:sp>
        <p:nvSpPr>
          <p:cNvPr id="12" name="TextBox 11">
            <a:extLst>
              <a:ext uri="{FF2B5EF4-FFF2-40B4-BE49-F238E27FC236}">
                <a16:creationId xmlns:a16="http://schemas.microsoft.com/office/drawing/2014/main" id="{7C160B45-5495-6A4E-AFFB-2C3677555F29}"/>
              </a:ext>
            </a:extLst>
          </p:cNvPr>
          <p:cNvSpPr txBox="1"/>
          <p:nvPr/>
        </p:nvSpPr>
        <p:spPr>
          <a:xfrm rot="16200000">
            <a:off x="639913" y="3078089"/>
            <a:ext cx="2431364" cy="430887"/>
          </a:xfrm>
          <a:prstGeom prst="rect">
            <a:avLst/>
          </a:prstGeom>
          <a:noFill/>
        </p:spPr>
        <p:txBody>
          <a:bodyPr wrap="square" rtlCol="0">
            <a:spAutoFit/>
          </a:bodyPr>
          <a:lstStyle/>
          <a:p>
            <a:r>
              <a:rPr lang="en-US" sz="2200">
                <a:solidFill>
                  <a:schemeClr val="bg1"/>
                </a:solidFill>
              </a:rPr>
              <a:t>Number of people</a:t>
            </a:r>
          </a:p>
        </p:txBody>
      </p:sp>
      <p:graphicFrame>
        <p:nvGraphicFramePr>
          <p:cNvPr id="2" name="Chart 1">
            <a:extLst>
              <a:ext uri="{FF2B5EF4-FFF2-40B4-BE49-F238E27FC236}">
                <a16:creationId xmlns:a16="http://schemas.microsoft.com/office/drawing/2014/main" id="{D2399BED-830F-CB4F-8421-4061EF21BF8D}"/>
              </a:ext>
            </a:extLst>
          </p:cNvPr>
          <p:cNvGraphicFramePr/>
          <p:nvPr>
            <p:extLst>
              <p:ext uri="{D42A27DB-BD31-4B8C-83A1-F6EECF244321}">
                <p14:modId xmlns:p14="http://schemas.microsoft.com/office/powerpoint/2010/main" val="3524216588"/>
              </p:ext>
            </p:extLst>
          </p:nvPr>
        </p:nvGraphicFramePr>
        <p:xfrm>
          <a:off x="371475" y="1030718"/>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60834158-4635-8E48-AD73-D3318582B58B}"/>
              </a:ext>
            </a:extLst>
          </p:cNvPr>
          <p:cNvSpPr txBox="1"/>
          <p:nvPr/>
        </p:nvSpPr>
        <p:spPr>
          <a:xfrm rot="16200000">
            <a:off x="-794874" y="3524608"/>
            <a:ext cx="2431364" cy="430887"/>
          </a:xfrm>
          <a:prstGeom prst="rect">
            <a:avLst/>
          </a:prstGeom>
          <a:noFill/>
        </p:spPr>
        <p:txBody>
          <a:bodyPr wrap="square" rtlCol="0">
            <a:spAutoFit/>
          </a:bodyPr>
          <a:lstStyle/>
          <a:p>
            <a:r>
              <a:rPr lang="en-US" sz="2200"/>
              <a:t>Number of people</a:t>
            </a:r>
          </a:p>
        </p:txBody>
      </p:sp>
      <p:graphicFrame>
        <p:nvGraphicFramePr>
          <p:cNvPr id="3" name="Chart 2">
            <a:extLst>
              <a:ext uri="{FF2B5EF4-FFF2-40B4-BE49-F238E27FC236}">
                <a16:creationId xmlns:a16="http://schemas.microsoft.com/office/drawing/2014/main" id="{33FA0622-7681-C648-9499-F21CCC049A2B}"/>
              </a:ext>
            </a:extLst>
          </p:cNvPr>
          <p:cNvGraphicFramePr/>
          <p:nvPr>
            <p:extLst>
              <p:ext uri="{D42A27DB-BD31-4B8C-83A1-F6EECF244321}">
                <p14:modId xmlns:p14="http://schemas.microsoft.com/office/powerpoint/2010/main" val="2487070035"/>
              </p:ext>
            </p:extLst>
          </p:nvPr>
        </p:nvGraphicFramePr>
        <p:xfrm>
          <a:off x="6282264" y="1357313"/>
          <a:ext cx="5772150" cy="4951214"/>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666BC6D5-2866-244C-BED7-131DB32D6644}"/>
              </a:ext>
            </a:extLst>
          </p:cNvPr>
          <p:cNvSpPr txBox="1"/>
          <p:nvPr/>
        </p:nvSpPr>
        <p:spPr>
          <a:xfrm rot="16200000">
            <a:off x="5282027" y="3342145"/>
            <a:ext cx="2431364" cy="430887"/>
          </a:xfrm>
          <a:prstGeom prst="rect">
            <a:avLst/>
          </a:prstGeom>
          <a:noFill/>
        </p:spPr>
        <p:txBody>
          <a:bodyPr wrap="square" rtlCol="0">
            <a:spAutoFit/>
          </a:bodyPr>
          <a:lstStyle/>
          <a:p>
            <a:r>
              <a:rPr lang="en-US" sz="2200"/>
              <a:t>Number of people</a:t>
            </a:r>
          </a:p>
        </p:txBody>
      </p:sp>
    </p:spTree>
    <p:extLst>
      <p:ext uri="{BB962C8B-B14F-4D97-AF65-F5344CB8AC3E}">
        <p14:creationId xmlns:p14="http://schemas.microsoft.com/office/powerpoint/2010/main" val="16255392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643DEA-133D-421D-AE0D-E2E98CF4C404}"/>
              </a:ext>
            </a:extLst>
          </p:cNvPr>
          <p:cNvSpPr>
            <a:spLocks noGrp="1"/>
          </p:cNvSpPr>
          <p:nvPr>
            <p:ph idx="1"/>
          </p:nvPr>
        </p:nvSpPr>
        <p:spPr>
          <a:xfrm>
            <a:off x="2208236" y="1638454"/>
            <a:ext cx="7254522" cy="4856667"/>
          </a:xfrm>
        </p:spPr>
        <p:txBody>
          <a:bodyPr vert="horz" lIns="91440" tIns="45720" rIns="91440" bIns="45720" rtlCol="0" anchor="t">
            <a:normAutofit fontScale="77500" lnSpcReduction="20000"/>
          </a:bodyPr>
          <a:lstStyle/>
          <a:p>
            <a:r>
              <a:rPr lang="en-US" sz="3000">
                <a:latin typeface="Helvetica"/>
                <a:cs typeface="Times New Roman"/>
              </a:rPr>
              <a:t>TKA</a:t>
            </a:r>
            <a:r>
              <a:rPr lang="en-US" sz="3200">
                <a:latin typeface="Helvetica"/>
                <a:cs typeface="Times New Roman"/>
              </a:rPr>
              <a:t> is the </a:t>
            </a:r>
            <a:r>
              <a:rPr lang="en-US" sz="3200">
                <a:solidFill>
                  <a:srgbClr val="FFFF00"/>
                </a:solidFill>
                <a:latin typeface="Helvetica"/>
                <a:cs typeface="Times New Roman"/>
              </a:rPr>
              <a:t>most performed</a:t>
            </a:r>
            <a:r>
              <a:rPr lang="en-US" sz="3200">
                <a:latin typeface="Helvetica"/>
                <a:cs typeface="Times New Roman"/>
              </a:rPr>
              <a:t> total joint procedure in the United States</a:t>
            </a:r>
            <a:endParaRPr lang="en-US" sz="3200">
              <a:latin typeface="Helvetica"/>
              <a:cs typeface="Times New Roman" panose="02020603050405020304" pitchFamily="18" charset="0"/>
            </a:endParaRPr>
          </a:p>
          <a:p>
            <a:r>
              <a:rPr lang="en-US" sz="3000">
                <a:solidFill>
                  <a:srgbClr val="FFFF00"/>
                </a:solidFill>
                <a:latin typeface="Helvetica"/>
                <a:cs typeface="Times New Roman"/>
              </a:rPr>
              <a:t>20% </a:t>
            </a:r>
            <a:r>
              <a:rPr lang="en-US" sz="3000">
                <a:latin typeface="Helvetica"/>
                <a:cs typeface="Times New Roman"/>
              </a:rPr>
              <a:t>of patients after uncomplicated TKA develop chronic pain</a:t>
            </a:r>
            <a:endParaRPr lang="en-US" sz="3000">
              <a:latin typeface="Helvetica"/>
              <a:cs typeface="Times New Roman" panose="02020603050405020304" pitchFamily="18" charset="0"/>
            </a:endParaRPr>
          </a:p>
          <a:p>
            <a:r>
              <a:rPr lang="en-US" sz="3000">
                <a:latin typeface="Helvetica"/>
                <a:cs typeface="Times New Roman"/>
              </a:rPr>
              <a:t>Our </a:t>
            </a:r>
            <a:r>
              <a:rPr lang="en-US" sz="3000">
                <a:latin typeface="Helvetica"/>
                <a:ea typeface="+mj-lt"/>
                <a:cs typeface="Times New Roman"/>
              </a:rPr>
              <a:t>single institution study demonstrates </a:t>
            </a:r>
            <a:r>
              <a:rPr lang="en-US" sz="3000">
                <a:solidFill>
                  <a:srgbClr val="FFFF00"/>
                </a:solidFill>
                <a:latin typeface="Helvetica"/>
                <a:ea typeface="+mj-lt"/>
                <a:cs typeface="Times New Roman"/>
              </a:rPr>
              <a:t>image-guided</a:t>
            </a:r>
            <a:r>
              <a:rPr lang="en-US" sz="3000">
                <a:solidFill>
                  <a:srgbClr val="FFFF00"/>
                </a:solidFill>
                <a:latin typeface="Helvetica"/>
                <a:ea typeface="+mn-lt"/>
                <a:cs typeface="Times New Roman"/>
              </a:rPr>
              <a:t> genicular nerve cooled radiofrequency ablation </a:t>
            </a:r>
            <a:r>
              <a:rPr lang="en-US" sz="3000">
                <a:latin typeface="Helvetica"/>
                <a:ea typeface="+mn-lt"/>
                <a:cs typeface="Times New Roman"/>
              </a:rPr>
              <a:t>is a </a:t>
            </a:r>
            <a:r>
              <a:rPr lang="en-US" sz="3000">
                <a:solidFill>
                  <a:srgbClr val="FFFF00"/>
                </a:solidFill>
                <a:latin typeface="Helvetica"/>
                <a:ea typeface="+mn-lt"/>
                <a:cs typeface="Times New Roman"/>
              </a:rPr>
              <a:t>safe and efficacious </a:t>
            </a:r>
            <a:r>
              <a:rPr lang="en-US" sz="3000">
                <a:latin typeface="Helvetica"/>
                <a:ea typeface="+mn-lt"/>
                <a:cs typeface="Times New Roman"/>
              </a:rPr>
              <a:t>novel alternative in treating chronic pain/stiffness in the setting of uncomplicated TKA</a:t>
            </a:r>
          </a:p>
          <a:p>
            <a:pPr lvl="1"/>
            <a:r>
              <a:rPr lang="en-US" sz="2600">
                <a:solidFill>
                  <a:srgbClr val="FFFF00"/>
                </a:solidFill>
                <a:latin typeface="Helvetica"/>
                <a:ea typeface="+mn-lt"/>
                <a:cs typeface="Times New Roman"/>
              </a:rPr>
              <a:t>VAS score</a:t>
            </a:r>
            <a:r>
              <a:rPr lang="en-US" sz="2600">
                <a:latin typeface="Helvetica"/>
                <a:ea typeface="+mn-lt"/>
                <a:cs typeface="Times New Roman"/>
              </a:rPr>
              <a:t> decrease from </a:t>
            </a:r>
            <a:r>
              <a:rPr lang="en-US" sz="2600">
                <a:solidFill>
                  <a:srgbClr val="FFFF00"/>
                </a:solidFill>
                <a:latin typeface="Helvetica"/>
                <a:ea typeface="+mn-lt"/>
                <a:cs typeface="Times New Roman"/>
              </a:rPr>
              <a:t>8.0 to 2.5</a:t>
            </a:r>
            <a:r>
              <a:rPr lang="en-US" sz="2600">
                <a:latin typeface="Helvetica"/>
                <a:ea typeface="+mn-lt"/>
                <a:cs typeface="Times New Roman"/>
              </a:rPr>
              <a:t> (p&lt;0.0001)</a:t>
            </a:r>
            <a:endParaRPr lang="en-US" sz="2600">
              <a:latin typeface="Helvetica"/>
              <a:ea typeface="+mn-lt"/>
              <a:cs typeface="Times New Roman" panose="02020603050405020304" pitchFamily="18" charset="0"/>
            </a:endParaRPr>
          </a:p>
          <a:p>
            <a:pPr lvl="1"/>
            <a:r>
              <a:rPr lang="en-US" sz="2600">
                <a:solidFill>
                  <a:srgbClr val="FFFFFF"/>
                </a:solidFill>
                <a:latin typeface="Helvetica"/>
                <a:cs typeface="Times New Roman"/>
              </a:rPr>
              <a:t>WOMAC score increase from </a:t>
            </a:r>
            <a:r>
              <a:rPr lang="en-US" sz="2800" b="1">
                <a:latin typeface="Helvetica"/>
                <a:cs typeface="Times"/>
              </a:rPr>
              <a:t> </a:t>
            </a:r>
            <a:r>
              <a:rPr lang="en-US" sz="2600">
                <a:solidFill>
                  <a:srgbClr val="FFFF00"/>
                </a:solidFill>
                <a:latin typeface="Helvetica"/>
                <a:cs typeface="Times"/>
              </a:rPr>
              <a:t>34.0 </a:t>
            </a:r>
            <a:r>
              <a:rPr lang="en-US" sz="2600">
                <a:solidFill>
                  <a:srgbClr val="FFFF00"/>
                </a:solidFill>
                <a:latin typeface="Helvetica"/>
                <a:cs typeface="Times New Roman"/>
              </a:rPr>
              <a:t>to </a:t>
            </a:r>
            <a:r>
              <a:rPr lang="en-US" sz="2600">
                <a:solidFill>
                  <a:srgbClr val="FFFF00"/>
                </a:solidFill>
                <a:latin typeface="Helvetica"/>
                <a:cs typeface="Times"/>
              </a:rPr>
              <a:t>62.3 </a:t>
            </a:r>
            <a:r>
              <a:rPr lang="en-US" sz="2600">
                <a:solidFill>
                  <a:srgbClr val="FFFF00"/>
                </a:solidFill>
                <a:latin typeface="Helvetica"/>
                <a:cs typeface="Times New Roman"/>
              </a:rPr>
              <a:t> </a:t>
            </a:r>
            <a:r>
              <a:rPr lang="en-US" sz="2600">
                <a:latin typeface="Helvetica"/>
                <a:cs typeface="Times New Roman"/>
              </a:rPr>
              <a:t>(p&lt;0.0001)</a:t>
            </a:r>
          </a:p>
          <a:p>
            <a:pPr lvl="1"/>
            <a:r>
              <a:rPr lang="en-US" sz="2600">
                <a:solidFill>
                  <a:srgbClr val="FFFFFF"/>
                </a:solidFill>
                <a:latin typeface="Helvetica"/>
                <a:cs typeface="Times New Roman"/>
              </a:rPr>
              <a:t>KOOS score increase from </a:t>
            </a:r>
            <a:r>
              <a:rPr lang="en-US" sz="2800" b="1">
                <a:latin typeface="Helvetica"/>
                <a:cs typeface="Times New Roman"/>
              </a:rPr>
              <a:t> </a:t>
            </a:r>
            <a:r>
              <a:rPr lang="en-US" sz="2600">
                <a:solidFill>
                  <a:srgbClr val="FFFF00"/>
                </a:solidFill>
                <a:latin typeface="Helvetica"/>
                <a:cs typeface="Times New Roman"/>
              </a:rPr>
              <a:t>31.3 to 67.1</a:t>
            </a:r>
            <a:r>
              <a:rPr lang="en-US" sz="2600">
                <a:latin typeface="Helvetica"/>
                <a:cs typeface="Times New Roman"/>
              </a:rPr>
              <a:t>(p&lt;0.0001)</a:t>
            </a:r>
          </a:p>
          <a:p>
            <a:pPr lvl="1"/>
            <a:r>
              <a:rPr lang="en-US" sz="2600">
                <a:solidFill>
                  <a:srgbClr val="FFFF00"/>
                </a:solidFill>
                <a:latin typeface="Helvetica"/>
                <a:cs typeface="Times New Roman"/>
              </a:rPr>
              <a:t>Decrease</a:t>
            </a:r>
            <a:r>
              <a:rPr lang="en-US" sz="2600">
                <a:latin typeface="Helvetica"/>
                <a:cs typeface="Times New Roman"/>
              </a:rPr>
              <a:t> usage of opioid and non-opioid pain medication, with </a:t>
            </a:r>
            <a:r>
              <a:rPr lang="en-US" sz="2600">
                <a:solidFill>
                  <a:srgbClr val="FFFF00"/>
                </a:solidFill>
                <a:latin typeface="Helvetica"/>
                <a:cs typeface="Times New Roman"/>
              </a:rPr>
              <a:t>12/18 (67%) patients discontinuing analgesic and opiates</a:t>
            </a:r>
            <a:r>
              <a:rPr lang="en-US" sz="2600">
                <a:solidFill>
                  <a:srgbClr val="FFFFFF"/>
                </a:solidFill>
                <a:latin typeface="Helvetica"/>
                <a:cs typeface="Times New Roman"/>
              </a:rPr>
              <a:t> following ablation</a:t>
            </a:r>
            <a:endParaRPr lang="en-US" sz="2600">
              <a:solidFill>
                <a:srgbClr val="FFFFFF"/>
              </a:solidFill>
              <a:latin typeface="Helvetica"/>
              <a:ea typeface="+mn-lt"/>
              <a:cs typeface="Times New Roman" panose="02020603050405020304" pitchFamily="18" charset="0"/>
            </a:endParaRPr>
          </a:p>
          <a:p>
            <a:pPr lvl="1"/>
            <a:r>
              <a:rPr lang="en-US" sz="2600">
                <a:solidFill>
                  <a:srgbClr val="FFFF00"/>
                </a:solidFill>
                <a:latin typeface="Helvetica"/>
                <a:ea typeface="+mn-lt"/>
                <a:cs typeface="Times New Roman"/>
              </a:rPr>
              <a:t>No</a:t>
            </a:r>
            <a:r>
              <a:rPr lang="en-US" sz="2600">
                <a:latin typeface="Helvetica"/>
                <a:ea typeface="+mn-lt"/>
                <a:cs typeface="Times New Roman"/>
              </a:rPr>
              <a:t> post procedural complications were encountered </a:t>
            </a:r>
          </a:p>
          <a:p>
            <a:pPr marL="0" indent="0">
              <a:buNone/>
            </a:pPr>
            <a:endParaRPr lang="en-US">
              <a:latin typeface="Times New Roman"/>
              <a:ea typeface="+mn-lt"/>
              <a:cs typeface="+mn-lt"/>
            </a:endParaRPr>
          </a:p>
          <a:p>
            <a:pPr marL="0" indent="0">
              <a:buNone/>
            </a:pPr>
            <a:endParaRPr lang="en-US">
              <a:latin typeface="Times New Roman"/>
              <a:cs typeface="Calibri"/>
            </a:endParaRPr>
          </a:p>
          <a:p>
            <a:pPr marL="0" indent="0">
              <a:buNone/>
            </a:pPr>
            <a:endParaRPr lang="en-US">
              <a:latin typeface="Times New Roman"/>
              <a:cs typeface="Calibri"/>
            </a:endParaRPr>
          </a:p>
        </p:txBody>
      </p:sp>
      <p:pic>
        <p:nvPicPr>
          <p:cNvPr id="6" name="Picture 8" descr="Logo, icon&#10;&#10;Description automatically generated">
            <a:extLst>
              <a:ext uri="{FF2B5EF4-FFF2-40B4-BE49-F238E27FC236}">
                <a16:creationId xmlns:a16="http://schemas.microsoft.com/office/drawing/2014/main" id="{C9FBC00C-A68A-46ED-B7DA-EFB7AC7F25B5}"/>
              </a:ext>
            </a:extLst>
          </p:cNvPr>
          <p:cNvPicPr>
            <a:picLocks noChangeAspect="1"/>
          </p:cNvPicPr>
          <p:nvPr/>
        </p:nvPicPr>
        <p:blipFill>
          <a:blip r:embed="rId3"/>
          <a:stretch>
            <a:fillRect/>
          </a:stretch>
        </p:blipFill>
        <p:spPr>
          <a:xfrm>
            <a:off x="11305781" y="5796120"/>
            <a:ext cx="808917" cy="977612"/>
          </a:xfrm>
          <a:prstGeom prst="rect">
            <a:avLst/>
          </a:prstGeom>
        </p:spPr>
      </p:pic>
      <p:sp>
        <p:nvSpPr>
          <p:cNvPr id="5" name="Title 1">
            <a:extLst>
              <a:ext uri="{FF2B5EF4-FFF2-40B4-BE49-F238E27FC236}">
                <a16:creationId xmlns:a16="http://schemas.microsoft.com/office/drawing/2014/main" id="{F9F532C2-BFF8-8147-8C9D-000F024AB82C}"/>
              </a:ext>
            </a:extLst>
          </p:cNvPr>
          <p:cNvSpPr txBox="1">
            <a:spLocks/>
          </p:cNvSpPr>
          <p:nvPr/>
        </p:nvSpPr>
        <p:spPr>
          <a:xfrm>
            <a:off x="3014302" y="304163"/>
            <a:ext cx="6163395" cy="1030129"/>
          </a:xfrm>
          <a:prstGeom prst="rect">
            <a:avLst/>
          </a:prstGeom>
          <a:solidFill>
            <a:schemeClr val="bg1"/>
          </a:solidFill>
          <a:ln w="25400">
            <a:solidFill>
              <a:schemeClr val="tx1"/>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FFFF00"/>
                </a:solidFill>
                <a:latin typeface="Helvetica" pitchFamily="2" charset="0"/>
                <a:cs typeface="Times New Roman" panose="02020603050405020304" pitchFamily="18" charset="0"/>
              </a:rPr>
              <a:t>Conclusion</a:t>
            </a:r>
            <a:r>
              <a:rPr lang="en-US">
                <a:solidFill>
                  <a:srgbClr val="FFFF00"/>
                </a:solidFill>
                <a:latin typeface="Times New Roman" panose="02020603050405020304" pitchFamily="18" charset="0"/>
                <a:cs typeface="Times New Roman" panose="02020603050405020304" pitchFamily="18" charset="0"/>
              </a:rPr>
              <a:t> </a:t>
            </a:r>
            <a:endParaRPr lang="en-US"/>
          </a:p>
        </p:txBody>
      </p:sp>
      <p:pic>
        <p:nvPicPr>
          <p:cNvPr id="9" name="Picture 6" descr="A picture containing text, bowed instrument&#10;&#10;Description automatically generated">
            <a:extLst>
              <a:ext uri="{FF2B5EF4-FFF2-40B4-BE49-F238E27FC236}">
                <a16:creationId xmlns:a16="http://schemas.microsoft.com/office/drawing/2014/main" id="{3FC46717-ECB3-5640-BF36-8217742935EA}"/>
              </a:ext>
            </a:extLst>
          </p:cNvPr>
          <p:cNvPicPr>
            <a:picLocks noChangeAspect="1"/>
          </p:cNvPicPr>
          <p:nvPr/>
        </p:nvPicPr>
        <p:blipFill rotWithShape="1">
          <a:blip r:embed="rId4"/>
          <a:srcRect l="29684" r="18734"/>
          <a:stretch/>
        </p:blipFill>
        <p:spPr>
          <a:xfrm>
            <a:off x="3828" y="2573"/>
            <a:ext cx="2576086" cy="6852854"/>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pic>
        <p:nvPicPr>
          <p:cNvPr id="10" name="Picture 7" descr="Diagram&#10;&#10;Description automatically generated">
            <a:extLst>
              <a:ext uri="{FF2B5EF4-FFF2-40B4-BE49-F238E27FC236}">
                <a16:creationId xmlns:a16="http://schemas.microsoft.com/office/drawing/2014/main" id="{84FA3DD9-0336-0A4F-9419-94E4B9BB2950}"/>
              </a:ext>
            </a:extLst>
          </p:cNvPr>
          <p:cNvPicPr>
            <a:picLocks noChangeAspect="1"/>
          </p:cNvPicPr>
          <p:nvPr/>
        </p:nvPicPr>
        <p:blipFill rotWithShape="1">
          <a:blip r:embed="rId5"/>
          <a:srcRect l="31116" r="29963"/>
          <a:stretch/>
        </p:blipFill>
        <p:spPr>
          <a:xfrm>
            <a:off x="9422598" y="-48471"/>
            <a:ext cx="2759277" cy="697317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1589805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A3C6F2F-B031-064D-81FC-4701247B7104}"/>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4600" kern="1200">
                <a:solidFill>
                  <a:srgbClr val="FFFFFF"/>
                </a:solidFill>
                <a:latin typeface="+mj-lt"/>
                <a:ea typeface="+mj-ea"/>
                <a:cs typeface="+mj-cs"/>
              </a:rPr>
              <a:t>For Questions: felix.m.Gonzalez@emory.edu</a:t>
            </a:r>
          </a:p>
        </p:txBody>
      </p:sp>
      <p:cxnSp>
        <p:nvCxnSpPr>
          <p:cNvPr id="73" name="Straight Connector 7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170" name="Picture 2" descr="523,838 BEST The End IMAGES, STOCK PHOTOS &amp; VECTORS | Adobe Stock">
            <a:extLst>
              <a:ext uri="{FF2B5EF4-FFF2-40B4-BE49-F238E27FC236}">
                <a16:creationId xmlns:a16="http://schemas.microsoft.com/office/drawing/2014/main" id="{00A23553-5C39-DA4C-87C7-2E620BAED2D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99361" y="2509911"/>
            <a:ext cx="10738178" cy="3997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768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AED98C73-5006-4BA6-93F8-2695D97FEFD5}"/>
              </a:ext>
            </a:extLst>
          </p:cNvPr>
          <p:cNvSpPr>
            <a:spLocks noGrp="1"/>
          </p:cNvSpPr>
          <p:nvPr>
            <p:ph type="title"/>
          </p:nvPr>
        </p:nvSpPr>
        <p:spPr>
          <a:xfrm>
            <a:off x="1674725" y="173321"/>
            <a:ext cx="8917860" cy="1065247"/>
          </a:xfrm>
        </p:spPr>
        <p:txBody>
          <a:bodyPr anchor="t">
            <a:normAutofit/>
          </a:bodyPr>
          <a:lstStyle/>
          <a:p>
            <a:pPr algn="ctr"/>
            <a:r>
              <a:rPr lang="en-US" sz="4200" b="1">
                <a:effectLst>
                  <a:outerShdw blurRad="38100" dist="38100" dir="2700000" algn="tl">
                    <a:srgbClr val="000000">
                      <a:alpha val="43137"/>
                    </a:srgbClr>
                  </a:outerShdw>
                </a:effectLst>
              </a:rPr>
              <a:t>CURRENT TREATMENT ALGORITHM</a:t>
            </a:r>
          </a:p>
        </p:txBody>
      </p:sp>
      <p:sp>
        <p:nvSpPr>
          <p:cNvPr id="6" name="TextBox 5">
            <a:extLst>
              <a:ext uri="{FF2B5EF4-FFF2-40B4-BE49-F238E27FC236}">
                <a16:creationId xmlns:a16="http://schemas.microsoft.com/office/drawing/2014/main" id="{BBA77106-7D4C-4262-9D2E-0BAB676CAD68}"/>
              </a:ext>
            </a:extLst>
          </p:cNvPr>
          <p:cNvSpPr txBox="1"/>
          <p:nvPr/>
        </p:nvSpPr>
        <p:spPr>
          <a:xfrm>
            <a:off x="1637122" y="6379395"/>
            <a:ext cx="8857040" cy="430887"/>
          </a:xfrm>
          <a:prstGeom prst="rect">
            <a:avLst/>
          </a:prstGeom>
          <a:noFill/>
        </p:spPr>
        <p:txBody>
          <a:bodyPr wrap="square" rtlCol="0">
            <a:spAutoFit/>
          </a:bodyPr>
          <a:lstStyle/>
          <a:p>
            <a:r>
              <a:rPr lang="en-US" sz="1100">
                <a:solidFill>
                  <a:schemeClr val="tx1">
                    <a:lumMod val="85000"/>
                  </a:schemeClr>
                </a:solidFill>
                <a:latin typeface="+mj-lt"/>
              </a:rPr>
              <a:t>Based on a survey of 811 patients with osteoarthritis of the knee and hip.  SOURCE: OA Pain Landscape &amp; Patient Journey: Research Results. KS&amp;R, 2015. Page 11.</a:t>
            </a:r>
          </a:p>
        </p:txBody>
      </p:sp>
      <p:pic>
        <p:nvPicPr>
          <p:cNvPr id="3" name="Picture 2" descr="A person wearing a blue shirt&#10;&#10;Description generated with very high confidence">
            <a:extLst>
              <a:ext uri="{FF2B5EF4-FFF2-40B4-BE49-F238E27FC236}">
                <a16:creationId xmlns:a16="http://schemas.microsoft.com/office/drawing/2014/main" id="{C84BDA85-9AD2-4DB7-A215-D1E4C10F3C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9923" y="1181529"/>
            <a:ext cx="1538277" cy="1681850"/>
          </a:xfrm>
          <a:prstGeom prst="rect">
            <a:avLst/>
          </a:prstGeom>
        </p:spPr>
      </p:pic>
      <p:pic>
        <p:nvPicPr>
          <p:cNvPr id="7" name="Picture 6">
            <a:extLst>
              <a:ext uri="{FF2B5EF4-FFF2-40B4-BE49-F238E27FC236}">
                <a16:creationId xmlns:a16="http://schemas.microsoft.com/office/drawing/2014/main" id="{715659EE-1BB2-4DDD-8335-B327A00C9E24}"/>
              </a:ext>
            </a:extLst>
          </p:cNvPr>
          <p:cNvPicPr>
            <a:picLocks noChangeAspect="1"/>
          </p:cNvPicPr>
          <p:nvPr/>
        </p:nvPicPr>
        <p:blipFill rotWithShape="1">
          <a:blip r:embed="rId3"/>
          <a:srcRect l="10982" r="16886"/>
          <a:stretch/>
        </p:blipFill>
        <p:spPr>
          <a:xfrm>
            <a:off x="4208935" y="1184138"/>
            <a:ext cx="1538277" cy="1681850"/>
          </a:xfrm>
          <a:prstGeom prst="rect">
            <a:avLst/>
          </a:prstGeom>
        </p:spPr>
      </p:pic>
      <p:pic>
        <p:nvPicPr>
          <p:cNvPr id="8" name="Picture 7">
            <a:extLst>
              <a:ext uri="{FF2B5EF4-FFF2-40B4-BE49-F238E27FC236}">
                <a16:creationId xmlns:a16="http://schemas.microsoft.com/office/drawing/2014/main" id="{B8A43B75-1485-4CD4-B6DD-E7AB4C5991EF}"/>
              </a:ext>
            </a:extLst>
          </p:cNvPr>
          <p:cNvPicPr>
            <a:picLocks noChangeAspect="1"/>
          </p:cNvPicPr>
          <p:nvPr/>
        </p:nvPicPr>
        <p:blipFill rotWithShape="1">
          <a:blip r:embed="rId4"/>
          <a:srcRect l="12202" r="24087"/>
          <a:stretch/>
        </p:blipFill>
        <p:spPr>
          <a:xfrm>
            <a:off x="6556217" y="1184138"/>
            <a:ext cx="1538277" cy="1681852"/>
          </a:xfrm>
          <a:prstGeom prst="rect">
            <a:avLst/>
          </a:prstGeom>
        </p:spPr>
      </p:pic>
      <p:pic>
        <p:nvPicPr>
          <p:cNvPr id="9" name="Picture 8">
            <a:extLst>
              <a:ext uri="{FF2B5EF4-FFF2-40B4-BE49-F238E27FC236}">
                <a16:creationId xmlns:a16="http://schemas.microsoft.com/office/drawing/2014/main" id="{4A2BB9E5-513C-4415-90D5-001E44561831}"/>
              </a:ext>
            </a:extLst>
          </p:cNvPr>
          <p:cNvPicPr>
            <a:picLocks noChangeAspect="1"/>
          </p:cNvPicPr>
          <p:nvPr/>
        </p:nvPicPr>
        <p:blipFill rotWithShape="1">
          <a:blip r:embed="rId5"/>
          <a:srcRect t="5352" b="12762"/>
          <a:stretch/>
        </p:blipFill>
        <p:spPr>
          <a:xfrm>
            <a:off x="8564128" y="1181530"/>
            <a:ext cx="1538278" cy="1681853"/>
          </a:xfrm>
          <a:prstGeom prst="rect">
            <a:avLst/>
          </a:prstGeom>
        </p:spPr>
      </p:pic>
      <p:sp>
        <p:nvSpPr>
          <p:cNvPr id="10" name="Arrow: Pentagon 9">
            <a:extLst>
              <a:ext uri="{FF2B5EF4-FFF2-40B4-BE49-F238E27FC236}">
                <a16:creationId xmlns:a16="http://schemas.microsoft.com/office/drawing/2014/main" id="{BED3F7EA-C896-4914-9A90-D7ECD8B5D166}"/>
              </a:ext>
            </a:extLst>
          </p:cNvPr>
          <p:cNvSpPr/>
          <p:nvPr/>
        </p:nvSpPr>
        <p:spPr>
          <a:xfrm>
            <a:off x="2009923" y="3070782"/>
            <a:ext cx="1785938" cy="735291"/>
          </a:xfrm>
          <a:prstGeom prst="homePlat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700" b="1">
                <a:ln w="0"/>
                <a:solidFill>
                  <a:schemeClr val="accent2">
                    <a:lumMod val="50000"/>
                  </a:schemeClr>
                </a:solidFill>
                <a:effectLst>
                  <a:outerShdw blurRad="38100" dist="25400" dir="5400000" algn="ctr" rotWithShape="0">
                    <a:srgbClr val="6E747A">
                      <a:alpha val="43000"/>
                    </a:srgbClr>
                  </a:outerShdw>
                </a:effectLst>
                <a:latin typeface="+mj-lt"/>
              </a:rPr>
              <a:t>Weight Loss/NSAIDs</a:t>
            </a:r>
          </a:p>
        </p:txBody>
      </p:sp>
      <p:sp>
        <p:nvSpPr>
          <p:cNvPr id="12" name="Arrow: Pentagon 11">
            <a:extLst>
              <a:ext uri="{FF2B5EF4-FFF2-40B4-BE49-F238E27FC236}">
                <a16:creationId xmlns:a16="http://schemas.microsoft.com/office/drawing/2014/main" id="{675C4F22-7D65-434F-B2B0-A64FE78936CD}"/>
              </a:ext>
            </a:extLst>
          </p:cNvPr>
          <p:cNvSpPr/>
          <p:nvPr/>
        </p:nvSpPr>
        <p:spPr>
          <a:xfrm>
            <a:off x="4083822" y="3070781"/>
            <a:ext cx="1785938" cy="735291"/>
          </a:xfrm>
          <a:prstGeom prst="homePlat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700" b="1">
                <a:ln w="0"/>
                <a:solidFill>
                  <a:schemeClr val="accent2">
                    <a:lumMod val="50000"/>
                  </a:schemeClr>
                </a:solidFill>
                <a:effectLst>
                  <a:outerShdw blurRad="38100" dist="25400" dir="5400000" algn="ctr" rotWithShape="0">
                    <a:srgbClr val="6E747A">
                      <a:alpha val="43000"/>
                    </a:srgbClr>
                  </a:outerShdw>
                </a:effectLst>
                <a:latin typeface="+mj-lt"/>
              </a:rPr>
              <a:t>PT</a:t>
            </a:r>
          </a:p>
        </p:txBody>
      </p:sp>
      <p:sp>
        <p:nvSpPr>
          <p:cNvPr id="13" name="Arrow: Pentagon 12">
            <a:extLst>
              <a:ext uri="{FF2B5EF4-FFF2-40B4-BE49-F238E27FC236}">
                <a16:creationId xmlns:a16="http://schemas.microsoft.com/office/drawing/2014/main" id="{C2A7FEB0-D8E1-48B0-A361-96E9C2CCE7AE}"/>
              </a:ext>
            </a:extLst>
          </p:cNvPr>
          <p:cNvSpPr/>
          <p:nvPr/>
        </p:nvSpPr>
        <p:spPr>
          <a:xfrm>
            <a:off x="6320545" y="3070781"/>
            <a:ext cx="2342116" cy="735291"/>
          </a:xfrm>
          <a:prstGeom prst="homePlat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700" b="1">
                <a:ln w="0"/>
                <a:solidFill>
                  <a:schemeClr val="accent2">
                    <a:lumMod val="50000"/>
                  </a:schemeClr>
                </a:solidFill>
                <a:effectLst>
                  <a:outerShdw blurRad="38100" dist="25400" dir="5400000" algn="ctr" rotWithShape="0">
                    <a:srgbClr val="6E747A">
                      <a:alpha val="43000"/>
                    </a:srgbClr>
                  </a:outerShdw>
                </a:effectLst>
                <a:latin typeface="+mj-lt"/>
              </a:rPr>
              <a:t>IA steroid/ </a:t>
            </a:r>
            <a:r>
              <a:rPr lang="en-US" sz="1700" b="1" err="1">
                <a:ln w="0"/>
                <a:solidFill>
                  <a:schemeClr val="accent2">
                    <a:lumMod val="50000"/>
                  </a:schemeClr>
                </a:solidFill>
                <a:effectLst>
                  <a:outerShdw blurRad="38100" dist="25400" dir="5400000" algn="ctr" rotWithShape="0">
                    <a:srgbClr val="6E747A">
                      <a:alpha val="43000"/>
                    </a:srgbClr>
                  </a:outerShdw>
                </a:effectLst>
                <a:latin typeface="+mj-lt"/>
              </a:rPr>
              <a:t>Viscosupplementation</a:t>
            </a:r>
            <a:endParaRPr lang="en-US" sz="1700" b="1">
              <a:ln w="0"/>
              <a:solidFill>
                <a:schemeClr val="accent2">
                  <a:lumMod val="50000"/>
                </a:schemeClr>
              </a:solidFill>
              <a:effectLst>
                <a:outerShdw blurRad="38100" dist="25400" dir="5400000" algn="ctr" rotWithShape="0">
                  <a:srgbClr val="6E747A">
                    <a:alpha val="43000"/>
                  </a:srgbClr>
                </a:outerShdw>
              </a:effectLst>
              <a:latin typeface="+mj-lt"/>
            </a:endParaRPr>
          </a:p>
        </p:txBody>
      </p:sp>
      <p:sp>
        <p:nvSpPr>
          <p:cNvPr id="14" name="Arrow: Pentagon 13">
            <a:extLst>
              <a:ext uri="{FF2B5EF4-FFF2-40B4-BE49-F238E27FC236}">
                <a16:creationId xmlns:a16="http://schemas.microsoft.com/office/drawing/2014/main" id="{108F781C-D0EE-48F8-BF58-D888C2EDF8A7}"/>
              </a:ext>
            </a:extLst>
          </p:cNvPr>
          <p:cNvSpPr/>
          <p:nvPr/>
        </p:nvSpPr>
        <p:spPr>
          <a:xfrm>
            <a:off x="8806647" y="3073757"/>
            <a:ext cx="1785938" cy="735291"/>
          </a:xfrm>
          <a:prstGeom prst="homePlat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700" b="1">
                <a:ln w="0"/>
                <a:solidFill>
                  <a:schemeClr val="accent2">
                    <a:lumMod val="50000"/>
                  </a:schemeClr>
                </a:solidFill>
                <a:effectLst>
                  <a:outerShdw blurRad="38100" dist="25400" dir="5400000" algn="ctr" rotWithShape="0">
                    <a:srgbClr val="6E747A">
                      <a:alpha val="43000"/>
                    </a:srgbClr>
                  </a:outerShdw>
                </a:effectLst>
                <a:latin typeface="+mj-lt"/>
              </a:rPr>
              <a:t>Knee Replacement</a:t>
            </a:r>
          </a:p>
        </p:txBody>
      </p:sp>
      <p:sp>
        <p:nvSpPr>
          <p:cNvPr id="15" name="Right Brace 14">
            <a:extLst>
              <a:ext uri="{FF2B5EF4-FFF2-40B4-BE49-F238E27FC236}">
                <a16:creationId xmlns:a16="http://schemas.microsoft.com/office/drawing/2014/main" id="{5D178566-0319-4866-823C-5788B117C99E}"/>
              </a:ext>
            </a:extLst>
          </p:cNvPr>
          <p:cNvSpPr/>
          <p:nvPr/>
        </p:nvSpPr>
        <p:spPr>
          <a:xfrm rot="5400000">
            <a:off x="4618359" y="1206151"/>
            <a:ext cx="1399038" cy="6567916"/>
          </a:xfrm>
          <a:prstGeom prst="rightBrace">
            <a:avLst>
              <a:gd name="adj1" fmla="val 21671"/>
              <a:gd name="adj2" fmla="val 50861"/>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8B9DD97F-2D26-49AB-B774-94A33F2688D9}"/>
              </a:ext>
            </a:extLst>
          </p:cNvPr>
          <p:cNvSpPr txBox="1"/>
          <p:nvPr/>
        </p:nvSpPr>
        <p:spPr>
          <a:xfrm>
            <a:off x="2452994" y="3843778"/>
            <a:ext cx="5943157" cy="369332"/>
          </a:xfrm>
          <a:prstGeom prst="rect">
            <a:avLst/>
          </a:prstGeom>
          <a:noFill/>
        </p:spPr>
        <p:txBody>
          <a:bodyPr wrap="square" rtlCol="0">
            <a:spAutoFit/>
          </a:bodyPr>
          <a:lstStyle/>
          <a:p>
            <a:r>
              <a:rPr lang="en-US"/>
              <a:t>Knee and Hip patients suffer with Osteoarthritis an average of</a:t>
            </a:r>
          </a:p>
        </p:txBody>
      </p:sp>
      <p:sp>
        <p:nvSpPr>
          <p:cNvPr id="17" name="TextBox 16">
            <a:extLst>
              <a:ext uri="{FF2B5EF4-FFF2-40B4-BE49-F238E27FC236}">
                <a16:creationId xmlns:a16="http://schemas.microsoft.com/office/drawing/2014/main" id="{E3F40159-D56B-41D8-8887-E7E43A2D5DE4}"/>
              </a:ext>
            </a:extLst>
          </p:cNvPr>
          <p:cNvSpPr txBox="1"/>
          <p:nvPr/>
        </p:nvSpPr>
        <p:spPr>
          <a:xfrm>
            <a:off x="4753997" y="4094884"/>
            <a:ext cx="1538278" cy="400110"/>
          </a:xfrm>
          <a:prstGeom prst="rect">
            <a:avLst/>
          </a:prstGeom>
          <a:noFill/>
        </p:spPr>
        <p:txBody>
          <a:bodyPr wrap="square" rtlCol="0">
            <a:spAutoFit/>
          </a:bodyPr>
          <a:lstStyle/>
          <a:p>
            <a:r>
              <a:rPr lang="en-US" sz="2000" b="1">
                <a:solidFill>
                  <a:srgbClr val="FFFF00"/>
                </a:solidFill>
              </a:rPr>
              <a:t>9 YEARS</a:t>
            </a:r>
          </a:p>
        </p:txBody>
      </p:sp>
      <p:pic>
        <p:nvPicPr>
          <p:cNvPr id="19" name="Graphic 18" descr="Alarm Clock">
            <a:extLst>
              <a:ext uri="{FF2B5EF4-FFF2-40B4-BE49-F238E27FC236}">
                <a16:creationId xmlns:a16="http://schemas.microsoft.com/office/drawing/2014/main" id="{9F97AEB3-B56F-48CD-B9CE-36CCBBCC55D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64722" y="4382669"/>
            <a:ext cx="914400" cy="914400"/>
          </a:xfrm>
          <a:prstGeom prst="rect">
            <a:avLst/>
          </a:prstGeom>
        </p:spPr>
      </p:pic>
      <p:sp>
        <p:nvSpPr>
          <p:cNvPr id="20" name="Rectangle 19">
            <a:extLst>
              <a:ext uri="{FF2B5EF4-FFF2-40B4-BE49-F238E27FC236}">
                <a16:creationId xmlns:a16="http://schemas.microsoft.com/office/drawing/2014/main" id="{F78BD088-47B3-43DD-85ED-FAB5F3E97A50}"/>
              </a:ext>
            </a:extLst>
          </p:cNvPr>
          <p:cNvSpPr/>
          <p:nvPr/>
        </p:nvSpPr>
        <p:spPr>
          <a:xfrm>
            <a:off x="3371654" y="5306496"/>
            <a:ext cx="5118754" cy="974884"/>
          </a:xfrm>
          <a:prstGeom prst="rect">
            <a:avLst/>
          </a:prstGeom>
          <a:solidFill>
            <a:srgbClr val="DD2B73"/>
          </a:solidFill>
          <a:ln>
            <a:solidFill>
              <a:srgbClr val="DD2B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n w="0"/>
                <a:solidFill>
                  <a:schemeClr val="tx1"/>
                </a:solidFill>
                <a:effectLst>
                  <a:outerShdw blurRad="38100" dist="19050" dir="2700000" algn="tl" rotWithShape="0">
                    <a:schemeClr val="dk1">
                      <a:alpha val="40000"/>
                    </a:schemeClr>
                  </a:outerShdw>
                </a:effectLst>
              </a:rPr>
              <a:t>65 % </a:t>
            </a:r>
          </a:p>
          <a:p>
            <a:pPr algn="ctr"/>
            <a:r>
              <a:rPr lang="en-US" sz="2800">
                <a:ln w="0"/>
                <a:solidFill>
                  <a:schemeClr val="tx1"/>
                </a:solidFill>
                <a:effectLst>
                  <a:outerShdw blurRad="38100" dist="19050" dir="2700000" algn="tl" rotWithShape="0">
                    <a:schemeClr val="dk1">
                      <a:alpha val="40000"/>
                    </a:schemeClr>
                  </a:outerShdw>
                </a:effectLst>
              </a:rPr>
              <a:t>Have NOT had surgery</a:t>
            </a:r>
          </a:p>
        </p:txBody>
      </p:sp>
      <p:sp>
        <p:nvSpPr>
          <p:cNvPr id="21" name="Rectangle 20">
            <a:extLst>
              <a:ext uri="{FF2B5EF4-FFF2-40B4-BE49-F238E27FC236}">
                <a16:creationId xmlns:a16="http://schemas.microsoft.com/office/drawing/2014/main" id="{FDC81696-5DCD-4B26-928F-8E7141AE0242}"/>
              </a:ext>
            </a:extLst>
          </p:cNvPr>
          <p:cNvSpPr/>
          <p:nvPr/>
        </p:nvSpPr>
        <p:spPr>
          <a:xfrm>
            <a:off x="8490409" y="5306496"/>
            <a:ext cx="2013917" cy="974884"/>
          </a:xfrm>
          <a:prstGeom prst="rect">
            <a:avLst/>
          </a:prstGeom>
          <a:solidFill>
            <a:srgbClr val="ED8FB5"/>
          </a:solidFill>
          <a:ln>
            <a:solidFill>
              <a:srgbClr val="DD2B73"/>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n w="0"/>
                <a:solidFill>
                  <a:schemeClr val="tx1"/>
                </a:solidFill>
                <a:effectLst>
                  <a:outerShdw blurRad="38100" dist="19050" dir="2700000" algn="tl" rotWithShape="0">
                    <a:schemeClr val="dk1">
                      <a:alpha val="40000"/>
                    </a:schemeClr>
                  </a:outerShdw>
                </a:effectLst>
              </a:rPr>
              <a:t>35 %</a:t>
            </a:r>
          </a:p>
          <a:p>
            <a:pPr algn="ctr"/>
            <a:r>
              <a:rPr lang="en-US">
                <a:ln w="0"/>
                <a:solidFill>
                  <a:schemeClr val="tx1"/>
                </a:solidFill>
                <a:effectLst>
                  <a:outerShdw blurRad="38100" dist="19050" dir="2700000" algn="tl" rotWithShape="0">
                    <a:schemeClr val="dk1">
                      <a:alpha val="40000"/>
                    </a:schemeClr>
                  </a:outerShdw>
                </a:effectLst>
              </a:rPr>
              <a:t>Have had surgery</a:t>
            </a:r>
            <a:endParaRPr lang="en-US"/>
          </a:p>
        </p:txBody>
      </p:sp>
    </p:spTree>
    <p:extLst>
      <p:ext uri="{BB962C8B-B14F-4D97-AF65-F5344CB8AC3E}">
        <p14:creationId xmlns:p14="http://schemas.microsoft.com/office/powerpoint/2010/main" val="60228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0" name="Rectangle 191">
            <a:extLst>
              <a:ext uri="{FF2B5EF4-FFF2-40B4-BE49-F238E27FC236}">
                <a16:creationId xmlns:a16="http://schemas.microsoft.com/office/drawing/2014/main" id="{69D47016-023F-44BD-981C-50E7A10A6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sketchy line">
            <a:extLst>
              <a:ext uri="{FF2B5EF4-FFF2-40B4-BE49-F238E27FC236}">
                <a16:creationId xmlns:a16="http://schemas.microsoft.com/office/drawing/2014/main" id="{6D8B37B0-0682-433E-BC8D-498C04ABD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471415" y="141274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7701A66-27B4-42A6-934A-1E33830EC9B3}"/>
              </a:ext>
            </a:extLst>
          </p:cNvPr>
          <p:cNvSpPr txBox="1"/>
          <p:nvPr/>
        </p:nvSpPr>
        <p:spPr>
          <a:xfrm>
            <a:off x="5541263" y="457200"/>
            <a:ext cx="6007608" cy="1929384"/>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700" b="1"/>
              <a:t>A gap in treatment options currently exists between short-term pain relief solutions and surgery</a:t>
            </a:r>
          </a:p>
        </p:txBody>
      </p:sp>
      <p:pic>
        <p:nvPicPr>
          <p:cNvPr id="1028" name="Picture 4" descr="Filling the Gap - The Mandt System">
            <a:extLst>
              <a:ext uri="{FF2B5EF4-FFF2-40B4-BE49-F238E27FC236}">
                <a16:creationId xmlns:a16="http://schemas.microsoft.com/office/drawing/2014/main" id="{303746FB-1F93-504C-9B65-F690FACD769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6344" y="2618125"/>
            <a:ext cx="5468112" cy="35816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OA Physician Brochure.pdf - Adobe Acrobat Reader DC">
            <a:extLst>
              <a:ext uri="{FF2B5EF4-FFF2-40B4-BE49-F238E27FC236}">
                <a16:creationId xmlns:a16="http://schemas.microsoft.com/office/drawing/2014/main" id="{DC455482-4689-4589-A4D2-D4948CD2B123}"/>
              </a:ext>
            </a:extLst>
          </p:cNvPr>
          <p:cNvPicPr>
            <a:picLocks noChangeAspect="1"/>
          </p:cNvPicPr>
          <p:nvPr/>
        </p:nvPicPr>
        <p:blipFill rotWithShape="1">
          <a:blip r:embed="rId4">
            <a:extLst>
              <a:ext uri="{28A0092B-C50C-407E-A947-70E740481C1C}">
                <a14:useLocalDpi xmlns:a14="http://schemas.microsoft.com/office/drawing/2010/main" val="0"/>
              </a:ext>
            </a:extLst>
          </a:blip>
          <a:srcRect l="8372" t="60823" r="66113" b="12921"/>
          <a:stretch/>
        </p:blipFill>
        <p:spPr>
          <a:xfrm>
            <a:off x="6254496" y="2882632"/>
            <a:ext cx="5468112" cy="3052599"/>
          </a:xfrm>
          <a:prstGeom prst="rect">
            <a:avLst/>
          </a:prstGeom>
        </p:spPr>
      </p:pic>
    </p:spTree>
    <p:extLst>
      <p:ext uri="{BB962C8B-B14F-4D97-AF65-F5344CB8AC3E}">
        <p14:creationId xmlns:p14="http://schemas.microsoft.com/office/powerpoint/2010/main" val="303932667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54A24D-C9FC-4D2A-A5DB-C489366232E6}"/>
              </a:ext>
            </a:extLst>
          </p:cNvPr>
          <p:cNvSpPr/>
          <p:nvPr/>
        </p:nvSpPr>
        <p:spPr>
          <a:xfrm>
            <a:off x="1797377" y="1348032"/>
            <a:ext cx="8502978" cy="5442263"/>
          </a:xfrm>
          <a:prstGeom prst="rect">
            <a:avLst/>
          </a:prstGeom>
          <a:solidFill>
            <a:schemeClr val="tx1"/>
          </a:solidFill>
          <a:ln w="28575" cmpd="thickThin">
            <a:solidFill>
              <a:schemeClr val="accent1">
                <a:lumMod val="50000"/>
              </a:schemeClr>
            </a:solidFill>
          </a:ln>
          <a:effectLst>
            <a:glow rad="228600">
              <a:schemeClr val="accent3">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400">
              <a:ln cmpd="thickThin">
                <a:solidFill>
                  <a:schemeClr val="bg1"/>
                </a:solidFill>
              </a:ln>
              <a:solidFill>
                <a:schemeClr val="bg2">
                  <a:lumMod val="40000"/>
                  <a:lumOff val="60000"/>
                </a:schemeClr>
              </a:solidFill>
            </a:endParaRPr>
          </a:p>
          <a:p>
            <a:endParaRPr lang="en-US" sz="1400">
              <a:ln cmpd="thickThin">
                <a:solidFill>
                  <a:schemeClr val="bg1"/>
                </a:solidFill>
              </a:ln>
              <a:solidFill>
                <a:schemeClr val="bg2">
                  <a:lumMod val="40000"/>
                  <a:lumOff val="60000"/>
                </a:schemeClr>
              </a:solidFill>
            </a:endParaRPr>
          </a:p>
          <a:p>
            <a:endParaRPr lang="en-US" sz="1400">
              <a:ln cmpd="thickThin">
                <a:solidFill>
                  <a:schemeClr val="bg1"/>
                </a:solidFill>
              </a:ln>
              <a:solidFill>
                <a:schemeClr val="bg2">
                  <a:lumMod val="40000"/>
                  <a:lumOff val="60000"/>
                </a:schemeClr>
              </a:solidFill>
            </a:endParaRPr>
          </a:p>
          <a:p>
            <a:endParaRPr lang="en-US" sz="1400">
              <a:ln cmpd="thickThin">
                <a:solidFill>
                  <a:schemeClr val="bg1"/>
                </a:solidFill>
              </a:ln>
              <a:solidFill>
                <a:schemeClr val="bg2">
                  <a:lumMod val="40000"/>
                  <a:lumOff val="60000"/>
                </a:schemeClr>
              </a:solidFill>
            </a:endParaRPr>
          </a:p>
          <a:p>
            <a:r>
              <a:rPr lang="en-US" sz="2000" b="1">
                <a:solidFill>
                  <a:srgbClr val="C00000"/>
                </a:solidFill>
              </a:rPr>
              <a:t>Recommendation 7B</a:t>
            </a:r>
          </a:p>
          <a:p>
            <a:r>
              <a:rPr lang="en-US">
                <a:solidFill>
                  <a:schemeClr val="accent1">
                    <a:lumMod val="50000"/>
                  </a:schemeClr>
                </a:solidFill>
              </a:rPr>
              <a:t>We are unable to recommend for or against the use of acetaminophen, opioids, or pain patches for patients with symptomatic osteoarthritis of the knee.  </a:t>
            </a:r>
          </a:p>
          <a:p>
            <a:r>
              <a:rPr lang="en-US" b="1">
                <a:solidFill>
                  <a:schemeClr val="accent1">
                    <a:lumMod val="50000"/>
                  </a:schemeClr>
                </a:solidFill>
              </a:rPr>
              <a:t>     Recommendation:  Inconclusive</a:t>
            </a:r>
          </a:p>
          <a:p>
            <a:r>
              <a:rPr lang="en-US" sz="2000" b="1">
                <a:solidFill>
                  <a:srgbClr val="C00000"/>
                </a:solidFill>
              </a:rPr>
              <a:t>Recommendation 8</a:t>
            </a:r>
          </a:p>
          <a:p>
            <a:r>
              <a:rPr lang="en-US">
                <a:solidFill>
                  <a:schemeClr val="accent1">
                    <a:lumMod val="50000"/>
                  </a:schemeClr>
                </a:solidFill>
              </a:rPr>
              <a:t>We are unable to recommend for or against the use of intraarticular (IA) corticosteroids for patients with symptomatic osteoarthritis of the knee.  </a:t>
            </a:r>
          </a:p>
          <a:p>
            <a:r>
              <a:rPr lang="en-US" b="1">
                <a:solidFill>
                  <a:schemeClr val="accent1">
                    <a:lumMod val="50000"/>
                  </a:schemeClr>
                </a:solidFill>
              </a:rPr>
              <a:t>     Recommendation:  Inconclusive</a:t>
            </a:r>
          </a:p>
          <a:p>
            <a:r>
              <a:rPr lang="en-US" sz="2000" b="1">
                <a:solidFill>
                  <a:srgbClr val="C00000"/>
                </a:solidFill>
              </a:rPr>
              <a:t>Recommendation 9</a:t>
            </a:r>
          </a:p>
          <a:p>
            <a:r>
              <a:rPr lang="en-US">
                <a:solidFill>
                  <a:schemeClr val="accent1">
                    <a:lumMod val="50000"/>
                  </a:schemeClr>
                </a:solidFill>
              </a:rPr>
              <a:t>We cannot recommend using hyaluronic acid for patients with symptomatic osteoarthritis of the knee.  </a:t>
            </a:r>
          </a:p>
          <a:p>
            <a:r>
              <a:rPr lang="en-US" b="1">
                <a:solidFill>
                  <a:schemeClr val="accent1">
                    <a:lumMod val="50000"/>
                  </a:schemeClr>
                </a:solidFill>
              </a:rPr>
              <a:t>     Recommendation:  Strong</a:t>
            </a:r>
          </a:p>
          <a:p>
            <a:r>
              <a:rPr lang="en-US" sz="2000" b="1">
                <a:solidFill>
                  <a:srgbClr val="C00000"/>
                </a:solidFill>
              </a:rPr>
              <a:t>Recommendation 12</a:t>
            </a:r>
          </a:p>
          <a:p>
            <a:r>
              <a:rPr lang="en-US">
                <a:solidFill>
                  <a:schemeClr val="accent1">
                    <a:lumMod val="50000"/>
                  </a:schemeClr>
                </a:solidFill>
              </a:rPr>
              <a:t>We cannot recommend performing arthroscopy with lavage and/or debridement in patients with a primary diagnosis of symptomatic osteoarthritis of the knee. </a:t>
            </a:r>
            <a:r>
              <a:rPr lang="en-US" sz="1600">
                <a:ln cmpd="thickThin">
                  <a:solidFill>
                    <a:schemeClr val="bg1"/>
                  </a:solidFill>
                </a:ln>
                <a:solidFill>
                  <a:schemeClr val="accent1">
                    <a:lumMod val="50000"/>
                  </a:schemeClr>
                </a:solidFill>
              </a:rPr>
              <a:t> </a:t>
            </a:r>
          </a:p>
          <a:p>
            <a:r>
              <a:rPr lang="en-US" b="1">
                <a:solidFill>
                  <a:schemeClr val="accent1">
                    <a:lumMod val="50000"/>
                  </a:schemeClr>
                </a:solidFill>
              </a:rPr>
              <a:t>     Recommendation:  Strong</a:t>
            </a:r>
          </a:p>
          <a:p>
            <a:endParaRPr lang="en-US" sz="1600">
              <a:ln cmpd="thickThin">
                <a:solidFill>
                  <a:schemeClr val="bg1"/>
                </a:solidFill>
              </a:ln>
              <a:solidFill>
                <a:srgbClr val="0E94A6"/>
              </a:solidFill>
            </a:endParaRPr>
          </a:p>
        </p:txBody>
      </p:sp>
      <p:sp>
        <p:nvSpPr>
          <p:cNvPr id="16391" name="TextBox 2"/>
          <p:cNvSpPr txBox="1">
            <a:spLocks noChangeArrowheads="1"/>
          </p:cNvSpPr>
          <p:nvPr/>
        </p:nvSpPr>
        <p:spPr bwMode="auto">
          <a:xfrm>
            <a:off x="1589989" y="67705"/>
            <a:ext cx="972026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r>
              <a:rPr lang="en-US" sz="3300" b="1">
                <a:effectLst>
                  <a:outerShdw blurRad="38100" dist="38100" dir="2700000" algn="tl">
                    <a:srgbClr val="000000">
                      <a:alpha val="43137"/>
                    </a:srgbClr>
                  </a:outerShdw>
                </a:effectLst>
                <a:latin typeface="+mj-lt"/>
              </a:rPr>
              <a:t>What are options for those with TKA  contraindications or prior joint replacement?</a:t>
            </a:r>
          </a:p>
        </p:txBody>
      </p:sp>
      <p:pic>
        <p:nvPicPr>
          <p:cNvPr id="3" name="Picture 2">
            <a:extLst>
              <a:ext uri="{FF2B5EF4-FFF2-40B4-BE49-F238E27FC236}">
                <a16:creationId xmlns:a16="http://schemas.microsoft.com/office/drawing/2014/main" id="{BACED0A8-6380-4C3E-AFE2-8D13000480D5}"/>
              </a:ext>
            </a:extLst>
          </p:cNvPr>
          <p:cNvPicPr>
            <a:picLocks noChangeAspect="1"/>
          </p:cNvPicPr>
          <p:nvPr/>
        </p:nvPicPr>
        <p:blipFill rotWithShape="1">
          <a:blip r:embed="rId2"/>
          <a:srcRect l="1426" t="1953" r="7971" b="84542"/>
          <a:stretch/>
        </p:blipFill>
        <p:spPr>
          <a:xfrm>
            <a:off x="2599625" y="1531413"/>
            <a:ext cx="6992751" cy="590351"/>
          </a:xfrm>
          <a:prstGeom prst="rect">
            <a:avLst/>
          </a:prstGeom>
          <a:ln w="88900" cap="sq" cmpd="thickThin">
            <a:solidFill>
              <a:srgbClr val="000000"/>
            </a:solidFill>
            <a:prstDash val="solid"/>
            <a:miter lim="800000"/>
          </a:ln>
          <a:effectLst>
            <a:innerShdw blurRad="76200">
              <a:srgbClr val="000000"/>
            </a:innerShdw>
          </a:effectLst>
        </p:spPr>
      </p:pic>
      <p:pic>
        <p:nvPicPr>
          <p:cNvPr id="2050" name="Picture 2" descr="Image result for question mark">
            <a:extLst>
              <a:ext uri="{FF2B5EF4-FFF2-40B4-BE49-F238E27FC236}">
                <a16:creationId xmlns:a16="http://schemas.microsoft.com/office/drawing/2014/main" id="{BC23E521-B97B-4378-8DB6-D71D4367F6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5567" y="729424"/>
            <a:ext cx="4120533" cy="5402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52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2506" y="215095"/>
            <a:ext cx="8946989" cy="1390300"/>
          </a:xfrm>
        </p:spPr>
        <p:txBody>
          <a:bodyPr anchor="t">
            <a:noAutofit/>
          </a:bodyPr>
          <a:lstStyle/>
          <a:p>
            <a:pPr algn="ctr"/>
            <a:r>
              <a:rPr lang="en-US" sz="4200" b="1" u="sng">
                <a:effectLst>
                  <a:outerShdw blurRad="38100" dist="38100" dir="2700000" algn="tl">
                    <a:srgbClr val="000000">
                      <a:alpha val="43137"/>
                    </a:srgbClr>
                  </a:outerShdw>
                </a:effectLst>
              </a:rPr>
              <a:t>GOAL:</a:t>
            </a:r>
            <a:r>
              <a:rPr lang="en-US" sz="4200" b="1">
                <a:effectLst>
                  <a:outerShdw blurRad="38100" dist="38100" dir="2700000" algn="tl">
                    <a:srgbClr val="000000">
                      <a:alpha val="43137"/>
                    </a:srgbClr>
                  </a:outerShdw>
                </a:effectLst>
              </a:rPr>
              <a:t> </a:t>
            </a:r>
            <a:r>
              <a:rPr lang="en-US" sz="3900">
                <a:effectLst>
                  <a:outerShdw blurRad="38100" dist="38100" dir="2700000" algn="tl">
                    <a:srgbClr val="000000">
                      <a:alpha val="43137"/>
                    </a:srgbClr>
                  </a:outerShdw>
                </a:effectLst>
              </a:rPr>
              <a:t>TO DISRUPT THE TRANSMISSION OF PAIN SIGNALS THROUGH NEUROLYSIS.</a:t>
            </a:r>
          </a:p>
        </p:txBody>
      </p:sp>
      <p:sp>
        <p:nvSpPr>
          <p:cNvPr id="3" name="Content Placeholder 2"/>
          <p:cNvSpPr>
            <a:spLocks noGrp="1"/>
          </p:cNvSpPr>
          <p:nvPr>
            <p:ph idx="1"/>
          </p:nvPr>
        </p:nvSpPr>
        <p:spPr>
          <a:xfrm>
            <a:off x="1183747" y="1670824"/>
            <a:ext cx="10172699" cy="5187177"/>
          </a:xfrm>
        </p:spPr>
        <p:txBody>
          <a:bodyPr anchor="t">
            <a:normAutofit/>
          </a:bodyPr>
          <a:lstStyle/>
          <a:p>
            <a:r>
              <a:rPr lang="en-US" sz="2400" err="1">
                <a:solidFill>
                  <a:schemeClr val="tx1">
                    <a:lumMod val="85000"/>
                  </a:schemeClr>
                </a:solidFill>
              </a:rPr>
              <a:t>Neuroablation</a:t>
            </a:r>
            <a:r>
              <a:rPr lang="en-US" sz="2400">
                <a:solidFill>
                  <a:schemeClr val="tx1">
                    <a:lumMod val="85000"/>
                  </a:schemeClr>
                </a:solidFill>
              </a:rPr>
              <a:t> methods include: Thermal, physical, &amp; chemical</a:t>
            </a:r>
          </a:p>
          <a:p>
            <a:r>
              <a:rPr lang="en-US" sz="2400">
                <a:solidFill>
                  <a:schemeClr val="tx1">
                    <a:lumMod val="85000"/>
                  </a:schemeClr>
                </a:solidFill>
              </a:rPr>
              <a:t>Radiofrequency ablation uses electrical energy to cause frictional heating and cellular death</a:t>
            </a:r>
          </a:p>
          <a:p>
            <a:r>
              <a:rPr lang="en-US" sz="2400">
                <a:solidFill>
                  <a:schemeClr val="tx1">
                    <a:lumMod val="85000"/>
                  </a:schemeClr>
                </a:solidFill>
              </a:rPr>
              <a:t>Utilized for ~30+ years in multiple areas of the body (cardiac, tumor, etc.), being applied to chronic pain</a:t>
            </a:r>
          </a:p>
          <a:p>
            <a:pPr lvl="1"/>
            <a:r>
              <a:rPr lang="en-US">
                <a:solidFill>
                  <a:schemeClr val="tx1">
                    <a:lumMod val="85000"/>
                  </a:schemeClr>
                </a:solidFill>
              </a:rPr>
              <a:t>Thermal Ablation:</a:t>
            </a:r>
          </a:p>
          <a:p>
            <a:pPr lvl="2"/>
            <a:r>
              <a:rPr lang="en-US" sz="2400">
                <a:solidFill>
                  <a:schemeClr val="tx1">
                    <a:lumMod val="85000"/>
                  </a:schemeClr>
                </a:solidFill>
              </a:rPr>
              <a:t>Standard Radiofrequency Ablation (SRFA)</a:t>
            </a:r>
          </a:p>
          <a:p>
            <a:pPr lvl="2"/>
            <a:r>
              <a:rPr lang="en-US" sz="2400">
                <a:solidFill>
                  <a:schemeClr val="tx1">
                    <a:lumMod val="85000"/>
                  </a:schemeClr>
                </a:solidFill>
              </a:rPr>
              <a:t>Cooled Radiofrequency Ablation (CRFA)</a:t>
            </a:r>
          </a:p>
          <a:p>
            <a:r>
              <a:rPr lang="en-US" sz="2400" err="1">
                <a:solidFill>
                  <a:schemeClr val="tx1">
                    <a:lumMod val="85000"/>
                  </a:schemeClr>
                </a:solidFill>
              </a:rPr>
              <a:t>Cryoablation</a:t>
            </a:r>
            <a:r>
              <a:rPr lang="en-US" sz="2400">
                <a:solidFill>
                  <a:schemeClr val="tx1">
                    <a:lumMod val="85000"/>
                  </a:schemeClr>
                </a:solidFill>
              </a:rPr>
              <a:t> uses the formation of ice crystals within cells to disrupt cell membranes &amp; interrupt metabolism</a:t>
            </a:r>
            <a:endParaRPr lang="en-US" sz="2400">
              <a:solidFill>
                <a:schemeClr val="tx1">
                  <a:lumMod val="85000"/>
                </a:schemeClr>
              </a:solidFill>
              <a:cs typeface="Calibri"/>
            </a:endParaRPr>
          </a:p>
          <a:p>
            <a:r>
              <a:rPr lang="en-US" sz="2400">
                <a:solidFill>
                  <a:schemeClr val="tx1">
                    <a:lumMod val="85000"/>
                  </a:schemeClr>
                </a:solidFill>
              </a:rPr>
              <a:t>Cooled Radiofrequency Ablation is </a:t>
            </a:r>
            <a:r>
              <a:rPr lang="en-US" sz="2400" b="1" u="sng">
                <a:solidFill>
                  <a:schemeClr val="tx1">
                    <a:lumMod val="85000"/>
                  </a:schemeClr>
                </a:solidFill>
              </a:rPr>
              <a:t>NOT </a:t>
            </a:r>
            <a:r>
              <a:rPr lang="en-US" sz="2400">
                <a:solidFill>
                  <a:schemeClr val="tx1">
                    <a:lumMod val="85000"/>
                  </a:schemeClr>
                </a:solidFill>
              </a:rPr>
              <a:t>Cryoablation</a:t>
            </a:r>
          </a:p>
        </p:txBody>
      </p:sp>
    </p:spTree>
    <p:extLst>
      <p:ext uri="{BB962C8B-B14F-4D97-AF65-F5344CB8AC3E}">
        <p14:creationId xmlns:p14="http://schemas.microsoft.com/office/powerpoint/2010/main" val="2802041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B5F4C-33CE-464E-A29C-936296BDF7EE}"/>
              </a:ext>
            </a:extLst>
          </p:cNvPr>
          <p:cNvSpPr>
            <a:spLocks noGrp="1"/>
          </p:cNvSpPr>
          <p:nvPr>
            <p:ph type="title"/>
          </p:nvPr>
        </p:nvSpPr>
        <p:spPr>
          <a:xfrm>
            <a:off x="1693682" y="115266"/>
            <a:ext cx="8861302" cy="882822"/>
          </a:xfrm>
          <a:noFill/>
        </p:spPr>
        <p:txBody>
          <a:bodyPr>
            <a:normAutofit fontScale="90000"/>
          </a:bodyPr>
          <a:lstStyle/>
          <a:p>
            <a:pPr algn="ctr">
              <a:lnSpc>
                <a:spcPct val="100000"/>
              </a:lnSpc>
            </a:pPr>
            <a:r>
              <a:rPr lang="en-US" sz="4700" b="1">
                <a:effectLst>
                  <a:outerShdw blurRad="38100" dist="38100" dir="2700000" algn="tl">
                    <a:srgbClr val="000000">
                      <a:alpha val="43137"/>
                    </a:srgbClr>
                  </a:outerShdw>
                </a:effectLst>
              </a:rPr>
              <a:t>COOLED RF LESION PROPERTIES</a:t>
            </a:r>
            <a:br>
              <a:rPr lang="en-US" b="1">
                <a:effectLst>
                  <a:outerShdw blurRad="38100" dist="38100" dir="2700000" algn="tl">
                    <a:srgbClr val="000000">
                      <a:alpha val="43137"/>
                    </a:srgbClr>
                  </a:outerShdw>
                </a:effectLst>
              </a:rPr>
            </a:br>
            <a:r>
              <a:rPr lang="en-US" sz="2200">
                <a:effectLst>
                  <a:outerShdw blurRad="38100" dist="38100" dir="2700000" algn="tl">
                    <a:srgbClr val="000000">
                      <a:alpha val="43137"/>
                    </a:srgbClr>
                  </a:outerShdw>
                </a:effectLst>
              </a:rPr>
              <a:t>DIFFERENCES BETWEEN CRF AND CONVENTIONAL RF</a:t>
            </a:r>
          </a:p>
        </p:txBody>
      </p:sp>
      <p:pic>
        <p:nvPicPr>
          <p:cNvPr id="12" name="Picture 11">
            <a:extLst>
              <a:ext uri="{FF2B5EF4-FFF2-40B4-BE49-F238E27FC236}">
                <a16:creationId xmlns:a16="http://schemas.microsoft.com/office/drawing/2014/main" id="{2BAA05D3-7046-49EC-9AF8-E0E01A4866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145" t="53900" r="18826"/>
          <a:stretch/>
        </p:blipFill>
        <p:spPr>
          <a:xfrm rot="10800000">
            <a:off x="2918358" y="4418546"/>
            <a:ext cx="4423779" cy="20747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a:extLst>
              <a:ext uri="{FF2B5EF4-FFF2-40B4-BE49-F238E27FC236}">
                <a16:creationId xmlns:a16="http://schemas.microsoft.com/office/drawing/2014/main" id="{5F8EADD1-9393-487F-878B-7FAB11AA199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226432" y="1251049"/>
            <a:ext cx="7290280" cy="2724319"/>
          </a:xfrm>
          <a:prstGeom prst="rect">
            <a:avLst/>
          </a:prstGeom>
          <a:ln>
            <a:noFill/>
          </a:ln>
          <a:effectLst>
            <a:softEdge rad="112500"/>
          </a:effectLst>
        </p:spPr>
      </p:pic>
      <p:sp>
        <p:nvSpPr>
          <p:cNvPr id="18" name="TextBox 17">
            <a:extLst>
              <a:ext uri="{FF2B5EF4-FFF2-40B4-BE49-F238E27FC236}">
                <a16:creationId xmlns:a16="http://schemas.microsoft.com/office/drawing/2014/main" id="{B2BA3270-3326-4D5C-8461-A0CF805045B9}"/>
              </a:ext>
            </a:extLst>
          </p:cNvPr>
          <p:cNvSpPr txBox="1"/>
          <p:nvPr/>
        </p:nvSpPr>
        <p:spPr>
          <a:xfrm>
            <a:off x="2422861" y="3906065"/>
            <a:ext cx="3397094" cy="311964"/>
          </a:xfrm>
          <a:prstGeom prst="rect">
            <a:avLst/>
          </a:prstGeom>
          <a:noFill/>
        </p:spPr>
        <p:txBody>
          <a:bodyPr wrap="square" rtlCol="0">
            <a:spAutoFit/>
          </a:bodyPr>
          <a:lstStyle/>
          <a:p>
            <a:pPr algn="ctr"/>
            <a:r>
              <a:rPr lang="en-US" sz="1400"/>
              <a:t>Standard Radiofrequency Lesion</a:t>
            </a:r>
          </a:p>
        </p:txBody>
      </p:sp>
      <p:sp>
        <p:nvSpPr>
          <p:cNvPr id="23" name="TextBox 22">
            <a:extLst>
              <a:ext uri="{FF2B5EF4-FFF2-40B4-BE49-F238E27FC236}">
                <a16:creationId xmlns:a16="http://schemas.microsoft.com/office/drawing/2014/main" id="{27646B43-A800-4CCF-A18E-24ADDC1267DC}"/>
              </a:ext>
            </a:extLst>
          </p:cNvPr>
          <p:cNvSpPr txBox="1"/>
          <p:nvPr/>
        </p:nvSpPr>
        <p:spPr>
          <a:xfrm>
            <a:off x="5942742" y="3907421"/>
            <a:ext cx="3557441" cy="311964"/>
          </a:xfrm>
          <a:prstGeom prst="rect">
            <a:avLst/>
          </a:prstGeom>
          <a:noFill/>
        </p:spPr>
        <p:txBody>
          <a:bodyPr wrap="square" rtlCol="0">
            <a:spAutoFit/>
          </a:bodyPr>
          <a:lstStyle/>
          <a:p>
            <a:pPr algn="ctr"/>
            <a:r>
              <a:rPr lang="en-US" sz="1400"/>
              <a:t>Cooled Radiofrequency Lesion</a:t>
            </a:r>
          </a:p>
        </p:txBody>
      </p:sp>
      <p:sp>
        <p:nvSpPr>
          <p:cNvPr id="24" name="TextBox 23">
            <a:extLst>
              <a:ext uri="{FF2B5EF4-FFF2-40B4-BE49-F238E27FC236}">
                <a16:creationId xmlns:a16="http://schemas.microsoft.com/office/drawing/2014/main" id="{20D2152E-4776-400D-90A9-785C0CF27D50}"/>
              </a:ext>
            </a:extLst>
          </p:cNvPr>
          <p:cNvSpPr txBox="1"/>
          <p:nvPr/>
        </p:nvSpPr>
        <p:spPr>
          <a:xfrm>
            <a:off x="7596025" y="5148995"/>
            <a:ext cx="2700177" cy="400110"/>
          </a:xfrm>
          <a:prstGeom prst="rect">
            <a:avLst/>
          </a:prstGeom>
          <a:noFill/>
        </p:spPr>
        <p:txBody>
          <a:bodyPr wrap="square" rtlCol="0">
            <a:spAutoFit/>
          </a:bodyPr>
          <a:lstStyle/>
          <a:p>
            <a:r>
              <a:rPr lang="en-US" sz="2000" b="1"/>
              <a:t>5 x Larger Lesion</a:t>
            </a:r>
          </a:p>
        </p:txBody>
      </p:sp>
    </p:spTree>
    <p:extLst>
      <p:ext uri="{BB962C8B-B14F-4D97-AF65-F5344CB8AC3E}">
        <p14:creationId xmlns:p14="http://schemas.microsoft.com/office/powerpoint/2010/main" val="394188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101E2-767B-4F0A-9B3D-2815E9B8EE72}"/>
              </a:ext>
            </a:extLst>
          </p:cNvPr>
          <p:cNvSpPr>
            <a:spLocks noGrp="1"/>
          </p:cNvSpPr>
          <p:nvPr>
            <p:ph type="title"/>
          </p:nvPr>
        </p:nvSpPr>
        <p:spPr>
          <a:xfrm>
            <a:off x="1680411" y="117164"/>
            <a:ext cx="8864299" cy="962918"/>
          </a:xfrm>
        </p:spPr>
        <p:txBody>
          <a:bodyPr>
            <a:noAutofit/>
          </a:bodyPr>
          <a:lstStyle/>
          <a:p>
            <a:pPr algn="ctr"/>
            <a:r>
              <a:rPr lang="en-US" sz="4200" b="1">
                <a:effectLst>
                  <a:outerShdw blurRad="38100" dist="38100" dir="2700000" algn="tl">
                    <a:srgbClr val="000000">
                      <a:alpha val="43137"/>
                    </a:srgbClr>
                  </a:outerShdw>
                </a:effectLst>
              </a:rPr>
              <a:t>Why a Larger Lesion? </a:t>
            </a:r>
            <a:br>
              <a:rPr lang="en-US" sz="4200" b="1">
                <a:effectLst>
                  <a:outerShdw blurRad="38100" dist="38100" dir="2700000" algn="tl">
                    <a:srgbClr val="000000">
                      <a:alpha val="43137"/>
                    </a:srgbClr>
                  </a:outerShdw>
                </a:effectLst>
              </a:rPr>
            </a:br>
            <a:r>
              <a:rPr lang="en-US" sz="4000" b="1">
                <a:effectLst>
                  <a:outerShdw blurRad="38100" dist="38100" dir="2700000" algn="tl">
                    <a:srgbClr val="000000">
                      <a:alpha val="43137"/>
                    </a:srgbClr>
                  </a:outerShdw>
                </a:effectLst>
              </a:rPr>
              <a:t>- Nerve Variability</a:t>
            </a:r>
          </a:p>
        </p:txBody>
      </p:sp>
      <p:pic>
        <p:nvPicPr>
          <p:cNvPr id="3" name="Picture 2">
            <a:extLst>
              <a:ext uri="{FF2B5EF4-FFF2-40B4-BE49-F238E27FC236}">
                <a16:creationId xmlns:a16="http://schemas.microsoft.com/office/drawing/2014/main" id="{6A15E801-3D8C-4951-A4F2-C92E4367EBD8}"/>
              </a:ext>
            </a:extLst>
          </p:cNvPr>
          <p:cNvPicPr>
            <a:picLocks noChangeAspect="1"/>
          </p:cNvPicPr>
          <p:nvPr/>
        </p:nvPicPr>
        <p:blipFill>
          <a:blip r:embed="rId3"/>
          <a:stretch>
            <a:fillRect/>
          </a:stretch>
        </p:blipFill>
        <p:spPr>
          <a:xfrm>
            <a:off x="1684260" y="1136644"/>
            <a:ext cx="8819147" cy="5160835"/>
          </a:xfrm>
          <a:prstGeom prst="rect">
            <a:avLst/>
          </a:prstGeom>
        </p:spPr>
      </p:pic>
      <p:sp>
        <p:nvSpPr>
          <p:cNvPr id="5" name="TextBox 4">
            <a:extLst>
              <a:ext uri="{FF2B5EF4-FFF2-40B4-BE49-F238E27FC236}">
                <a16:creationId xmlns:a16="http://schemas.microsoft.com/office/drawing/2014/main" id="{F954CCFD-58D5-460E-91EB-ADF72566A210}"/>
              </a:ext>
            </a:extLst>
          </p:cNvPr>
          <p:cNvSpPr txBox="1"/>
          <p:nvPr/>
        </p:nvSpPr>
        <p:spPr>
          <a:xfrm>
            <a:off x="1680411" y="6391373"/>
            <a:ext cx="8855119" cy="461665"/>
          </a:xfrm>
          <a:prstGeom prst="rect">
            <a:avLst/>
          </a:prstGeom>
          <a:noFill/>
        </p:spPr>
        <p:txBody>
          <a:bodyPr wrap="square" rtlCol="0" anchor="ctr">
            <a:spAutoFit/>
          </a:bodyPr>
          <a:lstStyle/>
          <a:p>
            <a:r>
              <a:rPr lang="en-US" sz="1200">
                <a:solidFill>
                  <a:schemeClr val="tx1">
                    <a:lumMod val="85000"/>
                  </a:schemeClr>
                </a:solidFill>
                <a:latin typeface="+mj-lt"/>
              </a:rPr>
              <a:t>Anatomical Study of the Innervation of Anterior Knee Joint Capsule:  Implication for Image-Guided Intervention.  </a:t>
            </a:r>
          </a:p>
          <a:p>
            <a:r>
              <a:rPr lang="en-US" sz="1200">
                <a:solidFill>
                  <a:schemeClr val="tx1">
                    <a:lumMod val="85000"/>
                  </a:schemeClr>
                </a:solidFill>
                <a:latin typeface="+mj-lt"/>
              </a:rPr>
              <a:t>Tran J Reg </a:t>
            </a:r>
            <a:r>
              <a:rPr lang="en-US" sz="1200" err="1">
                <a:solidFill>
                  <a:schemeClr val="tx1">
                    <a:lumMod val="85000"/>
                  </a:schemeClr>
                </a:solidFill>
                <a:latin typeface="+mj-lt"/>
              </a:rPr>
              <a:t>Anesth</a:t>
            </a:r>
            <a:r>
              <a:rPr lang="en-US" sz="1200">
                <a:solidFill>
                  <a:schemeClr val="tx1">
                    <a:lumMod val="85000"/>
                  </a:schemeClr>
                </a:solidFill>
                <a:latin typeface="+mj-lt"/>
              </a:rPr>
              <a:t> Pain Med. 2018 Mar 17. </a:t>
            </a:r>
            <a:r>
              <a:rPr lang="en-US" sz="1200" err="1">
                <a:solidFill>
                  <a:schemeClr val="tx1">
                    <a:lumMod val="85000"/>
                  </a:schemeClr>
                </a:solidFill>
                <a:latin typeface="+mj-lt"/>
              </a:rPr>
              <a:t>epub</a:t>
            </a:r>
            <a:r>
              <a:rPr lang="en-US" sz="1200">
                <a:solidFill>
                  <a:schemeClr val="tx1">
                    <a:lumMod val="85000"/>
                  </a:schemeClr>
                </a:solidFill>
                <a:latin typeface="+mj-lt"/>
              </a:rPr>
              <a:t> ahead of print </a:t>
            </a:r>
            <a:r>
              <a:rPr lang="en-US" sz="1200" err="1">
                <a:solidFill>
                  <a:schemeClr val="tx1">
                    <a:lumMod val="85000"/>
                  </a:schemeClr>
                </a:solidFill>
                <a:latin typeface="+mj-lt"/>
              </a:rPr>
              <a:t>epub</a:t>
            </a:r>
            <a:r>
              <a:rPr lang="en-US" sz="1200">
                <a:solidFill>
                  <a:schemeClr val="tx1">
                    <a:lumMod val="85000"/>
                  </a:schemeClr>
                </a:solidFill>
                <a:latin typeface="+mj-lt"/>
              </a:rPr>
              <a:t> ahead of print</a:t>
            </a:r>
          </a:p>
        </p:txBody>
      </p:sp>
    </p:spTree>
    <p:extLst>
      <p:ext uri="{BB962C8B-B14F-4D97-AF65-F5344CB8AC3E}">
        <p14:creationId xmlns:p14="http://schemas.microsoft.com/office/powerpoint/2010/main" val="1423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2501</Words>
  <Application>Microsoft Macintosh PowerPoint</Application>
  <PresentationFormat>Widescreen</PresentationFormat>
  <Paragraphs>277</Paragraphs>
  <Slides>34</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Calibri Light</vt:lpstr>
      <vt:lpstr>Helvetica</vt:lpstr>
      <vt:lpstr>Times New Roman</vt:lpstr>
      <vt:lpstr>Office Theme</vt:lpstr>
      <vt:lpstr>Management of Uncomplicated Total Knee Arthroplasty Chronic Pain and Stiffness Utilizing Cooled Radiofrequency Ablation: A single institution pilot study.  </vt:lpstr>
      <vt:lpstr>How BIG of a Problem are Chronic Pain and OA?</vt:lpstr>
      <vt:lpstr>PowerPoint Presentation</vt:lpstr>
      <vt:lpstr>CURRENT TREATMENT ALGORITHM</vt:lpstr>
      <vt:lpstr>PowerPoint Presentation</vt:lpstr>
      <vt:lpstr>PowerPoint Presentation</vt:lpstr>
      <vt:lpstr>GOAL: TO DISRUPT THE TRANSMISSION OF PAIN SIGNALS THROUGH NEUROLYSIS.</vt:lpstr>
      <vt:lpstr>COOLED RF LESION PROPERTIES DIFFERENCES BETWEEN CRF AND CONVENTIONAL RF</vt:lpstr>
      <vt:lpstr>Why a Larger Lesion?  - Nerve Variability</vt:lpstr>
      <vt:lpstr>Genicular Neurotomy Targets </vt:lpstr>
      <vt:lpstr>IM, inferomedial;  IP, infrapatellar;  MR, medial retinacular;  SL, superolateral;  SM, superomedial</vt:lpstr>
      <vt:lpstr>A Case Report: Demonstration of Lesions Produced by Cooled Radiofrequency Neurotomy for Chronic Osteoarthritic Knee Pain</vt:lpstr>
      <vt:lpstr>PowerPoint Presentation</vt:lpstr>
      <vt:lpstr>PowerPoint Presentation</vt:lpstr>
      <vt:lpstr>PowerPoint Presentation</vt:lpstr>
      <vt:lpstr>PowerPoint Presentation</vt:lpstr>
      <vt:lpstr>Methods and Material </vt:lpstr>
      <vt:lpstr>Methods and Material </vt:lpstr>
      <vt:lpstr>Study Design</vt:lpstr>
      <vt:lpstr>Technique</vt:lpstr>
      <vt:lpstr>Technique-Cooled RFA </vt:lpstr>
      <vt:lpstr>Technique</vt:lpstr>
      <vt:lpstr>Technique</vt:lpstr>
      <vt:lpstr>Technique</vt:lpstr>
      <vt:lpstr>PowerPoint Presentation</vt:lpstr>
      <vt:lpstr>PowerPoint Presentation</vt:lpstr>
      <vt:lpstr>Demographic Data </vt:lpstr>
      <vt:lpstr>KOOS Score</vt:lpstr>
      <vt:lpstr>KOOS Score</vt:lpstr>
      <vt:lpstr>WOMAC Score</vt:lpstr>
      <vt:lpstr>VAS Score</vt:lpstr>
      <vt:lpstr>Impact on Pain Medication Usage: Non-opioid Analgesic and opioid group. </vt:lpstr>
      <vt:lpstr>PowerPoint Presentation</vt:lpstr>
      <vt:lpstr>For Questions: felix.m.Gonzalez@emory.edu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Management of Uncomplicated Total Knee Arthroplasty Chronic Pain and Stiffness Utilizing Cooled Radiofrequency Ablation: A single institution pilot study.  </dc:title>
  <dc:creator/>
  <cp:lastModifiedBy>Roberto Gonzalez</cp:lastModifiedBy>
  <cp:revision>2</cp:revision>
  <dcterms:created xsi:type="dcterms:W3CDTF">2021-07-25T22:54:49Z</dcterms:created>
  <dcterms:modified xsi:type="dcterms:W3CDTF">2021-10-20T03:43:59Z</dcterms:modified>
</cp:coreProperties>
</file>