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notesSlides/notesSlide2.xml" ContentType="application/vnd.openxmlformats-officedocument.presentationml.notesSlide+xml"/>
  <Override PartName="/ppt/comments/comment3.xml" ContentType="application/vnd.openxmlformats-officedocument.presentationml.comments+xml"/>
  <Override PartName="/ppt/comments/comment4.xml" ContentType="application/vnd.openxmlformats-officedocument.presentationml.comments+xml"/>
  <Override PartName="/ppt/comments/comment5.xml" ContentType="application/vnd.openxmlformats-officedocument.presentationml.comments+xml"/>
  <Override PartName="/ppt/tags/tag1.xml" ContentType="application/vnd.openxmlformats-officedocument.presentationml.tags+xml"/>
  <Override PartName="/ppt/comments/comment6.xml" ContentType="application/vnd.openxmlformats-officedocument.presentationml.comment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0"/>
  </p:notesMasterIdLst>
  <p:sldIdLst>
    <p:sldId id="259" r:id="rId2"/>
    <p:sldId id="326" r:id="rId3"/>
    <p:sldId id="263" r:id="rId4"/>
    <p:sldId id="349" r:id="rId5"/>
    <p:sldId id="264" r:id="rId6"/>
    <p:sldId id="266" r:id="rId7"/>
    <p:sldId id="347" r:id="rId8"/>
    <p:sldId id="268" r:id="rId9"/>
    <p:sldId id="272" r:id="rId10"/>
    <p:sldId id="285" r:id="rId11"/>
    <p:sldId id="322" r:id="rId12"/>
    <p:sldId id="323" r:id="rId13"/>
    <p:sldId id="324" r:id="rId14"/>
    <p:sldId id="325" r:id="rId15"/>
    <p:sldId id="273" r:id="rId16"/>
    <p:sldId id="346" r:id="rId17"/>
    <p:sldId id="262" r:id="rId18"/>
    <p:sldId id="348" r:id="rId19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senthal, Michael H.,M.D.,Ph.D." initials="RMH" lastIdx="4" clrIdx="0">
    <p:extLst>
      <p:ext uri="{19B8F6BF-5375-455C-9EA6-DF929625EA0E}">
        <p15:presenceInfo xmlns:p15="http://schemas.microsoft.com/office/powerpoint/2012/main" userId="S::michael_rosenthal@dfci.harvard.edu::b7357ce5-e35f-4adb-afb7-f6d8ed1d5a92" providerId="AD"/>
      </p:ext>
    </p:extLst>
  </p:cmAuthor>
  <p:cmAuthor id="2" name="Magudia, Kirti" initials="MK" lastIdx="5" clrIdx="1">
    <p:extLst>
      <p:ext uri="{19B8F6BF-5375-455C-9EA6-DF929625EA0E}">
        <p15:presenceInfo xmlns:p15="http://schemas.microsoft.com/office/powerpoint/2012/main" userId="S::kirti.magudia@ucsf.edu::8cf888b2-4759-44b7-a305-d36abdf670f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3DA6"/>
    <a:srgbClr val="FF8AD8"/>
    <a:srgbClr val="D883FF"/>
    <a:srgbClr val="58585A"/>
    <a:srgbClr val="403C37"/>
    <a:srgbClr val="5858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8543"/>
    <p:restoredTop sz="94802"/>
  </p:normalViewPr>
  <p:slideViewPr>
    <p:cSldViewPr snapToGrid="0" snapToObjects="1">
      <p:cViewPr varScale="1">
        <p:scale>
          <a:sx n="149" d="100"/>
          <a:sy n="149" d="100"/>
        </p:scale>
        <p:origin x="968" y="17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0-10-02T06:14:16.707" idx="2">
    <p:pos x="10" y="10"/>
    <p:text>I don't want anyone to be offended so I just added all the logos. If you want the order changed, please let me know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0-10-02T06:15:05.672" idx="3">
    <p:pos x="10" y="10"/>
    <p:text>Did not see guidelines for this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0-01T11:47:04.592" idx="1">
    <p:pos x="10" y="10"/>
    <p:text>I think we should convert this slide and the following one into an explicit discussion of the validated automated method w reference to the Radiology paper.</p:text>
    <p:extLst>
      <p:ext uri="{C676402C-5697-4E1C-873F-D02D1690AC5C}">
        <p15:threadingInfo xmlns:p15="http://schemas.microsoft.com/office/powerpoint/2012/main" timeZoneBias="240"/>
      </p:ext>
    </p:extLst>
  </p:cm>
  <p:cm authorId="2" dt="2020-10-02T06:16:01.907" idx="4">
    <p:pos x="10" y="106"/>
    <p:text>I decided to keep this (as long as we have time) but did change the next slide</p:text>
    <p:extLst>
      <p:ext uri="{C676402C-5697-4E1C-873F-D02D1690AC5C}">
        <p15:threadingInfo xmlns:p15="http://schemas.microsoft.com/office/powerpoint/2012/main" timeZoneBias="420">
          <p15:parentCm authorId="1" idx="1"/>
        </p15:threadingInfo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0-01T11:49:39.240" idx="2">
    <p:pos x="10" y="10"/>
    <p:text>Replace this slide with brief discussion of neural net approach plus validation data showing R=0.99 correlation and formal equivalence to human readers</p:text>
    <p:extLst>
      <p:ext uri="{C676402C-5697-4E1C-873F-D02D1690AC5C}">
        <p15:threadingInfo xmlns:p15="http://schemas.microsoft.com/office/powerpoint/2012/main" timeZoneBias="240"/>
      </p:ext>
    </p:extLst>
  </p:cm>
  <p:cm authorId="2" dt="2020-10-02T06:13:54.125" idx="1">
    <p:pos x="10" y="106"/>
    <p:text>Chris is going to straight out the right portion of this figure</p:text>
    <p:extLst>
      <p:ext uri="{C676402C-5697-4E1C-873F-D02D1690AC5C}">
        <p15:threadingInfo xmlns:p15="http://schemas.microsoft.com/office/powerpoint/2012/main" timeZoneBias="420">
          <p15:parentCm authorId="1" idx="2"/>
        </p15:threadingInfo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0-01T11:49:39.240" idx="2">
    <p:pos x="10" y="10"/>
    <p:text>Replace this slide with brief discussion of neural net approach plus validation data showing R=0.99 correlation and formal equivalence to human readers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0-01T11:59:21.056" idx="3">
    <p:pos x="1048" y="1281"/>
    <p:text>Kirti, confirm that this was the final selection method please</p:text>
    <p:extLst>
      <p:ext uri="{C676402C-5697-4E1C-873F-D02D1690AC5C}">
        <p15:threadingInfo xmlns:p15="http://schemas.microsoft.com/office/powerpoint/2012/main" timeZoneBias="240"/>
      </p:ext>
    </p:extLst>
  </p:cm>
  <p:cm authorId="2" dt="2020-10-03T08:30:36.606" idx="5">
    <p:pos x="1048" y="1377"/>
    <p:text>Confirmed</p:text>
    <p:extLst>
      <p:ext uri="{C676402C-5697-4E1C-873F-D02D1690AC5C}">
        <p15:threadingInfo xmlns:p15="http://schemas.microsoft.com/office/powerpoint/2012/main" timeZoneBias="420">
          <p15:parentCm authorId="1" idx="3"/>
        </p15:threadingInfo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65F618-B710-7C47-97F5-A5F9F73AC52B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E365B2-9331-574B-B3E5-6992F65B9B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7662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365B2-9331-574B-B3E5-6992F65B9BC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4441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365B2-9331-574B-B3E5-6992F65B9BC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4495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/>
              <a:t>2.0% of cases were manually reviewed </a:t>
            </a:r>
          </a:p>
          <a:p>
            <a:r>
              <a:rPr lang="en-US" sz="2000" dirty="0"/>
              <a:t>2.5% failure rate</a:t>
            </a:r>
          </a:p>
          <a:p>
            <a:pPr marL="457200" lvl="1" indent="0">
              <a:buNone/>
            </a:pPr>
            <a:r>
              <a:rPr lang="en-US" sz="1800" i="1" dirty="0"/>
              <a:t>segmentation deviates significantly from what </a:t>
            </a:r>
            <a:br>
              <a:rPr lang="en-US" sz="1800" i="1" dirty="0"/>
            </a:br>
            <a:r>
              <a:rPr lang="en-US" sz="1800" i="1" dirty="0"/>
              <a:t>manual segmentation would determine</a:t>
            </a:r>
            <a:endParaRPr lang="en-US" sz="16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365B2-9331-574B-B3E5-6992F65B9BC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1682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Similar analysis with outperforming of weight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365B2-9331-574B-B3E5-6992F65B9BC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0426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365B2-9331-574B-B3E5-6992F65B9BC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923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6000" b="0" i="0">
                <a:solidFill>
                  <a:schemeClr val="bg1"/>
                </a:solidFill>
                <a:latin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296172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eaVert"/>
          <a:lstStyle>
            <a:lvl1pPr>
              <a:defRPr b="0" i="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54621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  <a:prstGeom prst="rect">
            <a:avLst/>
          </a:prstGeom>
        </p:spPr>
        <p:txBody>
          <a:bodyPr vert="eaVert"/>
          <a:lstStyle>
            <a:lvl1pPr>
              <a:defRPr b="0" i="0">
                <a:solidFill>
                  <a:schemeClr val="bg1"/>
                </a:solidFill>
                <a:latin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  <a:prstGeom prst="rect">
            <a:avLst/>
          </a:prstGeom>
        </p:spPr>
        <p:txBody>
          <a:bodyPr vert="eaVert"/>
          <a:lstStyle>
            <a:lvl1pPr>
              <a:defRPr b="0" i="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50959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03508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  <a:prstGeom prst="rect">
            <a:avLst/>
          </a:prstGeom>
        </p:spPr>
        <p:txBody>
          <a:bodyPr anchor="b"/>
          <a:lstStyle>
            <a:lvl1pPr>
              <a:defRPr sz="6000" b="0" i="0">
                <a:solidFill>
                  <a:schemeClr val="bg1"/>
                </a:solidFill>
                <a:latin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553310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5246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6420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49247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6637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  <a:prstGeom prst="rect">
            <a:avLst/>
          </a:prstGeom>
        </p:spPr>
        <p:txBody>
          <a:bodyPr anchor="b"/>
          <a:lstStyle>
            <a:lvl1pPr>
              <a:defRPr sz="3200" b="0" i="0">
                <a:solidFill>
                  <a:schemeClr val="bg1"/>
                </a:solidFill>
                <a:latin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  <a:prstGeom prst="rect">
            <a:avLst/>
          </a:prstGeom>
        </p:spPr>
        <p:txBody>
          <a:bodyPr/>
          <a:lstStyle>
            <a:lvl1pPr>
              <a:defRPr sz="3200" b="0" i="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>
              <a:defRPr sz="2800" b="0" i="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>
              <a:defRPr sz="2400" b="0" i="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>
              <a:defRPr sz="2000" b="0" i="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>
              <a:defRPr sz="2000" b="0" i="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701661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  <a:prstGeom prst="rect">
            <a:avLst/>
          </a:prstGeom>
        </p:spPr>
        <p:txBody>
          <a:bodyPr anchor="b"/>
          <a:lstStyle>
            <a:lvl1pPr>
              <a:defRPr sz="3200" b="0" i="0">
                <a:solidFill>
                  <a:schemeClr val="bg1"/>
                </a:solidFill>
                <a:latin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40992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8408FFE-5837-5246-BEEC-AD1B4D684574}"/>
              </a:ext>
            </a:extLst>
          </p:cNvPr>
          <p:cNvSpPr/>
          <p:nvPr userDrawn="1"/>
        </p:nvSpPr>
        <p:spPr>
          <a:xfrm>
            <a:off x="0" y="0"/>
            <a:ext cx="9168830" cy="5143500"/>
          </a:xfrm>
          <a:prstGeom prst="rect">
            <a:avLst/>
          </a:prstGeom>
          <a:solidFill>
            <a:srgbClr val="5858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Verdana" panose="020B0604030504040204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4242816"/>
            <a:ext cx="9168830" cy="664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0" i="0" u="sng" dirty="0">
              <a:solidFill>
                <a:srgbClr val="003DA6"/>
              </a:solidFill>
              <a:latin typeface="Verdana" panose="020B0604030504040204" pitchFamily="34" charset="0"/>
            </a:endParaRPr>
          </a:p>
        </p:txBody>
      </p:sp>
      <p:pic>
        <p:nvPicPr>
          <p:cNvPr id="5" name="Picture 4" descr="BWH_293_reverse.png">
            <a:extLst>
              <a:ext uri="{FF2B5EF4-FFF2-40B4-BE49-F238E27FC236}">
                <a16:creationId xmlns:a16="http://schemas.microsoft.com/office/drawing/2014/main" id="{FA5A53A6-6D5C-C74F-8375-36E78DE7D7E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96" y="4566436"/>
            <a:ext cx="1230324" cy="354414"/>
          </a:xfrm>
          <a:prstGeom prst="rect">
            <a:avLst/>
          </a:prstGeom>
        </p:spPr>
      </p:pic>
      <p:pic>
        <p:nvPicPr>
          <p:cNvPr id="6" name="Picture 5" descr="HMS_Affiliate_white_8.png">
            <a:extLst>
              <a:ext uri="{FF2B5EF4-FFF2-40B4-BE49-F238E27FC236}">
                <a16:creationId xmlns:a16="http://schemas.microsoft.com/office/drawing/2014/main" id="{85A514ED-708C-324F-95A8-58C53219F65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547" y="4598737"/>
            <a:ext cx="1650174" cy="286098"/>
          </a:xfrm>
          <a:prstGeom prst="rect">
            <a:avLst/>
          </a:prstGeom>
        </p:spPr>
      </p:pic>
      <p:pic>
        <p:nvPicPr>
          <p:cNvPr id="4" name="Picture 3" descr="A picture containing graphical user interface, text&#10;&#10;Description automatically generated">
            <a:extLst>
              <a:ext uri="{FF2B5EF4-FFF2-40B4-BE49-F238E27FC236}">
                <a16:creationId xmlns:a16="http://schemas.microsoft.com/office/drawing/2014/main" id="{AC51FAD2-788A-42B1-BB96-6B493E54D3A5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807338" y="4585925"/>
            <a:ext cx="1103824" cy="2709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3C35890-B11E-4DA2-85A7-48297867A7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/>
          <a:srcRect l="6295" t="28570" r="6042" b="34434"/>
          <a:stretch/>
        </p:blipFill>
        <p:spPr>
          <a:xfrm>
            <a:off x="2101888" y="4601297"/>
            <a:ext cx="1513760" cy="25553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B179E14-AA35-9544-ABAC-5F49AF3D34CF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432535" y="4454050"/>
            <a:ext cx="471455" cy="55003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CAEFBDA-45F4-6645-9477-F5C828C03CA1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7254779" y="4593614"/>
            <a:ext cx="1698574" cy="270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76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comments" Target="../comments/comment1.xml"/><Relationship Id="rId2" Type="http://schemas.microsoft.com/office/2007/relationships/media" Target="../media/media1.m4a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7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7.png"/><Relationship Id="rId4" Type="http://schemas.openxmlformats.org/officeDocument/2006/relationships/image" Target="../media/image20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2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7.png"/><Relationship Id="rId5" Type="http://schemas.openxmlformats.org/officeDocument/2006/relationships/image" Target="../media/image21.tiff"/><Relationship Id="rId4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7.png"/><Relationship Id="rId4" Type="http://schemas.openxmlformats.org/officeDocument/2006/relationships/image" Target="../media/image21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comments" Target="../comments/commen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comments" Target="../comments/comment3.xml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comments" Target="../comments/comment4.xml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comments" Target="../comments/comment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1.xml"/><Relationship Id="rId6" Type="http://schemas.openxmlformats.org/officeDocument/2006/relationships/comments" Target="../comments/comment6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7997" y="663343"/>
            <a:ext cx="7610897" cy="1753433"/>
          </a:xfrm>
        </p:spPr>
        <p:txBody>
          <a:bodyPr/>
          <a:lstStyle/>
          <a:p>
            <a:r>
              <a:rPr lang="en-US" sz="2800" dirty="0"/>
              <a:t>Prediction of Heart Attack and Stroke in </a:t>
            </a:r>
            <a:r>
              <a:rPr lang="en-US" sz="2800" dirty="0" err="1"/>
              <a:t>Nonhospitalized</a:t>
            </a:r>
            <a:r>
              <a:rPr lang="en-US" sz="2800" dirty="0"/>
              <a:t> Adults Using a Fully Automated and Normalized Deep Learning Body Composition Analysis of Routine Abdominal CT </a:t>
            </a:r>
            <a:endParaRPr lang="en-US" sz="2400" dirty="0">
              <a:effectLst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6471" y="2726724"/>
            <a:ext cx="7512423" cy="961251"/>
          </a:xfrm>
          <a:ln>
            <a:noFill/>
          </a:ln>
        </p:spPr>
        <p:txBody>
          <a:bodyPr/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Kirti Magudia, MD PhD</a:t>
            </a:r>
            <a:r>
              <a:rPr lang="en-US" sz="2000" dirty="0">
                <a:ea typeface="Verdana" panose="020B0604030504040204" pitchFamily="34" charset="0"/>
                <a:cs typeface="Verdana" panose="020B0604030504040204" pitchFamily="34" charset="0"/>
              </a:rPr>
              <a:t>; Christopher P. Bridge, D Phil; Camden Bay, PhD; Florian J. </a:t>
            </a:r>
            <a:r>
              <a:rPr lang="en-US" sz="2000" dirty="0" err="1">
                <a:ea typeface="Verdana" panose="020B0604030504040204" pitchFamily="34" charset="0"/>
                <a:cs typeface="Verdana" panose="020B0604030504040204" pitchFamily="34" charset="0"/>
              </a:rPr>
              <a:t>Fintelmann</a:t>
            </a:r>
            <a:r>
              <a:rPr lang="en-US" sz="2000" dirty="0">
                <a:ea typeface="Verdana" panose="020B0604030504040204" pitchFamily="34" charset="0"/>
                <a:cs typeface="Verdana" panose="020B0604030504040204" pitchFamily="34" charset="0"/>
              </a:rPr>
              <a:t>, MD; </a:t>
            </a:r>
            <a:br>
              <a:rPr lang="en-US" sz="2000" dirty="0"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dirty="0">
                <a:ea typeface="Verdana" panose="020B0604030504040204" pitchFamily="34" charset="0"/>
                <a:cs typeface="Verdana" panose="020B0604030504040204" pitchFamily="34" charset="0"/>
              </a:rPr>
              <a:t>Ana Babic, PhD; Katherine P Andriole, MD PhD; </a:t>
            </a:r>
            <a:br>
              <a:rPr lang="en-US" sz="2000" dirty="0"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dirty="0">
                <a:ea typeface="Verdana" panose="020B0604030504040204" pitchFamily="34" charset="0"/>
                <a:cs typeface="Verdana" panose="020B0604030504040204" pitchFamily="34" charset="0"/>
              </a:rPr>
              <a:t>Brian </a:t>
            </a:r>
            <a:r>
              <a:rPr lang="en-US" sz="2000" dirty="0" err="1">
                <a:ea typeface="Verdana" panose="020B0604030504040204" pitchFamily="34" charset="0"/>
                <a:cs typeface="Verdana" panose="020B0604030504040204" pitchFamily="34" charset="0"/>
              </a:rPr>
              <a:t>Wolpin</a:t>
            </a:r>
            <a:r>
              <a:rPr lang="en-US" sz="2000" dirty="0">
                <a:ea typeface="Verdana" panose="020B0604030504040204" pitchFamily="34" charset="0"/>
                <a:cs typeface="Verdana" panose="020B0604030504040204" pitchFamily="34" charset="0"/>
              </a:rPr>
              <a:t>, MD MPH; Michael Rosenthal, MD PhD </a:t>
            </a:r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2000" baseline="30000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2000" baseline="30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br>
              <a:rPr lang="en-US" sz="1200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5957DDB-820F-0243-9667-E013D34DBC9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5382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43521"/>
    </mc:Choice>
    <mc:Fallback xmlns="">
      <p:transition spd="slow" advTm="435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175A7-B26C-6A42-BE5A-F27716B13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8046720" cy="993775"/>
          </a:xfrm>
        </p:spPr>
        <p:txBody>
          <a:bodyPr/>
          <a:lstStyle/>
          <a:p>
            <a:pPr algn="ctr"/>
            <a:r>
              <a:rPr lang="en-US" sz="3600" dirty="0"/>
              <a:t>Patient Characteristics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27D8F3-2A61-0D47-9CFF-82D3BFDED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892" y="1114641"/>
            <a:ext cx="8491924" cy="3262312"/>
          </a:xfrm>
        </p:spPr>
        <p:txBody>
          <a:bodyPr/>
          <a:lstStyle/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A7B3A2-79CA-B446-AE02-BA47C01C6A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041" y="1114641"/>
            <a:ext cx="3889607" cy="274244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E9D048E-16CA-1342-B5EC-C7381038EF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5183" y="1114641"/>
            <a:ext cx="3889607" cy="2747704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C35956E-DE6A-404A-940E-249AFE6264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38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93"/>
    </mc:Choice>
    <mc:Fallback xmlns="">
      <p:transition spd="slow" advTm="170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175A7-B26C-6A42-BE5A-F27716B13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3910"/>
            <a:ext cx="8180363" cy="993775"/>
          </a:xfrm>
        </p:spPr>
        <p:txBody>
          <a:bodyPr/>
          <a:lstStyle/>
          <a:p>
            <a:pPr algn="ctr"/>
            <a:r>
              <a:rPr lang="en-US" sz="3600" dirty="0"/>
              <a:t>Reference Curves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38CBC70-C703-7C4C-A284-28DC8758C6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9035" y="2094169"/>
            <a:ext cx="2997139" cy="3049331"/>
          </a:xfrm>
        </p:spPr>
        <p:txBody>
          <a:bodyPr/>
          <a:lstStyle/>
          <a:p>
            <a:pPr marL="0" indent="0">
              <a:buNone/>
            </a:pPr>
            <a:r>
              <a:rPr lang="en-US" sz="1200" dirty="0"/>
              <a:t>Superior to inferior percentile lines:</a:t>
            </a:r>
          </a:p>
          <a:p>
            <a:pPr>
              <a:spcBef>
                <a:spcPts val="0"/>
              </a:spcBef>
            </a:pPr>
            <a:r>
              <a:rPr lang="en-US" sz="1200" dirty="0">
                <a:solidFill>
                  <a:srgbClr val="FF0000"/>
                </a:solidFill>
              </a:rPr>
              <a:t>97</a:t>
            </a:r>
            <a:r>
              <a:rPr lang="en-US" sz="1200" baseline="30000" dirty="0">
                <a:solidFill>
                  <a:srgbClr val="FF0000"/>
                </a:solidFill>
              </a:rPr>
              <a:t>th </a:t>
            </a:r>
            <a:r>
              <a:rPr lang="en-US" sz="1200" dirty="0">
                <a:solidFill>
                  <a:srgbClr val="FF0000"/>
                </a:solidFill>
              </a:rPr>
              <a:t>(red) </a:t>
            </a:r>
          </a:p>
          <a:p>
            <a:pPr>
              <a:spcBef>
                <a:spcPts val="0"/>
              </a:spcBef>
            </a:pPr>
            <a:r>
              <a:rPr lang="en-US" sz="1200" dirty="0">
                <a:solidFill>
                  <a:srgbClr val="FFC000"/>
                </a:solidFill>
              </a:rPr>
              <a:t>95</a:t>
            </a:r>
            <a:r>
              <a:rPr lang="en-US" sz="1200" baseline="30000" dirty="0">
                <a:solidFill>
                  <a:srgbClr val="FFC000"/>
                </a:solidFill>
              </a:rPr>
              <a:t>th </a:t>
            </a:r>
            <a:r>
              <a:rPr lang="en-US" sz="1200" dirty="0">
                <a:solidFill>
                  <a:srgbClr val="FFC000"/>
                </a:solidFill>
              </a:rPr>
              <a:t>(orange) </a:t>
            </a:r>
          </a:p>
          <a:p>
            <a:pPr>
              <a:spcBef>
                <a:spcPts val="0"/>
              </a:spcBef>
            </a:pPr>
            <a:r>
              <a:rPr lang="en-US" sz="1200" dirty="0">
                <a:solidFill>
                  <a:srgbClr val="FFFF00"/>
                </a:solidFill>
              </a:rPr>
              <a:t>90</a:t>
            </a:r>
            <a:r>
              <a:rPr lang="en-US" sz="1200" baseline="30000" dirty="0">
                <a:solidFill>
                  <a:srgbClr val="FFFF00"/>
                </a:solidFill>
              </a:rPr>
              <a:t>th </a:t>
            </a:r>
            <a:r>
              <a:rPr lang="en-US" sz="1200" dirty="0">
                <a:solidFill>
                  <a:srgbClr val="FFFF00"/>
                </a:solidFill>
              </a:rPr>
              <a:t>(yellow)</a:t>
            </a:r>
          </a:p>
          <a:p>
            <a:pPr>
              <a:spcBef>
                <a:spcPts val="0"/>
              </a:spcBef>
            </a:pPr>
            <a:r>
              <a:rPr lang="en-US" sz="1200" dirty="0">
                <a:solidFill>
                  <a:srgbClr val="92D050"/>
                </a:solidFill>
              </a:rPr>
              <a:t>75</a:t>
            </a:r>
            <a:r>
              <a:rPr lang="en-US" sz="1200" baseline="30000" dirty="0">
                <a:solidFill>
                  <a:srgbClr val="92D050"/>
                </a:solidFill>
              </a:rPr>
              <a:t>th </a:t>
            </a:r>
            <a:r>
              <a:rPr lang="en-US" sz="1200" dirty="0">
                <a:solidFill>
                  <a:srgbClr val="92D050"/>
                </a:solidFill>
              </a:rPr>
              <a:t>(green)</a:t>
            </a:r>
          </a:p>
          <a:p>
            <a:pPr>
              <a:spcBef>
                <a:spcPts val="0"/>
              </a:spcBef>
            </a:pPr>
            <a:r>
              <a:rPr lang="en-US" sz="1200" dirty="0">
                <a:solidFill>
                  <a:schemeClr val="tx1"/>
                </a:solidFill>
              </a:rPr>
              <a:t>50</a:t>
            </a:r>
            <a:r>
              <a:rPr lang="en-US" sz="1200" baseline="30000" dirty="0">
                <a:solidFill>
                  <a:schemeClr val="tx1"/>
                </a:solidFill>
              </a:rPr>
              <a:t>th </a:t>
            </a:r>
            <a:r>
              <a:rPr lang="en-US" sz="1200" dirty="0">
                <a:solidFill>
                  <a:schemeClr val="tx1"/>
                </a:solidFill>
              </a:rPr>
              <a:t>(black)</a:t>
            </a:r>
          </a:p>
          <a:p>
            <a:pPr>
              <a:spcBef>
                <a:spcPts val="0"/>
              </a:spcBef>
            </a:pPr>
            <a:r>
              <a:rPr lang="en-US" sz="1200" dirty="0">
                <a:solidFill>
                  <a:srgbClr val="D883FF"/>
                </a:solidFill>
              </a:rPr>
              <a:t>25</a:t>
            </a:r>
            <a:r>
              <a:rPr lang="en-US" sz="1200" baseline="30000" dirty="0">
                <a:solidFill>
                  <a:srgbClr val="D883FF"/>
                </a:solidFill>
              </a:rPr>
              <a:t>th </a:t>
            </a:r>
            <a:r>
              <a:rPr lang="en-US" sz="1200" dirty="0">
                <a:solidFill>
                  <a:srgbClr val="D883FF"/>
                </a:solidFill>
              </a:rPr>
              <a:t>(purple)</a:t>
            </a:r>
          </a:p>
          <a:p>
            <a:pPr>
              <a:spcBef>
                <a:spcPts val="0"/>
              </a:spcBef>
            </a:pPr>
            <a:r>
              <a:rPr lang="en-US" sz="1200" dirty="0">
                <a:solidFill>
                  <a:srgbClr val="FF8AD8"/>
                </a:solidFill>
              </a:rPr>
              <a:t>10</a:t>
            </a:r>
            <a:r>
              <a:rPr lang="en-US" sz="1200" baseline="30000" dirty="0">
                <a:solidFill>
                  <a:srgbClr val="FF8AD8"/>
                </a:solidFill>
              </a:rPr>
              <a:t>th </a:t>
            </a:r>
            <a:r>
              <a:rPr lang="en-US" sz="1200" dirty="0">
                <a:solidFill>
                  <a:srgbClr val="FF8AD8"/>
                </a:solidFill>
              </a:rPr>
              <a:t>(pink)</a:t>
            </a:r>
            <a:endParaRPr lang="en-US" sz="1200" baseline="30000" dirty="0">
              <a:solidFill>
                <a:srgbClr val="FF8AD8"/>
              </a:solidFill>
            </a:endParaRPr>
          </a:p>
          <a:p>
            <a:pPr>
              <a:spcBef>
                <a:spcPts val="0"/>
              </a:spcBef>
            </a:pPr>
            <a:r>
              <a:rPr lang="en-US" sz="1200" dirty="0">
                <a:solidFill>
                  <a:srgbClr val="00B0F0"/>
                </a:solidFill>
              </a:rPr>
              <a:t>5</a:t>
            </a:r>
            <a:r>
              <a:rPr lang="en-US" sz="1200" baseline="30000" dirty="0">
                <a:solidFill>
                  <a:srgbClr val="00B0F0"/>
                </a:solidFill>
              </a:rPr>
              <a:t>th </a:t>
            </a:r>
            <a:r>
              <a:rPr lang="en-US" sz="1200" dirty="0">
                <a:solidFill>
                  <a:srgbClr val="00B0F0"/>
                </a:solidFill>
              </a:rPr>
              <a:t>(cyan) </a:t>
            </a:r>
          </a:p>
          <a:p>
            <a:pPr>
              <a:spcBef>
                <a:spcPts val="0"/>
              </a:spcBef>
            </a:pPr>
            <a:r>
              <a:rPr lang="en-US" sz="1200" dirty="0">
                <a:solidFill>
                  <a:srgbClr val="003DA6"/>
                </a:solidFill>
              </a:rPr>
              <a:t>3</a:t>
            </a:r>
            <a:r>
              <a:rPr lang="en-US" sz="1200" baseline="30000" dirty="0">
                <a:solidFill>
                  <a:srgbClr val="003DA6"/>
                </a:solidFill>
              </a:rPr>
              <a:t>rd</a:t>
            </a:r>
            <a:r>
              <a:rPr lang="en-US" sz="1200" dirty="0">
                <a:solidFill>
                  <a:srgbClr val="003DA6"/>
                </a:solidFill>
              </a:rPr>
              <a:t> (blue)</a:t>
            </a:r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405A081A-9DBE-CC40-819E-07645CE14534}"/>
              </a:ext>
            </a:extLst>
          </p:cNvPr>
          <p:cNvSpPr txBox="1">
            <a:spLocks/>
          </p:cNvSpPr>
          <p:nvPr/>
        </p:nvSpPr>
        <p:spPr>
          <a:xfrm>
            <a:off x="6259036" y="1321448"/>
            <a:ext cx="2997139" cy="304933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i="1" dirty="0"/>
              <a:t>Specific to </a:t>
            </a:r>
            <a:br>
              <a:rPr lang="en-US" sz="1800" i="1" dirty="0"/>
            </a:br>
            <a:r>
              <a:rPr lang="en-US" sz="1800" i="1" dirty="0"/>
              <a:t>age, race and sex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7D577BE-636E-6248-BC76-A1C232709060}"/>
              </a:ext>
            </a:extLst>
          </p:cNvPr>
          <p:cNvSpPr txBox="1"/>
          <p:nvPr/>
        </p:nvSpPr>
        <p:spPr>
          <a:xfrm>
            <a:off x="6651895" y="3982729"/>
            <a:ext cx="3337929" cy="530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Magudia et al. Radiology (in press)</a:t>
            </a:r>
          </a:p>
          <a:p>
            <a:endParaRPr lang="en-US" dirty="0"/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3BEB1E8C-D1FD-6245-B1B1-12E003661B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46" r="4470" b="44734"/>
          <a:stretch/>
        </p:blipFill>
        <p:spPr>
          <a:xfrm>
            <a:off x="138595" y="750062"/>
            <a:ext cx="5861470" cy="426714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04E8659-5E3F-6749-922D-D39C0767B3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073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225"/>
    </mc:Choice>
    <mc:Fallback xmlns="">
      <p:transition spd="slow" advTm="622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175A7-B26C-6A42-BE5A-F27716B13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8236634" cy="993775"/>
          </a:xfrm>
        </p:spPr>
        <p:txBody>
          <a:bodyPr/>
          <a:lstStyle/>
          <a:p>
            <a:pPr algn="ctr"/>
            <a:r>
              <a:rPr lang="en-US" sz="3600" dirty="0"/>
              <a:t>Statistical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27D8F3-2A61-0D47-9CFF-82D3BFDED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948" y="1162878"/>
            <a:ext cx="8491924" cy="3040027"/>
          </a:xfrm>
        </p:spPr>
        <p:txBody>
          <a:bodyPr/>
          <a:lstStyle/>
          <a:p>
            <a:r>
              <a:rPr lang="en-US" sz="2000" dirty="0"/>
              <a:t>Calculate z-scores for all patients in cohort</a:t>
            </a:r>
            <a:br>
              <a:rPr lang="en-US" sz="2000" dirty="0"/>
            </a:br>
            <a:endParaRPr lang="en-US" sz="2000" dirty="0"/>
          </a:p>
          <a:p>
            <a:r>
              <a:rPr lang="en-US" sz="2000" dirty="0"/>
              <a:t>Divide patients into 4 quartiles for each body composition parameter</a:t>
            </a:r>
            <a:br>
              <a:rPr lang="en-US" sz="2000" dirty="0"/>
            </a:br>
            <a:endParaRPr lang="en-US" sz="2000" dirty="0"/>
          </a:p>
          <a:p>
            <a:r>
              <a:rPr lang="en-US" sz="2000" dirty="0"/>
              <a:t>Analysis for occurrence of heart attack or stroke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/>
              <a:t>Each body composition area alone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/>
              <a:t>Multivariate with all body composition areas, weight, height and CV risk factors (smoking status, diabetes diagnosis and systolic BP)</a:t>
            </a:r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A27F78F-A690-3448-B00C-6BF0624EE8D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636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350"/>
    </mc:Choice>
    <mc:Fallback xmlns="">
      <p:transition spd="slow" advTm="45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175A7-B26C-6A42-BE5A-F27716B13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8007"/>
            <a:ext cx="9144000" cy="993775"/>
          </a:xfrm>
        </p:spPr>
        <p:txBody>
          <a:bodyPr/>
          <a:lstStyle/>
          <a:p>
            <a:pPr algn="ctr"/>
            <a:r>
              <a:rPr lang="en-US" sz="3000" dirty="0"/>
              <a:t>Heart Attack and Visceral Fat Area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BD0AB4A-E31B-D742-BE90-58DA5E20ED4F}"/>
              </a:ext>
            </a:extLst>
          </p:cNvPr>
          <p:cNvSpPr txBox="1"/>
          <p:nvPr/>
        </p:nvSpPr>
        <p:spPr>
          <a:xfrm>
            <a:off x="6653472" y="2783854"/>
            <a:ext cx="107624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Quartile 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710907F-9E87-FB41-B2D5-8008AD34C160}"/>
              </a:ext>
            </a:extLst>
          </p:cNvPr>
          <p:cNvSpPr txBox="1"/>
          <p:nvPr/>
        </p:nvSpPr>
        <p:spPr>
          <a:xfrm>
            <a:off x="6651709" y="2603702"/>
            <a:ext cx="107624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Quartile 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9251949-81C6-B649-81E1-09E87622012F}"/>
              </a:ext>
            </a:extLst>
          </p:cNvPr>
          <p:cNvSpPr txBox="1"/>
          <p:nvPr/>
        </p:nvSpPr>
        <p:spPr>
          <a:xfrm>
            <a:off x="6651709" y="2416332"/>
            <a:ext cx="107624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Quartile 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E05ACC4-3BCC-8D43-9429-8767369E1E54}"/>
              </a:ext>
            </a:extLst>
          </p:cNvPr>
          <p:cNvSpPr txBox="1"/>
          <p:nvPr/>
        </p:nvSpPr>
        <p:spPr>
          <a:xfrm>
            <a:off x="6640113" y="1617863"/>
            <a:ext cx="107624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Quartile 4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404D9EA-6151-6644-8EA9-4B08BD7856E4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9" t="7064" r="21352" b="58367"/>
          <a:stretch/>
        </p:blipFill>
        <p:spPr bwMode="auto">
          <a:xfrm>
            <a:off x="978898" y="770282"/>
            <a:ext cx="5683308" cy="397789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F6680922-163E-C543-A3C9-A3B9B5CE00D3}"/>
              </a:ext>
            </a:extLst>
          </p:cNvPr>
          <p:cNvSpPr txBox="1">
            <a:spLocks/>
          </p:cNvSpPr>
          <p:nvPr/>
        </p:nvSpPr>
        <p:spPr>
          <a:xfrm>
            <a:off x="7570260" y="3058170"/>
            <a:ext cx="2656364" cy="6961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Univariate</a:t>
            </a:r>
            <a:br>
              <a:rPr lang="en-US" sz="1800" dirty="0"/>
            </a:br>
            <a:r>
              <a:rPr lang="en-US" sz="1800" dirty="0"/>
              <a:t>p&lt;0.0001 </a:t>
            </a:r>
          </a:p>
          <a:p>
            <a:pPr marL="0" indent="0">
              <a:buNone/>
            </a:pPr>
            <a:r>
              <a:rPr lang="en-US" sz="1800" dirty="0"/>
              <a:t>Multivariate</a:t>
            </a:r>
            <a:br>
              <a:rPr lang="en-US" sz="1800" dirty="0"/>
            </a:br>
            <a:r>
              <a:rPr lang="en-US" sz="1800" dirty="0"/>
              <a:t>p=0.04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337DB80-6E5B-ED49-B892-EAD4DE8E58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509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35"/>
    </mc:Choice>
    <mc:Fallback xmlns="">
      <p:transition spd="slow" advTm="266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9F58F22-5A4E-5F41-A73F-CC938D90B68F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9" t="7064" r="21352" b="58367"/>
          <a:stretch/>
        </p:blipFill>
        <p:spPr bwMode="auto">
          <a:xfrm>
            <a:off x="978898" y="770282"/>
            <a:ext cx="5683308" cy="397789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6175A7-B26C-6A42-BE5A-F27716B13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8812"/>
            <a:ext cx="8981629" cy="836364"/>
          </a:xfrm>
        </p:spPr>
        <p:txBody>
          <a:bodyPr/>
          <a:lstStyle/>
          <a:p>
            <a:pPr algn="ctr"/>
            <a:r>
              <a:rPr lang="en-US" sz="2800" dirty="0"/>
              <a:t>Stroke and Visceral Fat Area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BD0AB4A-E31B-D742-BE90-58DA5E20ED4F}"/>
              </a:ext>
            </a:extLst>
          </p:cNvPr>
          <p:cNvSpPr txBox="1"/>
          <p:nvPr/>
        </p:nvSpPr>
        <p:spPr>
          <a:xfrm>
            <a:off x="6642458" y="2466818"/>
            <a:ext cx="107624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Quartile 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710907F-9E87-FB41-B2D5-8008AD34C160}"/>
              </a:ext>
            </a:extLst>
          </p:cNvPr>
          <p:cNvSpPr txBox="1"/>
          <p:nvPr/>
        </p:nvSpPr>
        <p:spPr>
          <a:xfrm>
            <a:off x="6642458" y="1915342"/>
            <a:ext cx="107624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Quartile 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9251949-81C6-B649-81E1-09E87622012F}"/>
              </a:ext>
            </a:extLst>
          </p:cNvPr>
          <p:cNvSpPr txBox="1"/>
          <p:nvPr/>
        </p:nvSpPr>
        <p:spPr>
          <a:xfrm>
            <a:off x="6642458" y="1631607"/>
            <a:ext cx="107624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Quartile 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E05ACC4-3BCC-8D43-9429-8767369E1E54}"/>
              </a:ext>
            </a:extLst>
          </p:cNvPr>
          <p:cNvSpPr txBox="1"/>
          <p:nvPr/>
        </p:nvSpPr>
        <p:spPr>
          <a:xfrm>
            <a:off x="6642458" y="1244289"/>
            <a:ext cx="107624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Quartile 4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404D9EA-6151-6644-8EA9-4B08BD7856E4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6" t="56872" r="21649" b="9310"/>
          <a:stretch/>
        </p:blipFill>
        <p:spPr bwMode="auto">
          <a:xfrm>
            <a:off x="919394" y="771525"/>
            <a:ext cx="5759704" cy="39766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DE4D7583-2920-4945-B7C2-A8B7C4F0761C}"/>
              </a:ext>
            </a:extLst>
          </p:cNvPr>
          <p:cNvSpPr txBox="1">
            <a:spLocks/>
          </p:cNvSpPr>
          <p:nvPr/>
        </p:nvSpPr>
        <p:spPr>
          <a:xfrm>
            <a:off x="7570260" y="3058170"/>
            <a:ext cx="2656364" cy="6961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Univariate</a:t>
            </a:r>
            <a:br>
              <a:rPr lang="en-US" sz="1800" dirty="0"/>
            </a:br>
            <a:r>
              <a:rPr lang="en-US" sz="1800" dirty="0"/>
              <a:t>p&lt;0.0001 </a:t>
            </a:r>
          </a:p>
          <a:p>
            <a:pPr marL="0" indent="0">
              <a:buNone/>
            </a:pPr>
            <a:r>
              <a:rPr lang="en-US" sz="1800" dirty="0"/>
              <a:t>Multivariate</a:t>
            </a:r>
            <a:br>
              <a:rPr lang="en-US" sz="1800" dirty="0"/>
            </a:br>
            <a:r>
              <a:rPr lang="en-US" sz="1800" dirty="0"/>
              <a:t>p=0.04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BFB893D-4694-B943-8770-E02EEE5A8C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875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39"/>
    </mc:Choice>
    <mc:Fallback xmlns="">
      <p:transition spd="slow" advTm="240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175A7-B26C-6A42-BE5A-F27716B13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993775"/>
          </a:xfrm>
        </p:spPr>
        <p:txBody>
          <a:bodyPr/>
          <a:lstStyle/>
          <a:p>
            <a:pPr algn="ctr"/>
            <a:r>
              <a:rPr lang="en-US" sz="3600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27D8F3-2A61-0D47-9CFF-82D3BFDED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892" y="1114641"/>
            <a:ext cx="8491924" cy="3262312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2000" dirty="0"/>
              <a:t>Fully automated and normalized body composition analysis can be applied to large scale research projects with a low failure rate (2.5%)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Normalized visceral fat area are associated with subsequent heart attack and stroke</a:t>
            </a:r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F045249-83E2-D24C-BE29-8B6782B51B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32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93"/>
    </mc:Choice>
    <mc:Fallback xmlns="">
      <p:transition spd="slow" advTm="118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3712A-8457-4F1C-BF7A-39971AA2A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Acknowledgements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6E2F7D1-E26D-4EAD-8094-7E713382AD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095702"/>
            <a:ext cx="7886700" cy="3107203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 err="1"/>
              <a:t>Lustgarten</a:t>
            </a:r>
            <a:r>
              <a:rPr lang="en-US" sz="1800" dirty="0"/>
              <a:t> Foundation </a:t>
            </a:r>
          </a:p>
          <a:p>
            <a:pPr marL="0" indent="0">
              <a:buNone/>
            </a:pPr>
            <a:r>
              <a:rPr lang="en-US" sz="1800" dirty="0"/>
              <a:t>Stand Up to Cancer Foundation</a:t>
            </a:r>
          </a:p>
          <a:p>
            <a:pPr marL="0" indent="0">
              <a:buNone/>
            </a:pPr>
            <a:r>
              <a:rPr lang="en-US" sz="1800" dirty="0"/>
              <a:t>Hale Family Center for Pancreatic Cancer at Dana-Farber</a:t>
            </a:r>
          </a:p>
          <a:p>
            <a:pPr marL="0" indent="0">
              <a:buNone/>
            </a:pPr>
            <a:r>
              <a:rPr lang="en-US" sz="1800" dirty="0"/>
              <a:t>MGH-BWH Center for Clinical Data Science</a:t>
            </a:r>
          </a:p>
          <a:p>
            <a:pPr marL="0" indent="0">
              <a:buNone/>
            </a:pPr>
            <a:r>
              <a:rPr lang="en-US" sz="1800" dirty="0"/>
              <a:t>NIH/NCI U01 CA210171, NIBIB T32EB001631</a:t>
            </a:r>
          </a:p>
          <a:p>
            <a:pPr marL="0" indent="0">
              <a:buNone/>
            </a:pPr>
            <a:r>
              <a:rPr lang="en-US" sz="1800" dirty="0"/>
              <a:t>Radiological Society of North America</a:t>
            </a:r>
          </a:p>
          <a:p>
            <a:pPr marL="0" indent="0">
              <a:buNone/>
            </a:pPr>
            <a:r>
              <a:rPr lang="en-US" sz="1800" dirty="0"/>
              <a:t>Society of Abdominal Radiology</a:t>
            </a:r>
          </a:p>
          <a:p>
            <a:endParaRPr lang="en-US" sz="1800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EEC1DCC-7B4B-204C-8CDA-A27057B2B1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060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142">
        <p:fade/>
      </p:transition>
    </mc:Choice>
    <mc:Fallback xmlns="">
      <p:transition spd="med" advTm="41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175A7-B26C-6A42-BE5A-F27716B13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References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27D8F3-2A61-0D47-9CFF-82D3BFDED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892" y="964622"/>
            <a:ext cx="8268215" cy="3262312"/>
          </a:xfrm>
        </p:spPr>
        <p:txBody>
          <a:bodyPr/>
          <a:lstStyle/>
          <a:p>
            <a:pPr marL="342900" indent="-342900">
              <a:spcBef>
                <a:spcPts val="0"/>
              </a:spcBef>
              <a:buFont typeface="+mj-lt"/>
              <a:buAutoNum type="arabicPeriod"/>
            </a:pPr>
            <a:r>
              <a:rPr lang="en-US" sz="750" dirty="0"/>
              <a:t>Berrington de Gonzalez A, </a:t>
            </a:r>
            <a:r>
              <a:rPr lang="en-US" sz="750" dirty="0" err="1"/>
              <a:t>Hartge</a:t>
            </a:r>
            <a:r>
              <a:rPr lang="en-US" sz="750" dirty="0"/>
              <a:t> P, </a:t>
            </a:r>
            <a:r>
              <a:rPr lang="en-US" sz="750" dirty="0" err="1"/>
              <a:t>Cerhan</a:t>
            </a:r>
            <a:r>
              <a:rPr lang="en-US" sz="750" dirty="0"/>
              <a:t> JR, et al. Body-Mass Index and Mortality among 1.46 Million White Adults. 2010;23(2).</a:t>
            </a:r>
          </a:p>
          <a:p>
            <a:pPr marL="342900" indent="-342900">
              <a:spcBef>
                <a:spcPts val="0"/>
              </a:spcBef>
              <a:buFont typeface="+mj-lt"/>
              <a:buAutoNum type="arabicPeriod"/>
            </a:pPr>
            <a:r>
              <a:rPr lang="en-US" sz="750" dirty="0" err="1"/>
              <a:t>Heymsfield</a:t>
            </a:r>
            <a:r>
              <a:rPr lang="en-US" sz="750" dirty="0"/>
              <a:t> SB, Peterson CM, Thomas DM, </a:t>
            </a:r>
            <a:r>
              <a:rPr lang="en-US" sz="750" dirty="0" err="1"/>
              <a:t>Heo</a:t>
            </a:r>
            <a:r>
              <a:rPr lang="en-US" sz="750" dirty="0"/>
              <a:t> M, </a:t>
            </a:r>
            <a:r>
              <a:rPr lang="en-US" sz="750" dirty="0" err="1"/>
              <a:t>Schuna</a:t>
            </a:r>
            <a:r>
              <a:rPr lang="en-US" sz="750" dirty="0"/>
              <a:t> JM. Why are there race/ethnic differences in adult body mass index-adiposity relationships? A quantitative critical review. </a:t>
            </a:r>
            <a:r>
              <a:rPr lang="en-US" sz="750" dirty="0" err="1"/>
              <a:t>Obes</a:t>
            </a:r>
            <a:r>
              <a:rPr lang="en-US" sz="750" dirty="0"/>
              <a:t> Rev. 2016;17(3):262–275.</a:t>
            </a:r>
          </a:p>
          <a:p>
            <a:pPr marL="342900" indent="-342900">
              <a:spcBef>
                <a:spcPts val="0"/>
              </a:spcBef>
              <a:buFont typeface="+mj-lt"/>
              <a:buAutoNum type="arabicPeriod"/>
            </a:pPr>
            <a:r>
              <a:rPr lang="en-US" sz="750" dirty="0"/>
              <a:t>Prentice AM, </a:t>
            </a:r>
            <a:r>
              <a:rPr lang="en-US" sz="750" dirty="0" err="1"/>
              <a:t>Jebb</a:t>
            </a:r>
            <a:r>
              <a:rPr lang="en-US" sz="750" dirty="0"/>
              <a:t> SA. Beyond body mass index. </a:t>
            </a:r>
            <a:r>
              <a:rPr lang="en-US" sz="750" dirty="0" err="1"/>
              <a:t>Obes</a:t>
            </a:r>
            <a:r>
              <a:rPr lang="en-US" sz="750" dirty="0"/>
              <a:t> Rev. Blackwell Science Ltd; 2001;2(3):141–147.</a:t>
            </a:r>
          </a:p>
          <a:p>
            <a:pPr marL="342900" indent="-342900">
              <a:spcBef>
                <a:spcPts val="0"/>
              </a:spcBef>
              <a:buFont typeface="+mj-lt"/>
              <a:buAutoNum type="arabicPeriod"/>
            </a:pPr>
            <a:r>
              <a:rPr lang="en-US" sz="750" dirty="0"/>
              <a:t>Shen W, </a:t>
            </a:r>
            <a:r>
              <a:rPr lang="en-US" sz="750" dirty="0" err="1"/>
              <a:t>Punyanitya</a:t>
            </a:r>
            <a:r>
              <a:rPr lang="en-US" sz="750" dirty="0"/>
              <a:t> M, Wang Z, et al. Total body skeletal muscle and adipose tissue volumes: estimation from a single abdominal cross-sectional image. J </a:t>
            </a:r>
            <a:r>
              <a:rPr lang="en-US" sz="750" dirty="0" err="1"/>
              <a:t>Appl</a:t>
            </a:r>
            <a:r>
              <a:rPr lang="en-US" sz="750" dirty="0"/>
              <a:t> Physiol. 2004;97:2333–2338.</a:t>
            </a:r>
          </a:p>
          <a:p>
            <a:pPr marL="342900" indent="-342900">
              <a:spcBef>
                <a:spcPts val="0"/>
              </a:spcBef>
              <a:buFont typeface="+mj-lt"/>
              <a:buAutoNum type="arabicPeriod"/>
            </a:pPr>
            <a:r>
              <a:rPr lang="en-US" sz="750" dirty="0"/>
              <a:t>Shen W, </a:t>
            </a:r>
            <a:r>
              <a:rPr lang="en-US" sz="750" dirty="0" err="1"/>
              <a:t>Punyanitya</a:t>
            </a:r>
            <a:r>
              <a:rPr lang="en-US" sz="750" dirty="0"/>
              <a:t> M, Wang Z, et al. Visceral adipose tissue: Relations between single-slice areas and total volume. Am J </a:t>
            </a:r>
            <a:r>
              <a:rPr lang="en-US" sz="750" dirty="0" err="1"/>
              <a:t>Clin</a:t>
            </a:r>
            <a:r>
              <a:rPr lang="en-US" sz="750" dirty="0"/>
              <a:t> </a:t>
            </a:r>
            <a:r>
              <a:rPr lang="en-US" sz="750" dirty="0" err="1"/>
              <a:t>Nutr</a:t>
            </a:r>
            <a:r>
              <a:rPr lang="en-US" sz="750" dirty="0"/>
              <a:t>. 2004;80(2):271–278.</a:t>
            </a:r>
          </a:p>
          <a:p>
            <a:pPr marL="342900" indent="-342900">
              <a:spcBef>
                <a:spcPts val="0"/>
              </a:spcBef>
              <a:buFont typeface="+mj-lt"/>
              <a:buAutoNum type="arabicPeriod"/>
            </a:pPr>
            <a:r>
              <a:rPr lang="en-US" sz="750" dirty="0"/>
              <a:t>Prado CM, </a:t>
            </a:r>
            <a:r>
              <a:rPr lang="en-US" sz="750" dirty="0" err="1"/>
              <a:t>Birdsell</a:t>
            </a:r>
            <a:r>
              <a:rPr lang="en-US" sz="750" dirty="0"/>
              <a:t> LA, </a:t>
            </a:r>
            <a:r>
              <a:rPr lang="en-US" sz="750" dirty="0" err="1"/>
              <a:t>Baracos</a:t>
            </a:r>
            <a:r>
              <a:rPr lang="en-US" sz="750" dirty="0"/>
              <a:t> VE. The emerging role of computerized tomography in assessing cancer cachexia. </a:t>
            </a:r>
            <a:r>
              <a:rPr lang="en-US" sz="750" dirty="0" err="1"/>
              <a:t>Curr</a:t>
            </a:r>
            <a:r>
              <a:rPr lang="en-US" sz="750" dirty="0"/>
              <a:t> </a:t>
            </a:r>
            <a:r>
              <a:rPr lang="en-US" sz="750" dirty="0" err="1"/>
              <a:t>Opin</a:t>
            </a:r>
            <a:r>
              <a:rPr lang="en-US" sz="750" dirty="0"/>
              <a:t> Support </a:t>
            </a:r>
            <a:r>
              <a:rPr lang="en-US" sz="750" dirty="0" err="1"/>
              <a:t>Palliat</a:t>
            </a:r>
            <a:r>
              <a:rPr lang="en-US" sz="750" dirty="0"/>
              <a:t> Care. 2009;3(4):269–275.</a:t>
            </a:r>
          </a:p>
          <a:p>
            <a:pPr marL="342900" indent="-342900">
              <a:spcBef>
                <a:spcPts val="0"/>
              </a:spcBef>
              <a:buFont typeface="+mj-lt"/>
              <a:buAutoNum type="arabicPeriod"/>
            </a:pPr>
            <a:r>
              <a:rPr lang="en-US" sz="750" dirty="0"/>
              <a:t>Prado CM, </a:t>
            </a:r>
            <a:r>
              <a:rPr lang="en-US" sz="750" dirty="0" err="1"/>
              <a:t>Lieffers</a:t>
            </a:r>
            <a:r>
              <a:rPr lang="en-US" sz="750" dirty="0"/>
              <a:t> JR, </a:t>
            </a:r>
            <a:r>
              <a:rPr lang="en-US" sz="750" dirty="0" err="1"/>
              <a:t>McCargar</a:t>
            </a:r>
            <a:r>
              <a:rPr lang="en-US" sz="750" dirty="0"/>
              <a:t> LJ, et al. Prevalence and clinical implications of sarcopenic obesity in patients with solid </a:t>
            </a:r>
            <a:r>
              <a:rPr lang="en-US" sz="750" dirty="0" err="1"/>
              <a:t>tumours</a:t>
            </a:r>
            <a:r>
              <a:rPr lang="en-US" sz="750" dirty="0"/>
              <a:t> of the respiratory and gastrointestinal tracts: a population-based study. Lancet Oncol. 2008;9(7):629–635.</a:t>
            </a:r>
          </a:p>
          <a:p>
            <a:pPr marL="342900" indent="-342900">
              <a:spcBef>
                <a:spcPts val="0"/>
              </a:spcBef>
              <a:buFont typeface="+mj-lt"/>
              <a:buAutoNum type="arabicPeriod"/>
            </a:pPr>
            <a:r>
              <a:rPr lang="en-US" sz="750" dirty="0"/>
              <a:t>Abate N, Garg A, </a:t>
            </a:r>
            <a:r>
              <a:rPr lang="en-US" sz="750" dirty="0" err="1"/>
              <a:t>Peshock</a:t>
            </a:r>
            <a:r>
              <a:rPr lang="en-US" sz="750" dirty="0"/>
              <a:t> RM, Stray-Gundersen J, Grundy SM. Relationships of generalized and regional adiposity to insulin sensitivity in men. J </a:t>
            </a:r>
            <a:r>
              <a:rPr lang="en-US" sz="750" dirty="0" err="1"/>
              <a:t>Clin</a:t>
            </a:r>
            <a:r>
              <a:rPr lang="en-US" sz="750" dirty="0"/>
              <a:t> Invest. 1995;96(1):88–98.</a:t>
            </a:r>
          </a:p>
          <a:p>
            <a:pPr marL="342900" indent="-342900">
              <a:spcBef>
                <a:spcPts val="0"/>
              </a:spcBef>
              <a:buFont typeface="+mj-lt"/>
              <a:buAutoNum type="arabicPeriod"/>
            </a:pPr>
            <a:r>
              <a:rPr lang="en-US" sz="750" dirty="0" err="1"/>
              <a:t>Goodpaster</a:t>
            </a:r>
            <a:r>
              <a:rPr lang="en-US" sz="750" dirty="0"/>
              <a:t> BH, </a:t>
            </a:r>
            <a:r>
              <a:rPr lang="en-US" sz="750" dirty="0" err="1"/>
              <a:t>Thaete</a:t>
            </a:r>
            <a:r>
              <a:rPr lang="en-US" sz="750" dirty="0"/>
              <a:t> FL, </a:t>
            </a:r>
            <a:r>
              <a:rPr lang="en-US" sz="750" dirty="0" err="1"/>
              <a:t>Simoneau</a:t>
            </a:r>
            <a:r>
              <a:rPr lang="en-US" sz="750" dirty="0"/>
              <a:t> J-A, Kelley DE. Subcutaneous Abdominal Fat and Thigh Muscle Composition Predict Insulin Sensitivity Independently of Visceral Fat. Diabetes. 1997;46(1579–1585).</a:t>
            </a:r>
          </a:p>
          <a:p>
            <a:pPr marL="342900" indent="-342900">
              <a:spcBef>
                <a:spcPts val="0"/>
              </a:spcBef>
              <a:buFont typeface="+mj-lt"/>
              <a:buAutoNum type="arabicPeriod"/>
            </a:pPr>
            <a:r>
              <a:rPr lang="en-US" sz="750" dirty="0"/>
              <a:t>Matsushita Y, Nakagawa T, Yamamoto S, et al. Adiponectin and visceral fat associate with cardiovascular risk factors. Obesity. 2014;22(1):287–291.</a:t>
            </a:r>
          </a:p>
          <a:p>
            <a:pPr marL="342900" indent="-342900">
              <a:spcBef>
                <a:spcPts val="0"/>
              </a:spcBef>
              <a:buFont typeface="+mj-lt"/>
              <a:buAutoNum type="arabicPeriod"/>
            </a:pPr>
            <a:r>
              <a:rPr lang="en-US" sz="750" dirty="0" err="1"/>
              <a:t>Neeland</a:t>
            </a:r>
            <a:r>
              <a:rPr lang="en-US" sz="750" dirty="0"/>
              <a:t> IJ, Gupta S, Ayers CR, et al. Relation of Regional Fat Distribution to Left Ventricular Structure and Function. </a:t>
            </a:r>
            <a:r>
              <a:rPr lang="en-US" sz="750" dirty="0" err="1"/>
              <a:t>Circ</a:t>
            </a:r>
            <a:r>
              <a:rPr lang="en-US" sz="750" dirty="0"/>
              <a:t> Cardiovasc Imaging. 2013;6(5):800–807.</a:t>
            </a:r>
          </a:p>
          <a:p>
            <a:pPr marL="342900" indent="-342900">
              <a:spcBef>
                <a:spcPts val="0"/>
              </a:spcBef>
              <a:buFont typeface="+mj-lt"/>
              <a:buAutoNum type="arabicPeriod"/>
            </a:pPr>
            <a:r>
              <a:rPr lang="en-US" sz="750" dirty="0"/>
              <a:t>Abbasi SA, Hundley WG, </a:t>
            </a:r>
            <a:r>
              <a:rPr lang="en-US" sz="750" dirty="0" err="1"/>
              <a:t>Bluemke</a:t>
            </a:r>
            <a:r>
              <a:rPr lang="en-US" sz="750" dirty="0"/>
              <a:t> DA, et al. Visceral adiposity and left ventricular remodeling: The Multi-Ethnic Study of Atherosclerosis. </a:t>
            </a:r>
            <a:r>
              <a:rPr lang="en-US" sz="750" dirty="0" err="1"/>
              <a:t>Nutr</a:t>
            </a:r>
            <a:r>
              <a:rPr lang="en-US" sz="750" dirty="0"/>
              <a:t> </a:t>
            </a:r>
            <a:r>
              <a:rPr lang="en-US" sz="750" dirty="0" err="1"/>
              <a:t>Metab</a:t>
            </a:r>
            <a:r>
              <a:rPr lang="en-US" sz="750" dirty="0"/>
              <a:t> Cardiovasc Dis. 2015;25:667–676.</a:t>
            </a:r>
          </a:p>
          <a:p>
            <a:pPr marL="342900" indent="-342900">
              <a:spcBef>
                <a:spcPts val="0"/>
              </a:spcBef>
              <a:buFont typeface="+mj-lt"/>
              <a:buAutoNum type="arabicPeriod"/>
            </a:pPr>
            <a:r>
              <a:rPr lang="en-US" sz="750" dirty="0"/>
              <a:t>Martin L, </a:t>
            </a:r>
            <a:r>
              <a:rPr lang="en-US" sz="750" dirty="0" err="1"/>
              <a:t>Birdsell</a:t>
            </a:r>
            <a:r>
              <a:rPr lang="en-US" sz="750" dirty="0"/>
              <a:t> L, MacDonald N, et al. Cancer cachexia in the age of obesity: Skeletal muscle depletion is a powerful prognostic factor, independent of body mass index. J </a:t>
            </a:r>
            <a:r>
              <a:rPr lang="en-US" sz="750" dirty="0" err="1"/>
              <a:t>Clin</a:t>
            </a:r>
            <a:r>
              <a:rPr lang="en-US" sz="750" dirty="0"/>
              <a:t> Oncol. 2013;31(12):1539–1547.</a:t>
            </a:r>
          </a:p>
          <a:p>
            <a:pPr marL="342900" indent="-342900">
              <a:spcBef>
                <a:spcPts val="0"/>
              </a:spcBef>
              <a:buFont typeface="+mj-lt"/>
              <a:buAutoNum type="arabicPeriod"/>
            </a:pPr>
            <a:r>
              <a:rPr lang="en-US" sz="750" dirty="0"/>
              <a:t>Prado CMM, </a:t>
            </a:r>
            <a:r>
              <a:rPr lang="en-US" sz="750" dirty="0" err="1"/>
              <a:t>Baracos</a:t>
            </a:r>
            <a:r>
              <a:rPr lang="en-US" sz="750" dirty="0"/>
              <a:t> VE, </a:t>
            </a:r>
            <a:r>
              <a:rPr lang="en-US" sz="750" dirty="0" err="1"/>
              <a:t>Mccargar</a:t>
            </a:r>
            <a:r>
              <a:rPr lang="en-US" sz="750" dirty="0"/>
              <a:t> LJ, et al. Sarcopenia as a Determinant of Chemotherapy Toxicity and Time to Tumor Progression in Metastatic Breast Cancer Patients Receiving Capecitabine Treatment. </a:t>
            </a:r>
            <a:r>
              <a:rPr lang="en-US" sz="750" dirty="0" err="1"/>
              <a:t>Clin</a:t>
            </a:r>
            <a:r>
              <a:rPr lang="en-US" sz="750" dirty="0"/>
              <a:t> cancer Res. 2009;15(8):2920–2926.</a:t>
            </a:r>
          </a:p>
          <a:p>
            <a:pPr marL="342900" indent="-342900">
              <a:spcBef>
                <a:spcPts val="0"/>
              </a:spcBef>
              <a:buFont typeface="+mj-lt"/>
              <a:buAutoNum type="arabicPeriod"/>
            </a:pPr>
            <a:r>
              <a:rPr lang="en-US" sz="750" dirty="0"/>
              <a:t>Hopkins JJ, Sawyer MB. A review of body composition and pharmacokinetics in oncology. Expert Rev </a:t>
            </a:r>
            <a:r>
              <a:rPr lang="en-US" sz="750" dirty="0" err="1"/>
              <a:t>Clin</a:t>
            </a:r>
            <a:r>
              <a:rPr lang="en-US" sz="750" dirty="0"/>
              <a:t> </a:t>
            </a:r>
            <a:r>
              <a:rPr lang="en-US" sz="750" dirty="0" err="1"/>
              <a:t>Pharmacol</a:t>
            </a:r>
            <a:r>
              <a:rPr lang="en-US" sz="750" dirty="0"/>
              <a:t>. Taylor &amp; Francis; 2017;10(9):947–956.</a:t>
            </a:r>
          </a:p>
          <a:p>
            <a:pPr marL="342900" indent="-342900">
              <a:spcBef>
                <a:spcPts val="0"/>
              </a:spcBef>
              <a:buFont typeface="+mj-lt"/>
              <a:buAutoNum type="arabicPeriod"/>
            </a:pPr>
            <a:r>
              <a:rPr lang="en-US" sz="750" dirty="0"/>
              <a:t>Prado CMM, </a:t>
            </a:r>
            <a:r>
              <a:rPr lang="en-US" sz="750" dirty="0" err="1"/>
              <a:t>Baracos</a:t>
            </a:r>
            <a:r>
              <a:rPr lang="en-US" sz="750" dirty="0"/>
              <a:t> VE, </a:t>
            </a:r>
            <a:r>
              <a:rPr lang="en-US" sz="750" dirty="0" err="1"/>
              <a:t>McCargar</a:t>
            </a:r>
            <a:r>
              <a:rPr lang="en-US" sz="750" dirty="0"/>
              <a:t> LJ, et al. Body composition as an independent determinant of 5-fluorouracil-based chemotherapy toxicity. </a:t>
            </a:r>
            <a:r>
              <a:rPr lang="en-US" sz="750" dirty="0" err="1"/>
              <a:t>Clin</a:t>
            </a:r>
            <a:r>
              <a:rPr lang="en-US" sz="750" dirty="0"/>
              <a:t> Cancer Res. American Association for Cancer Research; 2007;13(11):3264–3268.</a:t>
            </a:r>
          </a:p>
          <a:p>
            <a:pPr marL="342900" indent="-342900">
              <a:spcBef>
                <a:spcPts val="0"/>
              </a:spcBef>
              <a:buFont typeface="+mj-lt"/>
              <a:buAutoNum type="arabicPeriod"/>
            </a:pPr>
            <a:r>
              <a:rPr lang="en-US" sz="750" dirty="0" err="1"/>
              <a:t>Kyrgiou</a:t>
            </a:r>
            <a:r>
              <a:rPr lang="en-US" sz="750" dirty="0"/>
              <a:t> M, </a:t>
            </a:r>
            <a:r>
              <a:rPr lang="en-US" sz="750" dirty="0" err="1"/>
              <a:t>Kalliala</a:t>
            </a:r>
            <a:r>
              <a:rPr lang="en-US" sz="750" dirty="0"/>
              <a:t> I, </a:t>
            </a:r>
            <a:r>
              <a:rPr lang="en-US" sz="750" dirty="0" err="1"/>
              <a:t>Markozannes</a:t>
            </a:r>
            <a:r>
              <a:rPr lang="en-US" sz="750" dirty="0"/>
              <a:t> G, et al. Adiposity and cancer at major anatomical sites: umbrella review of the literature. Br Med J. 2017;356356.</a:t>
            </a:r>
          </a:p>
          <a:p>
            <a:pPr marL="342900" indent="-342900">
              <a:spcBef>
                <a:spcPts val="0"/>
              </a:spcBef>
              <a:buFont typeface="+mj-lt"/>
              <a:buAutoNum type="arabicPeriod"/>
            </a:pPr>
            <a:r>
              <a:rPr lang="en-US" sz="750" dirty="0"/>
              <a:t>Bridge CP, Rosenthal M, Wright B, et al. Fully-Automated Analysis of Body Composition from CT in Cancer Patients Using Convolutional Neural Networks. MICCAI Clip workshop. 2018;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760EFA6-0B04-E04A-8356-02F0909656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37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7"/>
    </mc:Choice>
    <mc:Fallback xmlns="">
      <p:transition spd="slow" advTm="12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0427E-9219-E741-B756-DBA33E4FF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ctr"/>
            <a:r>
              <a:rPr lang="en-US" sz="3600" dirty="0"/>
              <a:t>Thank you for your attention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FD7ACB-AF16-3049-B922-9CF083164D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err="1"/>
              <a:t>kirti.magudia@ucsf.edu</a:t>
            </a: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4EBA271-B6D3-E048-B1A5-210F7EDB63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440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86"/>
    </mc:Choice>
    <mc:Fallback xmlns="">
      <p:transition spd="slow" advTm="33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1EFA9-E40A-4E63-B82B-CD9F1249E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Disclosures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4E7F5D-E52F-44E8-B31C-4A98DA8E13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70013"/>
            <a:ext cx="7886700" cy="2831497"/>
          </a:xfrm>
        </p:spPr>
        <p:txBody>
          <a:bodyPr/>
          <a:lstStyle/>
          <a:p>
            <a:r>
              <a:rPr lang="en-US" dirty="0"/>
              <a:t>Nothing to disclose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495EABF-F792-8B48-BAFC-933C8164CE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650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4"/>
    </mc:Choice>
    <mc:Fallback xmlns="">
      <p:transition spd="slow" advTm="19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175A7-B26C-6A42-BE5A-F27716B13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Body Composition: BMI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27D8F3-2A61-0D47-9CFF-82D3BFDED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948" y="1263216"/>
            <a:ext cx="8491924" cy="3262312"/>
          </a:xfrm>
        </p:spPr>
        <p:txBody>
          <a:bodyPr/>
          <a:lstStyle/>
          <a:p>
            <a:r>
              <a:rPr lang="en-US" sz="2000" dirty="0"/>
              <a:t>Body mass index (BMI) is associated with how long you live and your risk of heart attack and stroke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4F5301-E916-DB47-A91F-D92486BF45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5233" y="2047726"/>
            <a:ext cx="2331617" cy="1809118"/>
          </a:xfrm>
          <a:prstGeom prst="rect">
            <a:avLst/>
          </a:prstGeom>
          <a:ln w="28575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9C7F0D-E4C7-2F48-8792-3101D26995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0199" y="2047726"/>
            <a:ext cx="2387340" cy="1809118"/>
          </a:xfrm>
          <a:prstGeom prst="rect">
            <a:avLst/>
          </a:prstGeom>
          <a:ln w="28575"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88E1449-1E3D-AF4A-B6D5-C3698B744AED}"/>
              </a:ext>
            </a:extLst>
          </p:cNvPr>
          <p:cNvSpPr txBox="1"/>
          <p:nvPr/>
        </p:nvSpPr>
        <p:spPr>
          <a:xfrm>
            <a:off x="783047" y="2155708"/>
            <a:ext cx="28694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prstClr val="white"/>
                </a:solidFill>
                <a:latin typeface="Verdana" panose="020B0604030504040204" pitchFamily="34" charset="0"/>
              </a:rPr>
              <a:t>Two patients with identical BMI but different ratios of </a:t>
            </a:r>
            <a:br>
              <a:rPr lang="en-US" i="1" dirty="0">
                <a:solidFill>
                  <a:prstClr val="white"/>
                </a:solidFill>
                <a:latin typeface="Verdana" panose="020B0604030504040204" pitchFamily="34" charset="0"/>
              </a:rPr>
            </a:br>
            <a:r>
              <a:rPr lang="en-US" i="1" dirty="0">
                <a:solidFill>
                  <a:prstClr val="white"/>
                </a:solidFill>
                <a:latin typeface="Verdana" panose="020B0604030504040204" pitchFamily="34" charset="0"/>
              </a:rPr>
              <a:t>fat to muscle</a:t>
            </a:r>
            <a:endParaRPr lang="en-US" sz="1600" i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1DE342-70D2-6842-9524-5985A4C4636C}"/>
              </a:ext>
            </a:extLst>
          </p:cNvPr>
          <p:cNvSpPr/>
          <p:nvPr/>
        </p:nvSpPr>
        <p:spPr>
          <a:xfrm>
            <a:off x="4623275" y="4423814"/>
            <a:ext cx="73270" cy="545098"/>
          </a:xfrm>
          <a:prstGeom prst="rect">
            <a:avLst/>
          </a:prstGeom>
          <a:solidFill>
            <a:srgbClr val="5858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1DCE85A-0331-DE4D-AE83-CF3BFA05B1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97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376"/>
    </mc:Choice>
    <mc:Fallback xmlns="">
      <p:transition spd="slow" advTm="603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175A7-B26C-6A42-BE5A-F27716B13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49" y="267732"/>
            <a:ext cx="8258476" cy="993775"/>
          </a:xfrm>
        </p:spPr>
        <p:txBody>
          <a:bodyPr/>
          <a:lstStyle/>
          <a:p>
            <a:r>
              <a:rPr lang="en-US" sz="3600" dirty="0"/>
              <a:t>Body Composition: Significance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1A1CD7-3CAF-4A48-BDB4-F4FF5BC98252}"/>
              </a:ext>
            </a:extLst>
          </p:cNvPr>
          <p:cNvSpPr txBox="1"/>
          <p:nvPr/>
        </p:nvSpPr>
        <p:spPr>
          <a:xfrm>
            <a:off x="1182303" y="1186099"/>
            <a:ext cx="21175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Subcutaneous Fat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3B075F-7C16-5248-8734-A97DDD05BDA9}"/>
              </a:ext>
            </a:extLst>
          </p:cNvPr>
          <p:cNvSpPr txBox="1"/>
          <p:nvPr/>
        </p:nvSpPr>
        <p:spPr>
          <a:xfrm>
            <a:off x="5525294" y="1174880"/>
            <a:ext cx="21175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Visceral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847917-361F-B146-9EB2-7B4102A957FF}"/>
              </a:ext>
            </a:extLst>
          </p:cNvPr>
          <p:cNvSpPr txBox="1"/>
          <p:nvPr/>
        </p:nvSpPr>
        <p:spPr>
          <a:xfrm>
            <a:off x="3407736" y="1186213"/>
            <a:ext cx="21175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Skeletal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Muscle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F8AFB66-C799-E94C-808C-74DE4B3B9D18}"/>
              </a:ext>
            </a:extLst>
          </p:cNvPr>
          <p:cNvCxnSpPr>
            <a:cxnSpLocks/>
          </p:cNvCxnSpPr>
          <p:nvPr/>
        </p:nvCxnSpPr>
        <p:spPr>
          <a:xfrm>
            <a:off x="2241082" y="2000100"/>
            <a:ext cx="4342991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81B97DE-EC28-A84D-938F-92C6F46906FE}"/>
              </a:ext>
            </a:extLst>
          </p:cNvPr>
          <p:cNvCxnSpPr>
            <a:cxnSpLocks/>
          </p:cNvCxnSpPr>
          <p:nvPr/>
        </p:nvCxnSpPr>
        <p:spPr>
          <a:xfrm>
            <a:off x="3299861" y="2000100"/>
            <a:ext cx="0" cy="359344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9D902CAB-D3EE-7D4F-8E78-F877EA3480D7}"/>
              </a:ext>
            </a:extLst>
          </p:cNvPr>
          <p:cNvSpPr txBox="1"/>
          <p:nvPr/>
        </p:nvSpPr>
        <p:spPr>
          <a:xfrm>
            <a:off x="2401903" y="2359444"/>
            <a:ext cx="17959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Cardiovascular disease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5BC004B-EAD9-794D-9841-58904D195438}"/>
              </a:ext>
            </a:extLst>
          </p:cNvPr>
          <p:cNvSpPr txBox="1"/>
          <p:nvPr/>
        </p:nvSpPr>
        <p:spPr>
          <a:xfrm>
            <a:off x="4491538" y="2359444"/>
            <a:ext cx="21175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Cancer:</a:t>
            </a:r>
          </a:p>
          <a:p>
            <a:pPr algn="ctr"/>
            <a:r>
              <a:rPr lang="en-US" sz="1600" i="1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Risk and prognosis as well as side effects from chemotherapy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E78895F-F3E2-4F4D-AC9A-A2320AB5674B}"/>
              </a:ext>
            </a:extLst>
          </p:cNvPr>
          <p:cNvCxnSpPr>
            <a:cxnSpLocks/>
          </p:cNvCxnSpPr>
          <p:nvPr/>
        </p:nvCxnSpPr>
        <p:spPr>
          <a:xfrm>
            <a:off x="5550317" y="2000100"/>
            <a:ext cx="0" cy="342058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482A013-FD7D-D94E-8732-5C8D2CC69F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70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530"/>
    </mc:Choice>
    <mc:Fallback xmlns="">
      <p:transition spd="slow" advTm="465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175A7-B26C-6A42-BE5A-F27716B13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14" y="274638"/>
            <a:ext cx="8441317" cy="993775"/>
          </a:xfrm>
        </p:spPr>
        <p:txBody>
          <a:bodyPr/>
          <a:lstStyle/>
          <a:p>
            <a:r>
              <a:rPr lang="en-US" sz="3600" dirty="0"/>
              <a:t>Body Composition: Prior Technique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27D8F3-2A61-0D47-9CFF-82D3BFDED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2987" y="1268413"/>
            <a:ext cx="3611013" cy="3080851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</a:pPr>
            <a:r>
              <a:rPr lang="en-US" sz="1900" dirty="0"/>
              <a:t>Analysis of single CT slice at the level of the third lumbar vertebral body</a:t>
            </a:r>
          </a:p>
          <a:p>
            <a:pPr>
              <a:lnSpc>
                <a:spcPct val="120000"/>
              </a:lnSpc>
            </a:pPr>
            <a:r>
              <a:rPr lang="en-US" sz="1900" dirty="0"/>
              <a:t>Calculate areas </a:t>
            </a:r>
          </a:p>
          <a:p>
            <a:pPr lvl="1">
              <a:lnSpc>
                <a:spcPct val="120000"/>
              </a:lnSpc>
            </a:pPr>
            <a:r>
              <a:rPr lang="en-US" sz="1700" dirty="0">
                <a:solidFill>
                  <a:srgbClr val="00B050"/>
                </a:solidFill>
              </a:rPr>
              <a:t>Subcutaneous fat</a:t>
            </a:r>
          </a:p>
          <a:p>
            <a:pPr lvl="1">
              <a:lnSpc>
                <a:spcPct val="120000"/>
              </a:lnSpc>
            </a:pPr>
            <a:r>
              <a:rPr lang="en-US" sz="1700" dirty="0">
                <a:solidFill>
                  <a:srgbClr val="FFFF00"/>
                </a:solidFill>
              </a:rPr>
              <a:t>Visceral fat</a:t>
            </a:r>
          </a:p>
          <a:p>
            <a:pPr lvl="1">
              <a:lnSpc>
                <a:spcPct val="120000"/>
              </a:lnSpc>
            </a:pPr>
            <a:r>
              <a:rPr lang="en-US" sz="1700" dirty="0">
                <a:solidFill>
                  <a:srgbClr val="FF0000"/>
                </a:solidFill>
              </a:rPr>
              <a:t>Skeletal muscle</a:t>
            </a:r>
          </a:p>
          <a:p>
            <a:pPr>
              <a:lnSpc>
                <a:spcPct val="120000"/>
              </a:lnSpc>
            </a:pPr>
            <a:r>
              <a:rPr lang="en-US" sz="1900" dirty="0"/>
              <a:t>Can be done manually, but time intensive and costly, limiting application</a:t>
            </a:r>
          </a:p>
          <a:p>
            <a:endParaRPr lang="en-US" sz="2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3F3EDC-38F2-9E4C-93AA-88E525A8F681}"/>
              </a:ext>
            </a:extLst>
          </p:cNvPr>
          <p:cNvPicPr/>
          <p:nvPr/>
        </p:nvPicPr>
        <p:blipFill rotWithShape="1">
          <a:blip r:embed="rId4"/>
          <a:srcRect l="35514" t="13633" r="34404" b="15331"/>
          <a:stretch/>
        </p:blipFill>
        <p:spPr>
          <a:xfrm>
            <a:off x="250981" y="979886"/>
            <a:ext cx="2604414" cy="20498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347741-18D2-5046-9B25-4AE17DBA51E4}"/>
              </a:ext>
            </a:extLst>
          </p:cNvPr>
          <p:cNvPicPr/>
          <p:nvPr/>
        </p:nvPicPr>
        <p:blipFill rotWithShape="1">
          <a:blip r:embed="rId4"/>
          <a:srcRect l="68593" t="13633" r="1325" b="15331"/>
          <a:stretch/>
        </p:blipFill>
        <p:spPr>
          <a:xfrm>
            <a:off x="2771258" y="1685134"/>
            <a:ext cx="2604414" cy="204981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F248DDD-6414-FD40-AD5B-B1F08A426A0F}"/>
              </a:ext>
            </a:extLst>
          </p:cNvPr>
          <p:cNvSpPr txBox="1"/>
          <p:nvPr/>
        </p:nvSpPr>
        <p:spPr>
          <a:xfrm>
            <a:off x="539689" y="3029705"/>
            <a:ext cx="20269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Original CT image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ED5A84-E861-334A-A8F0-94B191157F9D}"/>
              </a:ext>
            </a:extLst>
          </p:cNvPr>
          <p:cNvSpPr txBox="1"/>
          <p:nvPr/>
        </p:nvSpPr>
        <p:spPr>
          <a:xfrm>
            <a:off x="2987789" y="3739317"/>
            <a:ext cx="2466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Body composition segmentation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DB0D0F8-533E-1D46-87BD-977FAECF7577}"/>
              </a:ext>
            </a:extLst>
          </p:cNvPr>
          <p:cNvSpPr/>
          <p:nvPr/>
        </p:nvSpPr>
        <p:spPr>
          <a:xfrm>
            <a:off x="4623275" y="4423814"/>
            <a:ext cx="73270" cy="545098"/>
          </a:xfrm>
          <a:prstGeom prst="rect">
            <a:avLst/>
          </a:prstGeom>
          <a:solidFill>
            <a:srgbClr val="5858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D7CE516-8D23-BC49-A42A-B504AFB35F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87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008"/>
    </mc:Choice>
    <mc:Fallback xmlns="">
      <p:transition spd="slow" advTm="390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175A7-B26C-6A42-BE5A-F27716B13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73" y="188169"/>
            <a:ext cx="9070027" cy="993775"/>
          </a:xfrm>
        </p:spPr>
        <p:txBody>
          <a:bodyPr/>
          <a:lstStyle/>
          <a:p>
            <a:pPr algn="ctr"/>
            <a:r>
              <a:rPr lang="en-US" sz="3200" dirty="0"/>
              <a:t>Fully Automated Body Composition            </a:t>
            </a:r>
            <a:br>
              <a:rPr lang="en-US" sz="3200" dirty="0"/>
            </a:br>
            <a:r>
              <a:rPr lang="en-US" sz="3200" dirty="0"/>
              <a:t>Analysis Using Deep Learning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8F04366-DA2C-1444-AC62-1022918D0360}"/>
              </a:ext>
            </a:extLst>
          </p:cNvPr>
          <p:cNvSpPr txBox="1"/>
          <p:nvPr/>
        </p:nvSpPr>
        <p:spPr>
          <a:xfrm>
            <a:off x="6599822" y="1416217"/>
            <a:ext cx="3337929" cy="530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Magudia et al. Radiology (in press)</a:t>
            </a:r>
          </a:p>
          <a:p>
            <a:endParaRPr lang="en-US" dirty="0"/>
          </a:p>
        </p:txBody>
      </p:sp>
      <p:pic>
        <p:nvPicPr>
          <p:cNvPr id="20" name="Picture 1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DA1C9B2-0E3B-E04C-8CA6-EB1EFCA618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946" y="949216"/>
            <a:ext cx="7871790" cy="324506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635213F-80F6-1644-9BF4-34D2E6A2FE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214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356"/>
    </mc:Choice>
    <mc:Fallback xmlns="">
      <p:transition spd="slow" advTm="543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175A7-B26C-6A42-BE5A-F27716B13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5187"/>
            <a:ext cx="9144000" cy="993775"/>
          </a:xfrm>
        </p:spPr>
        <p:txBody>
          <a:bodyPr/>
          <a:lstStyle/>
          <a:p>
            <a:pPr algn="ctr"/>
            <a:r>
              <a:rPr lang="en-US" sz="3200" dirty="0"/>
              <a:t>Validation of Automated Analysis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8F04366-DA2C-1444-AC62-1022918D0360}"/>
              </a:ext>
            </a:extLst>
          </p:cNvPr>
          <p:cNvSpPr txBox="1"/>
          <p:nvPr/>
        </p:nvSpPr>
        <p:spPr>
          <a:xfrm>
            <a:off x="6689274" y="4009400"/>
            <a:ext cx="3337929" cy="530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Magudia et al. Radiology (in press)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5D50FB-601C-834F-9192-E5E0601FFBEA}"/>
              </a:ext>
            </a:extLst>
          </p:cNvPr>
          <p:cNvSpPr txBox="1"/>
          <p:nvPr/>
        </p:nvSpPr>
        <p:spPr>
          <a:xfrm>
            <a:off x="857983" y="691767"/>
            <a:ext cx="18919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Model segmentation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CC6FFE-6A45-514B-8F19-2279610E78A7}"/>
              </a:ext>
            </a:extLst>
          </p:cNvPr>
          <p:cNvSpPr txBox="1"/>
          <p:nvPr/>
        </p:nvSpPr>
        <p:spPr>
          <a:xfrm>
            <a:off x="2523663" y="691767"/>
            <a:ext cx="2025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Input CT </a:t>
            </a:r>
            <a:br>
              <a:rPr lang="en-US" sz="14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4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slice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A3B17F2-B441-E641-A516-3BDAAB4D3C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89274" y="1945091"/>
            <a:ext cx="2176669" cy="99377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200" dirty="0"/>
              <a:t>R=0.99 </a:t>
            </a:r>
            <a:br>
              <a:rPr lang="en-US" sz="2200" dirty="0"/>
            </a:br>
            <a:r>
              <a:rPr lang="en-US" sz="2200" dirty="0"/>
              <a:t>for all body compartments</a:t>
            </a:r>
          </a:p>
        </p:txBody>
      </p:sp>
      <p:pic>
        <p:nvPicPr>
          <p:cNvPr id="11" name="Picture 10" descr="A picture containing ball, small, table, room&#10;&#10;Description automatically generated">
            <a:extLst>
              <a:ext uri="{FF2B5EF4-FFF2-40B4-BE49-F238E27FC236}">
                <a16:creationId xmlns:a16="http://schemas.microsoft.com/office/drawing/2014/main" id="{AC68A6E6-3DBA-7647-8577-00B5F345A1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335" b="6920"/>
          <a:stretch/>
        </p:blipFill>
        <p:spPr>
          <a:xfrm>
            <a:off x="712003" y="2611963"/>
            <a:ext cx="5648923" cy="1614548"/>
          </a:xfrm>
          <a:prstGeom prst="rect">
            <a:avLst/>
          </a:prstGeom>
        </p:spPr>
      </p:pic>
      <p:pic>
        <p:nvPicPr>
          <p:cNvPr id="10" name="Picture 9" descr="A picture containing indoor, cake, table, fruit&#10;&#10;Description automatically generated">
            <a:extLst>
              <a:ext uri="{FF2B5EF4-FFF2-40B4-BE49-F238E27FC236}">
                <a16:creationId xmlns:a16="http://schemas.microsoft.com/office/drawing/2014/main" id="{C18BE75E-96DA-CD45-BE54-10F5D6DB42B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334" b="6921"/>
          <a:stretch/>
        </p:blipFill>
        <p:spPr>
          <a:xfrm>
            <a:off x="712004" y="1214987"/>
            <a:ext cx="5648922" cy="161454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69218D6-98E0-4748-9D97-E00FF52F9F60}"/>
              </a:ext>
            </a:extLst>
          </p:cNvPr>
          <p:cNvSpPr txBox="1"/>
          <p:nvPr/>
        </p:nvSpPr>
        <p:spPr>
          <a:xfrm>
            <a:off x="4489253" y="691767"/>
            <a:ext cx="1871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Radiologist segmentation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7626083-2102-8B45-AA02-2D7FCA44B4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496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10"/>
    </mc:Choice>
    <mc:Fallback xmlns="">
      <p:transition spd="slow" advTm="230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175A7-B26C-6A42-BE5A-F27716B13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5063"/>
            <a:ext cx="9144000" cy="993775"/>
          </a:xfrm>
        </p:spPr>
        <p:txBody>
          <a:bodyPr/>
          <a:lstStyle/>
          <a:p>
            <a:pPr algn="ctr"/>
            <a:r>
              <a:rPr lang="en-US" sz="3600" dirty="0"/>
              <a:t>Study Aims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27D8F3-2A61-0D47-9CFF-82D3BFDED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892" y="940594"/>
            <a:ext cx="8319246" cy="3262312"/>
          </a:xfrm>
        </p:spPr>
        <p:txBody>
          <a:bodyPr/>
          <a:lstStyle/>
          <a:p>
            <a:r>
              <a:rPr lang="en-US" sz="2000" dirty="0"/>
              <a:t>Determine body composition areas for all </a:t>
            </a:r>
            <a:br>
              <a:rPr lang="en-US" sz="2000" dirty="0"/>
            </a:br>
            <a:r>
              <a:rPr lang="en-US" sz="2000" dirty="0"/>
              <a:t>outpatients undergoing abdominal CT exams at Partners in </a:t>
            </a:r>
            <a:br>
              <a:rPr lang="en-US" sz="2000" dirty="0"/>
            </a:br>
            <a:r>
              <a:rPr lang="en-US" sz="2000" dirty="0"/>
              <a:t>2012 using automated method (final N=12,128)</a:t>
            </a:r>
          </a:p>
          <a:p>
            <a:pPr lvl="1"/>
            <a:r>
              <a:rPr lang="en-US" sz="1600" dirty="0"/>
              <a:t>Subjects with major cardiovascular disease or cancer were excluded</a:t>
            </a:r>
            <a:br>
              <a:rPr lang="en-US" sz="1600" dirty="0"/>
            </a:br>
            <a:endParaRPr lang="en-US" sz="1100" dirty="0"/>
          </a:p>
          <a:p>
            <a:r>
              <a:rPr lang="en-US" sz="2000" dirty="0"/>
              <a:t>Normalize body composition data using race-, sex- and age- specific reference curves to determine z-scores</a:t>
            </a:r>
            <a:br>
              <a:rPr lang="en-US" sz="2000" dirty="0"/>
            </a:br>
            <a:endParaRPr lang="en-US" sz="2000" dirty="0"/>
          </a:p>
          <a:p>
            <a:r>
              <a:rPr lang="en-US" sz="2000" dirty="0"/>
              <a:t>Determine association between body composition z-scores and subsequent heart attack and stroke</a:t>
            </a:r>
          </a:p>
          <a:p>
            <a:endParaRPr lang="en-US" sz="20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7D20BFF-889B-424E-85E0-74CD53968DE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5082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712"/>
    </mc:Choice>
    <mc:Fallback xmlns="">
      <p:transition spd="slow" advTm="517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175A7-B26C-6A42-BE5A-F27716B13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774" y="231912"/>
            <a:ext cx="8138160" cy="993775"/>
          </a:xfrm>
        </p:spPr>
        <p:txBody>
          <a:bodyPr/>
          <a:lstStyle/>
          <a:p>
            <a:pPr algn="ctr"/>
            <a:r>
              <a:rPr lang="en-US" sz="3200" dirty="0"/>
              <a:t>Body Composition Analysis: </a:t>
            </a:r>
            <a:br>
              <a:rPr lang="en-US" sz="3200" dirty="0"/>
            </a:br>
            <a:r>
              <a:rPr lang="en-US" sz="3200" dirty="0"/>
              <a:t>QA and Failure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27D8F3-2A61-0D47-9CFF-82D3BFDED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892" y="1114641"/>
            <a:ext cx="8491924" cy="3262312"/>
          </a:xfrm>
        </p:spPr>
        <p:txBody>
          <a:bodyPr/>
          <a:lstStyle/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C49809-1768-8646-AD2C-5E27B342D52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579"/>
          <a:stretch/>
        </p:blipFill>
        <p:spPr>
          <a:xfrm>
            <a:off x="2397153" y="1374809"/>
            <a:ext cx="3251240" cy="163162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C2D4BB-F00F-AF4A-9027-9400BC87BC3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572"/>
          <a:stretch/>
        </p:blipFill>
        <p:spPr>
          <a:xfrm>
            <a:off x="5786624" y="1374982"/>
            <a:ext cx="3251240" cy="163144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0B89A83-F8D6-6545-9768-A0444478E58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3674"/>
          <a:stretch/>
        </p:blipFill>
        <p:spPr>
          <a:xfrm>
            <a:off x="2397153" y="3149370"/>
            <a:ext cx="3251240" cy="163395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A042382-91E1-804D-84B1-D3D36626E87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3469"/>
          <a:stretch/>
        </p:blipFill>
        <p:spPr>
          <a:xfrm>
            <a:off x="5786624" y="3155551"/>
            <a:ext cx="3248908" cy="1627776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B2C681D-5F80-ED4D-AF44-1A481903F851}"/>
              </a:ext>
            </a:extLst>
          </p:cNvPr>
          <p:cNvSpPr txBox="1"/>
          <p:nvPr/>
        </p:nvSpPr>
        <p:spPr>
          <a:xfrm>
            <a:off x="223708" y="1822587"/>
            <a:ext cx="2565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Extremely low 2.5% failure </a:t>
            </a:r>
            <a:b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rate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93758B0-A9AB-7442-83DE-1BEDC9AC8A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48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979"/>
    </mc:Choice>
    <mc:Fallback xmlns="">
      <p:transition spd="slow" advTm="389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6|13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6.7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7885</TotalTime>
  <Words>1209</Words>
  <Application>Microsoft Office PowerPoint</Application>
  <PresentationFormat>On-screen Show (16:9)</PresentationFormat>
  <Paragraphs>122</Paragraphs>
  <Slides>18</Slides>
  <Notes>5</Notes>
  <HiddenSlides>0</HiddenSlides>
  <MMClips>18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Verdana</vt:lpstr>
      <vt:lpstr>Custom Design</vt:lpstr>
      <vt:lpstr>Prediction of Heart Attack and Stroke in Nonhospitalized Adults Using a Fully Automated and Normalized Deep Learning Body Composition Analysis of Routine Abdominal CT </vt:lpstr>
      <vt:lpstr>Disclosures</vt:lpstr>
      <vt:lpstr>Body Composition: BMI</vt:lpstr>
      <vt:lpstr>Body Composition: Significance </vt:lpstr>
      <vt:lpstr>Body Composition: Prior Technique</vt:lpstr>
      <vt:lpstr>Fully Automated Body Composition             Analysis Using Deep Learning</vt:lpstr>
      <vt:lpstr>Validation of Automated Analysis</vt:lpstr>
      <vt:lpstr>Study Aims</vt:lpstr>
      <vt:lpstr>Body Composition Analysis:  QA and Failure Analysis</vt:lpstr>
      <vt:lpstr>Patient Characteristics</vt:lpstr>
      <vt:lpstr>Reference Curves</vt:lpstr>
      <vt:lpstr>Statistical Analysis</vt:lpstr>
      <vt:lpstr>Heart Attack and Visceral Fat Area</vt:lpstr>
      <vt:lpstr>Stroke and Visceral Fat Area</vt:lpstr>
      <vt:lpstr>Conclusions</vt:lpstr>
      <vt:lpstr>Acknowledgements</vt:lpstr>
      <vt:lpstr>References</vt:lpstr>
      <vt:lpstr>Thank you for your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Partners HealthCare System</dc:creator>
  <cp:lastModifiedBy>Donald Ferreira</cp:lastModifiedBy>
  <cp:revision>125</cp:revision>
  <dcterms:created xsi:type="dcterms:W3CDTF">2018-05-02T17:37:00Z</dcterms:created>
  <dcterms:modified xsi:type="dcterms:W3CDTF">2020-10-27T16:03:47Z</dcterms:modified>
</cp:coreProperties>
</file>