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7" r:id="rId11"/>
    <p:sldId id="264"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436219-6E31-4D63-9D44-EEC015801EB9}" v="23" dt="2020-10-29T17:59:01.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3580-BEF3-4942-9C1F-B7388944EF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F014EE-80F3-4BE9-94C8-FF473433F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D61FB7-418C-4B00-8337-349558A3470C}"/>
              </a:ext>
            </a:extLst>
          </p:cNvPr>
          <p:cNvSpPr>
            <a:spLocks noGrp="1"/>
          </p:cNvSpPr>
          <p:nvPr>
            <p:ph type="dt" sz="half" idx="10"/>
          </p:nvPr>
        </p:nvSpPr>
        <p:spPr/>
        <p:txBody>
          <a:bodyPr/>
          <a:lstStyle/>
          <a:p>
            <a:fld id="{E274DEE0-4902-4383-B2FF-D8503F0627C8}" type="datetimeFigureOut">
              <a:rPr lang="en-US" smtClean="0"/>
              <a:t>10/29/2020</a:t>
            </a:fld>
            <a:endParaRPr lang="en-US"/>
          </a:p>
        </p:txBody>
      </p:sp>
      <p:sp>
        <p:nvSpPr>
          <p:cNvPr id="5" name="Footer Placeholder 4">
            <a:extLst>
              <a:ext uri="{FF2B5EF4-FFF2-40B4-BE49-F238E27FC236}">
                <a16:creationId xmlns:a16="http://schemas.microsoft.com/office/drawing/2014/main" id="{40056935-F813-4433-B2F5-17BCC1057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2D657-7D34-4435-BE21-239B1DD8A33D}"/>
              </a:ext>
            </a:extLst>
          </p:cNvPr>
          <p:cNvSpPr>
            <a:spLocks noGrp="1"/>
          </p:cNvSpPr>
          <p:nvPr>
            <p:ph type="sldNum" sz="quarter" idx="12"/>
          </p:nvPr>
        </p:nvSpPr>
        <p:spPr/>
        <p:txBody>
          <a:bodyPr/>
          <a:lstStyle/>
          <a:p>
            <a:fld id="{29257351-0A4A-4DD1-8A2D-4219A6A88DBA}" type="slidenum">
              <a:rPr lang="en-US" smtClean="0"/>
              <a:t>‹#›</a:t>
            </a:fld>
            <a:endParaRPr lang="en-US"/>
          </a:p>
        </p:txBody>
      </p:sp>
    </p:spTree>
    <p:extLst>
      <p:ext uri="{BB962C8B-B14F-4D97-AF65-F5344CB8AC3E}">
        <p14:creationId xmlns:p14="http://schemas.microsoft.com/office/powerpoint/2010/main" val="661681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4317B-6EAD-4AAD-B545-9767A64385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54B2ED-C05B-49AD-A901-30ED748C72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A42FF-26E0-4340-80F0-F08EFA432B2B}"/>
              </a:ext>
            </a:extLst>
          </p:cNvPr>
          <p:cNvSpPr>
            <a:spLocks noGrp="1"/>
          </p:cNvSpPr>
          <p:nvPr>
            <p:ph type="dt" sz="half" idx="10"/>
          </p:nvPr>
        </p:nvSpPr>
        <p:spPr/>
        <p:txBody>
          <a:bodyPr/>
          <a:lstStyle/>
          <a:p>
            <a:fld id="{E274DEE0-4902-4383-B2FF-D8503F0627C8}" type="datetimeFigureOut">
              <a:rPr lang="en-US" smtClean="0"/>
              <a:t>10/29/2020</a:t>
            </a:fld>
            <a:endParaRPr lang="en-US"/>
          </a:p>
        </p:txBody>
      </p:sp>
      <p:sp>
        <p:nvSpPr>
          <p:cNvPr id="5" name="Footer Placeholder 4">
            <a:extLst>
              <a:ext uri="{FF2B5EF4-FFF2-40B4-BE49-F238E27FC236}">
                <a16:creationId xmlns:a16="http://schemas.microsoft.com/office/drawing/2014/main" id="{66E113A7-A1B4-435B-BBF0-118AE2B79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4EA1D-9DD9-45BD-9723-94C140ED5CE1}"/>
              </a:ext>
            </a:extLst>
          </p:cNvPr>
          <p:cNvSpPr>
            <a:spLocks noGrp="1"/>
          </p:cNvSpPr>
          <p:nvPr>
            <p:ph type="sldNum" sz="quarter" idx="12"/>
          </p:nvPr>
        </p:nvSpPr>
        <p:spPr/>
        <p:txBody>
          <a:bodyPr/>
          <a:lstStyle/>
          <a:p>
            <a:fld id="{29257351-0A4A-4DD1-8A2D-4219A6A88DBA}" type="slidenum">
              <a:rPr lang="en-US" smtClean="0"/>
              <a:t>‹#›</a:t>
            </a:fld>
            <a:endParaRPr lang="en-US"/>
          </a:p>
        </p:txBody>
      </p:sp>
    </p:spTree>
    <p:extLst>
      <p:ext uri="{BB962C8B-B14F-4D97-AF65-F5344CB8AC3E}">
        <p14:creationId xmlns:p14="http://schemas.microsoft.com/office/powerpoint/2010/main" val="258042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A8588C-39C6-4A21-9704-EED2AF4291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667913-66C3-4F62-BB55-FB4AD744B7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84897E-F931-4D2E-81C0-8B32DD2A90FF}"/>
              </a:ext>
            </a:extLst>
          </p:cNvPr>
          <p:cNvSpPr>
            <a:spLocks noGrp="1"/>
          </p:cNvSpPr>
          <p:nvPr>
            <p:ph type="dt" sz="half" idx="10"/>
          </p:nvPr>
        </p:nvSpPr>
        <p:spPr/>
        <p:txBody>
          <a:bodyPr/>
          <a:lstStyle/>
          <a:p>
            <a:fld id="{E274DEE0-4902-4383-B2FF-D8503F0627C8}" type="datetimeFigureOut">
              <a:rPr lang="en-US" smtClean="0"/>
              <a:t>10/29/2020</a:t>
            </a:fld>
            <a:endParaRPr lang="en-US"/>
          </a:p>
        </p:txBody>
      </p:sp>
      <p:sp>
        <p:nvSpPr>
          <p:cNvPr id="5" name="Footer Placeholder 4">
            <a:extLst>
              <a:ext uri="{FF2B5EF4-FFF2-40B4-BE49-F238E27FC236}">
                <a16:creationId xmlns:a16="http://schemas.microsoft.com/office/drawing/2014/main" id="{DC151E1B-480C-4E67-8A53-99A531D77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18C49-23E9-4C50-A16E-70D2C83FA3F0}"/>
              </a:ext>
            </a:extLst>
          </p:cNvPr>
          <p:cNvSpPr>
            <a:spLocks noGrp="1"/>
          </p:cNvSpPr>
          <p:nvPr>
            <p:ph type="sldNum" sz="quarter" idx="12"/>
          </p:nvPr>
        </p:nvSpPr>
        <p:spPr/>
        <p:txBody>
          <a:bodyPr/>
          <a:lstStyle/>
          <a:p>
            <a:fld id="{29257351-0A4A-4DD1-8A2D-4219A6A88DBA}" type="slidenum">
              <a:rPr lang="en-US" smtClean="0"/>
              <a:t>‹#›</a:t>
            </a:fld>
            <a:endParaRPr lang="en-US"/>
          </a:p>
        </p:txBody>
      </p:sp>
    </p:spTree>
    <p:extLst>
      <p:ext uri="{BB962C8B-B14F-4D97-AF65-F5344CB8AC3E}">
        <p14:creationId xmlns:p14="http://schemas.microsoft.com/office/powerpoint/2010/main" val="3056000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F6B8-F51F-4633-B8E7-0517B82BF4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D7F02A-0B7F-4B44-A15A-279F7F0F57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91F8F-96B1-44ED-8FC6-1A5832D32778}"/>
              </a:ext>
            </a:extLst>
          </p:cNvPr>
          <p:cNvSpPr>
            <a:spLocks noGrp="1"/>
          </p:cNvSpPr>
          <p:nvPr>
            <p:ph type="dt" sz="half" idx="10"/>
          </p:nvPr>
        </p:nvSpPr>
        <p:spPr/>
        <p:txBody>
          <a:bodyPr/>
          <a:lstStyle/>
          <a:p>
            <a:fld id="{E274DEE0-4902-4383-B2FF-D8503F0627C8}" type="datetimeFigureOut">
              <a:rPr lang="en-US" smtClean="0"/>
              <a:t>10/29/2020</a:t>
            </a:fld>
            <a:endParaRPr lang="en-US"/>
          </a:p>
        </p:txBody>
      </p:sp>
      <p:sp>
        <p:nvSpPr>
          <p:cNvPr id="5" name="Footer Placeholder 4">
            <a:extLst>
              <a:ext uri="{FF2B5EF4-FFF2-40B4-BE49-F238E27FC236}">
                <a16:creationId xmlns:a16="http://schemas.microsoft.com/office/drawing/2014/main" id="{2BF1740B-D08C-4662-9C2A-91D66F4D2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F9128-4AA6-4C0C-995A-44D38C9C8C5A}"/>
              </a:ext>
            </a:extLst>
          </p:cNvPr>
          <p:cNvSpPr>
            <a:spLocks noGrp="1"/>
          </p:cNvSpPr>
          <p:nvPr>
            <p:ph type="sldNum" sz="quarter" idx="12"/>
          </p:nvPr>
        </p:nvSpPr>
        <p:spPr/>
        <p:txBody>
          <a:bodyPr/>
          <a:lstStyle/>
          <a:p>
            <a:fld id="{29257351-0A4A-4DD1-8A2D-4219A6A88DBA}" type="slidenum">
              <a:rPr lang="en-US" smtClean="0"/>
              <a:t>‹#›</a:t>
            </a:fld>
            <a:endParaRPr lang="en-US"/>
          </a:p>
        </p:txBody>
      </p:sp>
    </p:spTree>
    <p:extLst>
      <p:ext uri="{BB962C8B-B14F-4D97-AF65-F5344CB8AC3E}">
        <p14:creationId xmlns:p14="http://schemas.microsoft.com/office/powerpoint/2010/main" val="2362912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EA8D6-107B-4982-843E-E95BDB5812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3C724C-8FF0-41B1-AF62-7BA0CB6DE9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896ED4-59F7-4604-904C-09485349A9DC}"/>
              </a:ext>
            </a:extLst>
          </p:cNvPr>
          <p:cNvSpPr>
            <a:spLocks noGrp="1"/>
          </p:cNvSpPr>
          <p:nvPr>
            <p:ph type="dt" sz="half" idx="10"/>
          </p:nvPr>
        </p:nvSpPr>
        <p:spPr/>
        <p:txBody>
          <a:bodyPr/>
          <a:lstStyle/>
          <a:p>
            <a:fld id="{E274DEE0-4902-4383-B2FF-D8503F0627C8}" type="datetimeFigureOut">
              <a:rPr lang="en-US" smtClean="0"/>
              <a:t>10/29/2020</a:t>
            </a:fld>
            <a:endParaRPr lang="en-US"/>
          </a:p>
        </p:txBody>
      </p:sp>
      <p:sp>
        <p:nvSpPr>
          <p:cNvPr id="5" name="Footer Placeholder 4">
            <a:extLst>
              <a:ext uri="{FF2B5EF4-FFF2-40B4-BE49-F238E27FC236}">
                <a16:creationId xmlns:a16="http://schemas.microsoft.com/office/drawing/2014/main" id="{11523853-07E1-4089-A3CF-AE93A99FA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A264F-D68A-4283-A0CF-CE4369DF4554}"/>
              </a:ext>
            </a:extLst>
          </p:cNvPr>
          <p:cNvSpPr>
            <a:spLocks noGrp="1"/>
          </p:cNvSpPr>
          <p:nvPr>
            <p:ph type="sldNum" sz="quarter" idx="12"/>
          </p:nvPr>
        </p:nvSpPr>
        <p:spPr/>
        <p:txBody>
          <a:bodyPr/>
          <a:lstStyle/>
          <a:p>
            <a:fld id="{29257351-0A4A-4DD1-8A2D-4219A6A88DBA}" type="slidenum">
              <a:rPr lang="en-US" smtClean="0"/>
              <a:t>‹#›</a:t>
            </a:fld>
            <a:endParaRPr lang="en-US"/>
          </a:p>
        </p:txBody>
      </p:sp>
    </p:spTree>
    <p:extLst>
      <p:ext uri="{BB962C8B-B14F-4D97-AF65-F5344CB8AC3E}">
        <p14:creationId xmlns:p14="http://schemas.microsoft.com/office/powerpoint/2010/main" val="102002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E62FE-19F7-4480-917E-BC8932B5E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70DC7E-2194-496A-B3DE-FED76792C9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7BA93E-C5E2-4AB1-B284-2D4ACDCE2D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B91136-B238-4B8A-8A42-50772F5C3C16}"/>
              </a:ext>
            </a:extLst>
          </p:cNvPr>
          <p:cNvSpPr>
            <a:spLocks noGrp="1"/>
          </p:cNvSpPr>
          <p:nvPr>
            <p:ph type="dt" sz="half" idx="10"/>
          </p:nvPr>
        </p:nvSpPr>
        <p:spPr/>
        <p:txBody>
          <a:bodyPr/>
          <a:lstStyle/>
          <a:p>
            <a:fld id="{E274DEE0-4902-4383-B2FF-D8503F0627C8}" type="datetimeFigureOut">
              <a:rPr lang="en-US" smtClean="0"/>
              <a:t>10/29/2020</a:t>
            </a:fld>
            <a:endParaRPr lang="en-US"/>
          </a:p>
        </p:txBody>
      </p:sp>
      <p:sp>
        <p:nvSpPr>
          <p:cNvPr id="6" name="Footer Placeholder 5">
            <a:extLst>
              <a:ext uri="{FF2B5EF4-FFF2-40B4-BE49-F238E27FC236}">
                <a16:creationId xmlns:a16="http://schemas.microsoft.com/office/drawing/2014/main" id="{28B64CB2-3502-4446-A9B7-375416276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1714C3-76F9-46C8-84A4-E2462B676648}"/>
              </a:ext>
            </a:extLst>
          </p:cNvPr>
          <p:cNvSpPr>
            <a:spLocks noGrp="1"/>
          </p:cNvSpPr>
          <p:nvPr>
            <p:ph type="sldNum" sz="quarter" idx="12"/>
          </p:nvPr>
        </p:nvSpPr>
        <p:spPr/>
        <p:txBody>
          <a:bodyPr/>
          <a:lstStyle/>
          <a:p>
            <a:fld id="{29257351-0A4A-4DD1-8A2D-4219A6A88DBA}" type="slidenum">
              <a:rPr lang="en-US" smtClean="0"/>
              <a:t>‹#›</a:t>
            </a:fld>
            <a:endParaRPr lang="en-US"/>
          </a:p>
        </p:txBody>
      </p:sp>
    </p:spTree>
    <p:extLst>
      <p:ext uri="{BB962C8B-B14F-4D97-AF65-F5344CB8AC3E}">
        <p14:creationId xmlns:p14="http://schemas.microsoft.com/office/powerpoint/2010/main" val="2062187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EC9F-F94C-4192-B173-0272AD0895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E5840A-B0EB-432B-95A4-3E5AFBD6DB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AE1092-D5C9-4783-89C7-72DE9ABE68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5BF3A1-8BEC-421A-8750-171D96DE50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DC5D8-E8C0-40E1-905E-BF0A45E37E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B5D510-19CE-4C9F-A269-4005090E8FC2}"/>
              </a:ext>
            </a:extLst>
          </p:cNvPr>
          <p:cNvSpPr>
            <a:spLocks noGrp="1"/>
          </p:cNvSpPr>
          <p:nvPr>
            <p:ph type="dt" sz="half" idx="10"/>
          </p:nvPr>
        </p:nvSpPr>
        <p:spPr/>
        <p:txBody>
          <a:bodyPr/>
          <a:lstStyle/>
          <a:p>
            <a:fld id="{E274DEE0-4902-4383-B2FF-D8503F0627C8}" type="datetimeFigureOut">
              <a:rPr lang="en-US" smtClean="0"/>
              <a:t>10/29/2020</a:t>
            </a:fld>
            <a:endParaRPr lang="en-US"/>
          </a:p>
        </p:txBody>
      </p:sp>
      <p:sp>
        <p:nvSpPr>
          <p:cNvPr id="8" name="Footer Placeholder 7">
            <a:extLst>
              <a:ext uri="{FF2B5EF4-FFF2-40B4-BE49-F238E27FC236}">
                <a16:creationId xmlns:a16="http://schemas.microsoft.com/office/drawing/2014/main" id="{976AF93D-3E78-4F67-B07A-C0A40CFCC8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AE1E64-4BEB-478F-ABAB-2610321C172E}"/>
              </a:ext>
            </a:extLst>
          </p:cNvPr>
          <p:cNvSpPr>
            <a:spLocks noGrp="1"/>
          </p:cNvSpPr>
          <p:nvPr>
            <p:ph type="sldNum" sz="quarter" idx="12"/>
          </p:nvPr>
        </p:nvSpPr>
        <p:spPr/>
        <p:txBody>
          <a:bodyPr/>
          <a:lstStyle/>
          <a:p>
            <a:fld id="{29257351-0A4A-4DD1-8A2D-4219A6A88DBA}" type="slidenum">
              <a:rPr lang="en-US" smtClean="0"/>
              <a:t>‹#›</a:t>
            </a:fld>
            <a:endParaRPr lang="en-US"/>
          </a:p>
        </p:txBody>
      </p:sp>
    </p:spTree>
    <p:extLst>
      <p:ext uri="{BB962C8B-B14F-4D97-AF65-F5344CB8AC3E}">
        <p14:creationId xmlns:p14="http://schemas.microsoft.com/office/powerpoint/2010/main" val="221928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FBECA-C510-451F-A16A-954A60BA33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582C1C-3CB5-40DE-A579-2A9C9472DB48}"/>
              </a:ext>
            </a:extLst>
          </p:cNvPr>
          <p:cNvSpPr>
            <a:spLocks noGrp="1"/>
          </p:cNvSpPr>
          <p:nvPr>
            <p:ph type="dt" sz="half" idx="10"/>
          </p:nvPr>
        </p:nvSpPr>
        <p:spPr/>
        <p:txBody>
          <a:bodyPr/>
          <a:lstStyle/>
          <a:p>
            <a:fld id="{E274DEE0-4902-4383-B2FF-D8503F0627C8}" type="datetimeFigureOut">
              <a:rPr lang="en-US" smtClean="0"/>
              <a:t>10/29/2020</a:t>
            </a:fld>
            <a:endParaRPr lang="en-US"/>
          </a:p>
        </p:txBody>
      </p:sp>
      <p:sp>
        <p:nvSpPr>
          <p:cNvPr id="4" name="Footer Placeholder 3">
            <a:extLst>
              <a:ext uri="{FF2B5EF4-FFF2-40B4-BE49-F238E27FC236}">
                <a16:creationId xmlns:a16="http://schemas.microsoft.com/office/drawing/2014/main" id="{ABA5483B-774B-4C4E-A854-1F2401DA1C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68E156-E8C7-437B-9317-F452E644807E}"/>
              </a:ext>
            </a:extLst>
          </p:cNvPr>
          <p:cNvSpPr>
            <a:spLocks noGrp="1"/>
          </p:cNvSpPr>
          <p:nvPr>
            <p:ph type="sldNum" sz="quarter" idx="12"/>
          </p:nvPr>
        </p:nvSpPr>
        <p:spPr/>
        <p:txBody>
          <a:bodyPr/>
          <a:lstStyle/>
          <a:p>
            <a:fld id="{29257351-0A4A-4DD1-8A2D-4219A6A88DBA}" type="slidenum">
              <a:rPr lang="en-US" smtClean="0"/>
              <a:t>‹#›</a:t>
            </a:fld>
            <a:endParaRPr lang="en-US"/>
          </a:p>
        </p:txBody>
      </p:sp>
    </p:spTree>
    <p:extLst>
      <p:ext uri="{BB962C8B-B14F-4D97-AF65-F5344CB8AC3E}">
        <p14:creationId xmlns:p14="http://schemas.microsoft.com/office/powerpoint/2010/main" val="318131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9F4D81-2FF5-4D82-97B7-DA9BD2F13B15}"/>
              </a:ext>
            </a:extLst>
          </p:cNvPr>
          <p:cNvSpPr>
            <a:spLocks noGrp="1"/>
          </p:cNvSpPr>
          <p:nvPr>
            <p:ph type="dt" sz="half" idx="10"/>
          </p:nvPr>
        </p:nvSpPr>
        <p:spPr/>
        <p:txBody>
          <a:bodyPr/>
          <a:lstStyle/>
          <a:p>
            <a:fld id="{E274DEE0-4902-4383-B2FF-D8503F0627C8}" type="datetimeFigureOut">
              <a:rPr lang="en-US" smtClean="0"/>
              <a:t>10/29/2020</a:t>
            </a:fld>
            <a:endParaRPr lang="en-US"/>
          </a:p>
        </p:txBody>
      </p:sp>
      <p:sp>
        <p:nvSpPr>
          <p:cNvPr id="3" name="Footer Placeholder 2">
            <a:extLst>
              <a:ext uri="{FF2B5EF4-FFF2-40B4-BE49-F238E27FC236}">
                <a16:creationId xmlns:a16="http://schemas.microsoft.com/office/drawing/2014/main" id="{E3B23C0D-534C-4B17-A513-3B4CA72870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4B3167-289B-4379-B691-534FD6E69FB5}"/>
              </a:ext>
            </a:extLst>
          </p:cNvPr>
          <p:cNvSpPr>
            <a:spLocks noGrp="1"/>
          </p:cNvSpPr>
          <p:nvPr>
            <p:ph type="sldNum" sz="quarter" idx="12"/>
          </p:nvPr>
        </p:nvSpPr>
        <p:spPr/>
        <p:txBody>
          <a:bodyPr/>
          <a:lstStyle/>
          <a:p>
            <a:fld id="{29257351-0A4A-4DD1-8A2D-4219A6A88DBA}" type="slidenum">
              <a:rPr lang="en-US" smtClean="0"/>
              <a:t>‹#›</a:t>
            </a:fld>
            <a:endParaRPr lang="en-US"/>
          </a:p>
        </p:txBody>
      </p:sp>
    </p:spTree>
    <p:extLst>
      <p:ext uri="{BB962C8B-B14F-4D97-AF65-F5344CB8AC3E}">
        <p14:creationId xmlns:p14="http://schemas.microsoft.com/office/powerpoint/2010/main" val="2976848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BC829-3168-4C9F-9039-804EA6092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4C5E38-4B9A-468C-932F-49C7E299A8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692EC3-C884-4DE0-A7E0-69A963E44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227B3C-C733-4657-95D5-7A511C032067}"/>
              </a:ext>
            </a:extLst>
          </p:cNvPr>
          <p:cNvSpPr>
            <a:spLocks noGrp="1"/>
          </p:cNvSpPr>
          <p:nvPr>
            <p:ph type="dt" sz="half" idx="10"/>
          </p:nvPr>
        </p:nvSpPr>
        <p:spPr/>
        <p:txBody>
          <a:bodyPr/>
          <a:lstStyle/>
          <a:p>
            <a:fld id="{E274DEE0-4902-4383-B2FF-D8503F0627C8}" type="datetimeFigureOut">
              <a:rPr lang="en-US" smtClean="0"/>
              <a:t>10/29/2020</a:t>
            </a:fld>
            <a:endParaRPr lang="en-US"/>
          </a:p>
        </p:txBody>
      </p:sp>
      <p:sp>
        <p:nvSpPr>
          <p:cNvPr id="6" name="Footer Placeholder 5">
            <a:extLst>
              <a:ext uri="{FF2B5EF4-FFF2-40B4-BE49-F238E27FC236}">
                <a16:creationId xmlns:a16="http://schemas.microsoft.com/office/drawing/2014/main" id="{08284F73-FA1E-45CD-B020-A92E280F33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E3C7FA-AEC1-496E-B129-ACE3E99F3B7B}"/>
              </a:ext>
            </a:extLst>
          </p:cNvPr>
          <p:cNvSpPr>
            <a:spLocks noGrp="1"/>
          </p:cNvSpPr>
          <p:nvPr>
            <p:ph type="sldNum" sz="quarter" idx="12"/>
          </p:nvPr>
        </p:nvSpPr>
        <p:spPr/>
        <p:txBody>
          <a:bodyPr/>
          <a:lstStyle/>
          <a:p>
            <a:fld id="{29257351-0A4A-4DD1-8A2D-4219A6A88DBA}" type="slidenum">
              <a:rPr lang="en-US" smtClean="0"/>
              <a:t>‹#›</a:t>
            </a:fld>
            <a:endParaRPr lang="en-US"/>
          </a:p>
        </p:txBody>
      </p:sp>
    </p:spTree>
    <p:extLst>
      <p:ext uri="{BB962C8B-B14F-4D97-AF65-F5344CB8AC3E}">
        <p14:creationId xmlns:p14="http://schemas.microsoft.com/office/powerpoint/2010/main" val="357795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B5CC-C89B-4A8E-A3C7-F6F4E478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31D78D-C6C1-417B-B181-11EF63A95C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C0896A-3E6F-452B-BBA5-2790EDF1AE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FFBA5B-BFA0-4795-A5E8-510C02F57975}"/>
              </a:ext>
            </a:extLst>
          </p:cNvPr>
          <p:cNvSpPr>
            <a:spLocks noGrp="1"/>
          </p:cNvSpPr>
          <p:nvPr>
            <p:ph type="dt" sz="half" idx="10"/>
          </p:nvPr>
        </p:nvSpPr>
        <p:spPr/>
        <p:txBody>
          <a:bodyPr/>
          <a:lstStyle/>
          <a:p>
            <a:fld id="{E274DEE0-4902-4383-B2FF-D8503F0627C8}" type="datetimeFigureOut">
              <a:rPr lang="en-US" smtClean="0"/>
              <a:t>10/29/2020</a:t>
            </a:fld>
            <a:endParaRPr lang="en-US"/>
          </a:p>
        </p:txBody>
      </p:sp>
      <p:sp>
        <p:nvSpPr>
          <p:cNvPr id="6" name="Footer Placeholder 5">
            <a:extLst>
              <a:ext uri="{FF2B5EF4-FFF2-40B4-BE49-F238E27FC236}">
                <a16:creationId xmlns:a16="http://schemas.microsoft.com/office/drawing/2014/main" id="{AAF95312-EF32-4BD0-91ED-25C4A87B99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80D99-7A4C-4367-8B60-7A542D9106C6}"/>
              </a:ext>
            </a:extLst>
          </p:cNvPr>
          <p:cNvSpPr>
            <a:spLocks noGrp="1"/>
          </p:cNvSpPr>
          <p:nvPr>
            <p:ph type="sldNum" sz="quarter" idx="12"/>
          </p:nvPr>
        </p:nvSpPr>
        <p:spPr/>
        <p:txBody>
          <a:bodyPr/>
          <a:lstStyle/>
          <a:p>
            <a:fld id="{29257351-0A4A-4DD1-8A2D-4219A6A88DBA}" type="slidenum">
              <a:rPr lang="en-US" smtClean="0"/>
              <a:t>‹#›</a:t>
            </a:fld>
            <a:endParaRPr lang="en-US"/>
          </a:p>
        </p:txBody>
      </p:sp>
    </p:spTree>
    <p:extLst>
      <p:ext uri="{BB962C8B-B14F-4D97-AF65-F5344CB8AC3E}">
        <p14:creationId xmlns:p14="http://schemas.microsoft.com/office/powerpoint/2010/main" val="226551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E890DE-A843-4A73-B067-A4022865E5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0085C6-7333-4DB2-ADEC-9A7533A96F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1E2AC-16B6-436A-8C1E-C58E3140F8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4DEE0-4902-4383-B2FF-D8503F0627C8}" type="datetimeFigureOut">
              <a:rPr lang="en-US" smtClean="0"/>
              <a:t>10/29/2020</a:t>
            </a:fld>
            <a:endParaRPr lang="en-US"/>
          </a:p>
        </p:txBody>
      </p:sp>
      <p:sp>
        <p:nvSpPr>
          <p:cNvPr id="5" name="Footer Placeholder 4">
            <a:extLst>
              <a:ext uri="{FF2B5EF4-FFF2-40B4-BE49-F238E27FC236}">
                <a16:creationId xmlns:a16="http://schemas.microsoft.com/office/drawing/2014/main" id="{B1CC26FD-46DE-40D9-A438-D8C60B110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66CABE-7032-4D22-AE72-F5DE34E255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57351-0A4A-4DD1-8A2D-4219A6A88DBA}" type="slidenum">
              <a:rPr lang="en-US" smtClean="0"/>
              <a:t>‹#›</a:t>
            </a:fld>
            <a:endParaRPr lang="en-US"/>
          </a:p>
        </p:txBody>
      </p:sp>
    </p:spTree>
    <p:extLst>
      <p:ext uri="{BB962C8B-B14F-4D97-AF65-F5344CB8AC3E}">
        <p14:creationId xmlns:p14="http://schemas.microsoft.com/office/powerpoint/2010/main" val="2632342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59D5-DA17-47E7-816F-387CA439C836}"/>
              </a:ext>
            </a:extLst>
          </p:cNvPr>
          <p:cNvSpPr>
            <a:spLocks noGrp="1"/>
          </p:cNvSpPr>
          <p:nvPr>
            <p:ph type="ctrTitle"/>
          </p:nvPr>
        </p:nvSpPr>
        <p:spPr/>
        <p:txBody>
          <a:bodyPr>
            <a:noAutofit/>
          </a:bodyPr>
          <a:lstStyle/>
          <a:p>
            <a:r>
              <a:rPr lang="en-US" sz="3600" dirty="0"/>
              <a:t>Correlation Between Imaging and Environmental Factors in a Population of Cooks Using Biomass Fuels in Rural India</a:t>
            </a:r>
          </a:p>
        </p:txBody>
      </p:sp>
      <p:sp>
        <p:nvSpPr>
          <p:cNvPr id="3" name="Subtitle 2">
            <a:extLst>
              <a:ext uri="{FF2B5EF4-FFF2-40B4-BE49-F238E27FC236}">
                <a16:creationId xmlns:a16="http://schemas.microsoft.com/office/drawing/2014/main" id="{965F9D24-F488-467F-9337-8F5322E5BFB3}"/>
              </a:ext>
            </a:extLst>
          </p:cNvPr>
          <p:cNvSpPr>
            <a:spLocks noGrp="1"/>
          </p:cNvSpPr>
          <p:nvPr>
            <p:ph type="subTitle" idx="1"/>
          </p:nvPr>
        </p:nvSpPr>
        <p:spPr>
          <a:xfrm>
            <a:off x="1524000" y="3988525"/>
            <a:ext cx="9144000" cy="2029097"/>
          </a:xfrm>
        </p:spPr>
        <p:txBody>
          <a:bodyPr>
            <a:normAutofit/>
          </a:bodyPr>
          <a:lstStyle/>
          <a:p>
            <a:r>
              <a:rPr lang="en-US" dirty="0"/>
              <a:t>A.S. Kizhakke Puliyakote et al.</a:t>
            </a:r>
          </a:p>
          <a:p>
            <a:endParaRPr lang="en-US" dirty="0"/>
          </a:p>
          <a:p>
            <a:r>
              <a:rPr lang="en-US" dirty="0"/>
              <a:t>Prepared for the press release for the Radiological Society of North America (RSNA)</a:t>
            </a:r>
          </a:p>
        </p:txBody>
      </p:sp>
    </p:spTree>
    <p:extLst>
      <p:ext uri="{BB962C8B-B14F-4D97-AF65-F5344CB8AC3E}">
        <p14:creationId xmlns:p14="http://schemas.microsoft.com/office/powerpoint/2010/main" val="103182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DFD10-EA08-4E4A-BA13-74054B033A8A}"/>
              </a:ext>
            </a:extLst>
          </p:cNvPr>
          <p:cNvSpPr>
            <a:spLocks noGrp="1"/>
          </p:cNvSpPr>
          <p:nvPr>
            <p:ph type="title"/>
          </p:nvPr>
        </p:nvSpPr>
        <p:spPr/>
        <p:txBody>
          <a:bodyPr/>
          <a:lstStyle/>
          <a:p>
            <a:r>
              <a:rPr lang="en-US" dirty="0"/>
              <a:t>Air-Trapping</a:t>
            </a:r>
          </a:p>
        </p:txBody>
      </p:sp>
      <p:sp>
        <p:nvSpPr>
          <p:cNvPr id="3" name="Content Placeholder 2">
            <a:extLst>
              <a:ext uri="{FF2B5EF4-FFF2-40B4-BE49-F238E27FC236}">
                <a16:creationId xmlns:a16="http://schemas.microsoft.com/office/drawing/2014/main" id="{EBFF7C5C-1B6E-4E58-9566-AD2B78FA0B61}"/>
              </a:ext>
            </a:extLst>
          </p:cNvPr>
          <p:cNvSpPr>
            <a:spLocks noGrp="1"/>
          </p:cNvSpPr>
          <p:nvPr>
            <p:ph idx="1"/>
          </p:nvPr>
        </p:nvSpPr>
        <p:spPr>
          <a:xfrm>
            <a:off x="406852" y="1583887"/>
            <a:ext cx="5344886" cy="4351338"/>
          </a:xfrm>
        </p:spPr>
        <p:txBody>
          <a:bodyPr>
            <a:normAutofit fontScale="92500"/>
          </a:bodyPr>
          <a:lstStyle/>
          <a:p>
            <a:r>
              <a:rPr lang="en-US" dirty="0"/>
              <a:t>Traditional measures of air-trapping rely on a counting lung below a fixed density measurement and may be influenced by the presence of inflammation which increases local lung density.</a:t>
            </a:r>
          </a:p>
          <a:p>
            <a:r>
              <a:rPr lang="en-US" dirty="0"/>
              <a:t>The image-registration based approach used here is less influenced by density shifts</a:t>
            </a:r>
          </a:p>
          <a:p>
            <a:r>
              <a:rPr lang="en-US" dirty="0"/>
              <a:t>Air-Trapping correlated to concentrations of PM</a:t>
            </a:r>
            <a:r>
              <a:rPr lang="en-US" baseline="-25000" dirty="0"/>
              <a:t>2.5</a:t>
            </a:r>
            <a:r>
              <a:rPr lang="en-US" dirty="0"/>
              <a:t>, endotoxins, and metals (Chromium, Radium, Sulphur, Rubidium)</a:t>
            </a:r>
          </a:p>
        </p:txBody>
      </p:sp>
      <p:pic>
        <p:nvPicPr>
          <p:cNvPr id="1026" name="Picture 2">
            <a:extLst>
              <a:ext uri="{FF2B5EF4-FFF2-40B4-BE49-F238E27FC236}">
                <a16:creationId xmlns:a16="http://schemas.microsoft.com/office/drawing/2014/main" id="{454BA051-095B-48F5-8DAD-A31F0E317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2276" y="1690687"/>
            <a:ext cx="5595786" cy="26287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BC95D3B-4E5E-4580-B77D-1B3255CFB220}"/>
              </a:ext>
            </a:extLst>
          </p:cNvPr>
          <p:cNvSpPr txBox="1"/>
          <p:nvPr/>
        </p:nvSpPr>
        <p:spPr>
          <a:xfrm>
            <a:off x="6096000" y="4454387"/>
            <a:ext cx="5595786" cy="830997"/>
          </a:xfrm>
          <a:prstGeom prst="rect">
            <a:avLst/>
          </a:prstGeom>
          <a:noFill/>
        </p:spPr>
        <p:txBody>
          <a:bodyPr wrap="square">
            <a:spAutoFit/>
          </a:bodyPr>
          <a:lstStyle/>
          <a:p>
            <a:r>
              <a:rPr lang="en-US" sz="1200" b="0" i="0" dirty="0">
                <a:solidFill>
                  <a:srgbClr val="000000"/>
                </a:solidFill>
                <a:effectLst/>
                <a:latin typeface="Arial" panose="020B0604020202020204" pitchFamily="34" charset="0"/>
              </a:rPr>
              <a:t>Air-Trapping estimated using the density threshold method (</a:t>
            </a:r>
            <a:r>
              <a:rPr lang="en-US" sz="1200" b="1" i="0" dirty="0">
                <a:solidFill>
                  <a:srgbClr val="000000"/>
                </a:solidFill>
                <a:effectLst/>
                <a:latin typeface="Arial" panose="020B0604020202020204" pitchFamily="34" charset="0"/>
              </a:rPr>
              <a:t>A</a:t>
            </a:r>
            <a:r>
              <a:rPr lang="en-US" sz="1200" b="0" i="0" dirty="0">
                <a:solidFill>
                  <a:srgbClr val="000000"/>
                </a:solidFill>
                <a:effectLst/>
                <a:latin typeface="Arial" panose="020B0604020202020204" pitchFamily="34" charset="0"/>
              </a:rPr>
              <a:t>) and image registration-based method, the disease probability map (</a:t>
            </a:r>
            <a:r>
              <a:rPr lang="en-US" sz="1200" b="1" i="0" dirty="0">
                <a:solidFill>
                  <a:srgbClr val="000000"/>
                </a:solidFill>
                <a:effectLst/>
                <a:latin typeface="Arial" panose="020B0604020202020204" pitchFamily="34" charset="0"/>
              </a:rPr>
              <a:t>B</a:t>
            </a:r>
            <a:r>
              <a:rPr lang="en-US" sz="1200" b="0" i="0" dirty="0">
                <a:solidFill>
                  <a:srgbClr val="000000"/>
                </a:solidFill>
                <a:effectLst/>
                <a:latin typeface="Arial" panose="020B0604020202020204" pitchFamily="34" charset="0"/>
              </a:rPr>
              <a:t>). Due to increased lung density from diffuse inflammation, the threshold-based assessment severely underestimates the extent of lung air trapping. </a:t>
            </a:r>
            <a:endParaRPr lang="en-US" sz="3200" dirty="0"/>
          </a:p>
        </p:txBody>
      </p:sp>
    </p:spTree>
    <p:extLst>
      <p:ext uri="{BB962C8B-B14F-4D97-AF65-F5344CB8AC3E}">
        <p14:creationId xmlns:p14="http://schemas.microsoft.com/office/powerpoint/2010/main" val="4266940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6B927-3419-4EF2-824C-6AC04CFD87EB}"/>
              </a:ext>
            </a:extLst>
          </p:cNvPr>
          <p:cNvSpPr>
            <a:spLocks noGrp="1"/>
          </p:cNvSpPr>
          <p:nvPr>
            <p:ph type="title"/>
          </p:nvPr>
        </p:nvSpPr>
        <p:spPr/>
        <p:txBody>
          <a:bodyPr/>
          <a:lstStyle/>
          <a:p>
            <a:r>
              <a:rPr lang="en-US" dirty="0"/>
              <a:t>Imaging</a:t>
            </a:r>
          </a:p>
        </p:txBody>
      </p:sp>
      <p:sp>
        <p:nvSpPr>
          <p:cNvPr id="3" name="Content Placeholder 2">
            <a:extLst>
              <a:ext uri="{FF2B5EF4-FFF2-40B4-BE49-F238E27FC236}">
                <a16:creationId xmlns:a16="http://schemas.microsoft.com/office/drawing/2014/main" id="{BBB617F9-02D8-4464-83A6-4B8057D58E8B}"/>
              </a:ext>
            </a:extLst>
          </p:cNvPr>
          <p:cNvSpPr>
            <a:spLocks noGrp="1"/>
          </p:cNvSpPr>
          <p:nvPr>
            <p:ph idx="1"/>
          </p:nvPr>
        </p:nvSpPr>
        <p:spPr>
          <a:xfrm>
            <a:off x="838200" y="1825625"/>
            <a:ext cx="5257800" cy="4351338"/>
          </a:xfrm>
        </p:spPr>
        <p:txBody>
          <a:bodyPr>
            <a:normAutofit lnSpcReduction="10000"/>
          </a:bodyPr>
          <a:lstStyle/>
          <a:p>
            <a:r>
              <a:rPr lang="en-US" dirty="0"/>
              <a:t>We identified a cluster of “vulnerable” subjects, with greatest changes in imaging metrics</a:t>
            </a:r>
          </a:p>
          <a:p>
            <a:r>
              <a:rPr lang="en-US" dirty="0"/>
              <a:t>~30% of biomass cooks were in this group</a:t>
            </a:r>
          </a:p>
          <a:p>
            <a:r>
              <a:rPr lang="en-US" dirty="0"/>
              <a:t>Concentrations of black carbon and endotoxins, and metals (Sulphur, Uranium, Strontium and </a:t>
            </a:r>
            <a:r>
              <a:rPr lang="en-US" dirty="0" err="1"/>
              <a:t>Biobium</a:t>
            </a:r>
            <a:r>
              <a:rPr lang="en-US" dirty="0"/>
              <a:t>) were associated with the ‘vulnerable’ subjects</a:t>
            </a:r>
          </a:p>
        </p:txBody>
      </p:sp>
      <p:sp>
        <p:nvSpPr>
          <p:cNvPr id="7" name="TextBox 6">
            <a:extLst>
              <a:ext uri="{FF2B5EF4-FFF2-40B4-BE49-F238E27FC236}">
                <a16:creationId xmlns:a16="http://schemas.microsoft.com/office/drawing/2014/main" id="{9ED19912-79A7-4F1E-87F2-F74175561389}"/>
              </a:ext>
            </a:extLst>
          </p:cNvPr>
          <p:cNvSpPr txBox="1"/>
          <p:nvPr/>
        </p:nvSpPr>
        <p:spPr>
          <a:xfrm>
            <a:off x="6545754" y="5661878"/>
            <a:ext cx="4225549" cy="1015663"/>
          </a:xfrm>
          <a:prstGeom prst="rect">
            <a:avLst/>
          </a:prstGeom>
          <a:noFill/>
        </p:spPr>
        <p:txBody>
          <a:bodyPr wrap="square">
            <a:spAutoFit/>
          </a:bodyPr>
          <a:lstStyle/>
          <a:p>
            <a:pPr algn="l"/>
            <a:r>
              <a:rPr lang="en-US" sz="1200" b="0" i="0" u="none" strike="noStrike" baseline="0" dirty="0">
                <a:latin typeface="ArialMT"/>
              </a:rPr>
              <a:t>Cluster analysis using DPM assessed measures of regional lung mechanics</a:t>
            </a:r>
            <a:r>
              <a:rPr lang="en-US" sz="1200" dirty="0">
                <a:latin typeface="ArialMT"/>
              </a:rPr>
              <a:t>, showing</a:t>
            </a:r>
            <a:r>
              <a:rPr lang="en-US" sz="1200" b="0" i="0" u="none" strike="noStrike" baseline="0" dirty="0">
                <a:latin typeface="ArialMT"/>
              </a:rPr>
              <a:t> potentially vulnerable subjects in red. Bubble size corresponds to the %Air-Trapping. Each subject in the cluster had &gt;50% lung air-trapped.</a:t>
            </a:r>
          </a:p>
          <a:p>
            <a:pPr algn="l"/>
            <a:r>
              <a:rPr lang="en-US" sz="1200" dirty="0">
                <a:latin typeface="ArialMT"/>
              </a:rPr>
              <a:t>ADI: Anisotropic Deformation Index</a:t>
            </a:r>
            <a:endParaRPr lang="en-US" sz="1200" dirty="0"/>
          </a:p>
        </p:txBody>
      </p:sp>
      <p:pic>
        <p:nvPicPr>
          <p:cNvPr id="11" name="Picture 10">
            <a:extLst>
              <a:ext uri="{FF2B5EF4-FFF2-40B4-BE49-F238E27FC236}">
                <a16:creationId xmlns:a16="http://schemas.microsoft.com/office/drawing/2014/main" id="{2F53A983-D2DE-4F16-8B09-FEB94F27B920}"/>
              </a:ext>
            </a:extLst>
          </p:cNvPr>
          <p:cNvPicPr>
            <a:picLocks noChangeAspect="1"/>
          </p:cNvPicPr>
          <p:nvPr/>
        </p:nvPicPr>
        <p:blipFill>
          <a:blip r:embed="rId2"/>
          <a:stretch>
            <a:fillRect/>
          </a:stretch>
        </p:blipFill>
        <p:spPr>
          <a:xfrm>
            <a:off x="6096000" y="1360131"/>
            <a:ext cx="4536478" cy="4137738"/>
          </a:xfrm>
          <a:prstGeom prst="rect">
            <a:avLst/>
          </a:prstGeom>
        </p:spPr>
      </p:pic>
    </p:spTree>
    <p:extLst>
      <p:ext uri="{BB962C8B-B14F-4D97-AF65-F5344CB8AC3E}">
        <p14:creationId xmlns:p14="http://schemas.microsoft.com/office/powerpoint/2010/main" val="2287661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EA5D-D1ED-405B-B93E-952632E06356}"/>
              </a:ext>
            </a:extLst>
          </p:cNvPr>
          <p:cNvSpPr>
            <a:spLocks noGrp="1"/>
          </p:cNvSpPr>
          <p:nvPr>
            <p:ph type="title"/>
          </p:nvPr>
        </p:nvSpPr>
        <p:spPr/>
        <p:txBody>
          <a:bodyPr/>
          <a:lstStyle/>
          <a:p>
            <a:r>
              <a:rPr lang="en-US" dirty="0"/>
              <a:t>Preliminary Conclusions from Pilot Study</a:t>
            </a:r>
          </a:p>
        </p:txBody>
      </p:sp>
      <p:sp>
        <p:nvSpPr>
          <p:cNvPr id="3" name="Content Placeholder 2">
            <a:extLst>
              <a:ext uri="{FF2B5EF4-FFF2-40B4-BE49-F238E27FC236}">
                <a16:creationId xmlns:a16="http://schemas.microsoft.com/office/drawing/2014/main" id="{03281A3D-2BF2-41D2-9195-845A66308F35}"/>
              </a:ext>
            </a:extLst>
          </p:cNvPr>
          <p:cNvSpPr>
            <a:spLocks noGrp="1"/>
          </p:cNvSpPr>
          <p:nvPr>
            <p:ph idx="1"/>
          </p:nvPr>
        </p:nvSpPr>
        <p:spPr/>
        <p:txBody>
          <a:bodyPr>
            <a:normAutofit lnSpcReduction="10000"/>
          </a:bodyPr>
          <a:lstStyle/>
          <a:p>
            <a:r>
              <a:rPr lang="en-US" dirty="0"/>
              <a:t>Cooking with solid biomass and poor ventilation exposes cooks to high concentrations of pollutants</a:t>
            </a:r>
          </a:p>
          <a:p>
            <a:r>
              <a:rPr lang="en-US" dirty="0"/>
              <a:t>Exposure to biomass smoke results in air trapping, but not emphysema, unlike tobacco exposure</a:t>
            </a:r>
          </a:p>
          <a:p>
            <a:r>
              <a:rPr lang="en-US" dirty="0"/>
              <a:t>Traditional approaches may be blunted by presence of inflammation, but registration-based measurements are less affected</a:t>
            </a:r>
          </a:p>
          <a:p>
            <a:r>
              <a:rPr lang="en-US" dirty="0"/>
              <a:t>CT imaging-based measurements provide identification of a vulnerable group of biomass-cooks.</a:t>
            </a:r>
          </a:p>
          <a:p>
            <a:r>
              <a:rPr lang="en-US" dirty="0"/>
              <a:t>With the identification of vulnerable biomass-cooks, appropriate interventions can be designed with a better understanding of the underlying mechanisms</a:t>
            </a:r>
          </a:p>
        </p:txBody>
      </p:sp>
    </p:spTree>
    <p:extLst>
      <p:ext uri="{BB962C8B-B14F-4D97-AF65-F5344CB8AC3E}">
        <p14:creationId xmlns:p14="http://schemas.microsoft.com/office/powerpoint/2010/main" val="73477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82BBA-2563-47AD-ABBF-97DCF7285A81}"/>
              </a:ext>
            </a:extLst>
          </p:cNvPr>
          <p:cNvSpPr>
            <a:spLocks noGrp="1"/>
          </p:cNvSpPr>
          <p:nvPr>
            <p:ph type="title"/>
          </p:nvPr>
        </p:nvSpPr>
        <p:spPr/>
        <p:txBody>
          <a:bodyPr/>
          <a:lstStyle/>
          <a:p>
            <a:pPr algn="ctr"/>
            <a:r>
              <a:rPr lang="en-US" dirty="0"/>
              <a:t>Members of the Research Team</a:t>
            </a:r>
          </a:p>
        </p:txBody>
      </p:sp>
      <p:sp>
        <p:nvSpPr>
          <p:cNvPr id="3" name="Content Placeholder 2">
            <a:extLst>
              <a:ext uri="{FF2B5EF4-FFF2-40B4-BE49-F238E27FC236}">
                <a16:creationId xmlns:a16="http://schemas.microsoft.com/office/drawing/2014/main" id="{E35C7EDD-F68B-44F0-9287-BDA015ED6CDB}"/>
              </a:ext>
            </a:extLst>
          </p:cNvPr>
          <p:cNvSpPr>
            <a:spLocks noGrp="1"/>
          </p:cNvSpPr>
          <p:nvPr>
            <p:ph idx="1"/>
          </p:nvPr>
        </p:nvSpPr>
        <p:spPr>
          <a:xfrm>
            <a:off x="1335404" y="1506804"/>
            <a:ext cx="4275909" cy="4351338"/>
          </a:xfrm>
        </p:spPr>
        <p:txBody>
          <a:bodyPr>
            <a:normAutofit lnSpcReduction="10000"/>
          </a:bodyPr>
          <a:lstStyle/>
          <a:p>
            <a:pPr marL="0" indent="0">
              <a:buNone/>
            </a:pPr>
            <a:r>
              <a:rPr lang="en-US" sz="2400" dirty="0"/>
              <a:t>The University of Iowa </a:t>
            </a:r>
          </a:p>
          <a:p>
            <a:pPr marL="0" indent="0">
              <a:buNone/>
            </a:pPr>
            <a:r>
              <a:rPr lang="en-US" sz="2400" dirty="0"/>
              <a:t>(Iowa City, IA, USA)</a:t>
            </a:r>
          </a:p>
          <a:p>
            <a:r>
              <a:rPr lang="en-US" sz="2400" dirty="0"/>
              <a:t>A.S. Kizhakke Puliyakote, PhD</a:t>
            </a:r>
          </a:p>
          <a:p>
            <a:pPr marL="0" indent="0">
              <a:buNone/>
            </a:pPr>
            <a:r>
              <a:rPr lang="en-US" sz="2400" dirty="0"/>
              <a:t>   (currently at UC San Diego)</a:t>
            </a:r>
          </a:p>
          <a:p>
            <a:r>
              <a:rPr lang="en-US" sz="2400" dirty="0"/>
              <a:t>Emma Stapleton, PhD</a:t>
            </a:r>
          </a:p>
          <a:p>
            <a:r>
              <a:rPr lang="en-US" sz="2400" dirty="0"/>
              <a:t>Monalisa Biswas</a:t>
            </a:r>
          </a:p>
          <a:p>
            <a:r>
              <a:rPr lang="en-US" sz="2400" dirty="0"/>
              <a:t>Rui Huang</a:t>
            </a:r>
          </a:p>
          <a:p>
            <a:r>
              <a:rPr lang="en-US" sz="2400" dirty="0"/>
              <a:t>Kung-</a:t>
            </a:r>
            <a:r>
              <a:rPr lang="en-US" sz="2400" dirty="0" err="1"/>
              <a:t>Sik</a:t>
            </a:r>
            <a:r>
              <a:rPr lang="en-US" sz="2400" dirty="0"/>
              <a:t> Chan, PhD</a:t>
            </a:r>
          </a:p>
          <a:p>
            <a:r>
              <a:rPr lang="en-US" sz="2400" dirty="0"/>
              <a:t>Alejandro P. </a:t>
            </a:r>
            <a:r>
              <a:rPr lang="en-US" sz="2400" dirty="0" err="1"/>
              <a:t>Comellas</a:t>
            </a:r>
            <a:r>
              <a:rPr lang="en-US" sz="2400" dirty="0"/>
              <a:t>, MD</a:t>
            </a:r>
          </a:p>
          <a:p>
            <a:r>
              <a:rPr lang="en-US" sz="2400" dirty="0"/>
              <a:t>Eric A. Hoffman, PhD</a:t>
            </a:r>
          </a:p>
        </p:txBody>
      </p:sp>
      <p:sp>
        <p:nvSpPr>
          <p:cNvPr id="4" name="Content Placeholder 2">
            <a:extLst>
              <a:ext uri="{FF2B5EF4-FFF2-40B4-BE49-F238E27FC236}">
                <a16:creationId xmlns:a16="http://schemas.microsoft.com/office/drawing/2014/main" id="{D8F79F37-AF6E-40A5-B19E-AD5F0897D13E}"/>
              </a:ext>
            </a:extLst>
          </p:cNvPr>
          <p:cNvSpPr txBox="1">
            <a:spLocks/>
          </p:cNvSpPr>
          <p:nvPr/>
        </p:nvSpPr>
        <p:spPr>
          <a:xfrm>
            <a:off x="5786095" y="1433622"/>
            <a:ext cx="51244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err="1"/>
              <a:t>Periyar</a:t>
            </a:r>
            <a:r>
              <a:rPr lang="en-US" sz="2400" dirty="0"/>
              <a:t> </a:t>
            </a:r>
            <a:r>
              <a:rPr lang="en-US" sz="2400" dirty="0" err="1"/>
              <a:t>Maniammai</a:t>
            </a:r>
            <a:r>
              <a:rPr lang="en-US" sz="2400" dirty="0"/>
              <a:t> Institute of Science and Technology (Thanjavur, TN, India)</a:t>
            </a:r>
          </a:p>
          <a:p>
            <a:r>
              <a:rPr lang="en-US" sz="2400" dirty="0"/>
              <a:t>Dr. Kumaran Shanmugam</a:t>
            </a:r>
          </a:p>
          <a:p>
            <a:r>
              <a:rPr lang="en-US" sz="2400" dirty="0"/>
              <a:t>Dr. Kumar </a:t>
            </a:r>
            <a:r>
              <a:rPr lang="en-US" sz="2400" dirty="0" err="1"/>
              <a:t>Durairaj</a:t>
            </a:r>
            <a:endParaRPr lang="en-US" sz="2400" dirty="0"/>
          </a:p>
          <a:p>
            <a:r>
              <a:rPr lang="en-US" sz="2400" dirty="0"/>
              <a:t>Dr. </a:t>
            </a:r>
            <a:r>
              <a:rPr lang="en-US" sz="2400" dirty="0" err="1"/>
              <a:t>Kesavan</a:t>
            </a:r>
            <a:r>
              <a:rPr lang="en-US" sz="2400" dirty="0"/>
              <a:t> </a:t>
            </a:r>
            <a:r>
              <a:rPr lang="en-US" sz="2400" dirty="0" err="1"/>
              <a:t>Karuppusamy</a:t>
            </a:r>
            <a:endParaRPr lang="en-US" sz="2400" dirty="0"/>
          </a:p>
          <a:p>
            <a:r>
              <a:rPr lang="en-US" sz="2400" dirty="0"/>
              <a:t>Dr. Geetha Kumar</a:t>
            </a:r>
          </a:p>
          <a:p>
            <a:r>
              <a:rPr lang="en-US" sz="2400" dirty="0"/>
              <a:t>Dr. </a:t>
            </a:r>
            <a:r>
              <a:rPr lang="en-US" sz="2400" dirty="0" err="1"/>
              <a:t>Sirajunissa</a:t>
            </a:r>
            <a:endParaRPr lang="en-US" sz="2400" dirty="0"/>
          </a:p>
        </p:txBody>
      </p:sp>
      <p:pic>
        <p:nvPicPr>
          <p:cNvPr id="3074" name="Picture 2">
            <a:extLst>
              <a:ext uri="{FF2B5EF4-FFF2-40B4-BE49-F238E27FC236}">
                <a16:creationId xmlns:a16="http://schemas.microsoft.com/office/drawing/2014/main" id="{EDBAFF75-1588-48B8-8F0F-6D56E68AFC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4716"/>
          <a:stretch/>
        </p:blipFill>
        <p:spPr bwMode="auto">
          <a:xfrm>
            <a:off x="10384765" y="-18850"/>
            <a:ext cx="1699260" cy="16493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FD93BE7D-733A-40D6-89F1-45033FDF6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73" y="108439"/>
            <a:ext cx="1156607" cy="13947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51D3CF-CC56-424C-BC81-301826CC0931}"/>
              </a:ext>
            </a:extLst>
          </p:cNvPr>
          <p:cNvSpPr txBox="1"/>
          <p:nvPr/>
        </p:nvSpPr>
        <p:spPr>
          <a:xfrm>
            <a:off x="644434" y="5657671"/>
            <a:ext cx="10903131" cy="1200329"/>
          </a:xfrm>
          <a:prstGeom prst="rect">
            <a:avLst/>
          </a:prstGeom>
          <a:noFill/>
        </p:spPr>
        <p:txBody>
          <a:bodyPr wrap="square" rtlCol="0">
            <a:spAutoFit/>
          </a:bodyPr>
          <a:lstStyle/>
          <a:p>
            <a:pPr algn="just"/>
            <a:r>
              <a:rPr lang="en-US" dirty="0"/>
              <a:t>Funded by: University of Iowa Environmental and Health Science Research Center (EHSRC, National Institute of Environmental Health Sciences, NIH 5P30 ES005605), by the Bowers Emphysema Research Fund, the Origins of Cystic Fibrosis Airway Disease NIH PPG HL091842-11, and additional NIH funding (NIH R01HL112986, NIH R01HL126838 and NIH R01HL130883)</a:t>
            </a:r>
          </a:p>
        </p:txBody>
      </p:sp>
    </p:spTree>
    <p:extLst>
      <p:ext uri="{BB962C8B-B14F-4D97-AF65-F5344CB8AC3E}">
        <p14:creationId xmlns:p14="http://schemas.microsoft.com/office/powerpoint/2010/main" val="157657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BDAB-77F4-45CE-9287-07DAF2A53350}"/>
              </a:ext>
            </a:extLst>
          </p:cNvPr>
          <p:cNvSpPr>
            <a:spLocks noGrp="1"/>
          </p:cNvSpPr>
          <p:nvPr>
            <p:ph type="title"/>
          </p:nvPr>
        </p:nvSpPr>
        <p:spPr/>
        <p:txBody>
          <a:bodyPr/>
          <a:lstStyle/>
          <a:p>
            <a:r>
              <a:rPr lang="en-US" dirty="0"/>
              <a:t>Biomass prevalence</a:t>
            </a:r>
          </a:p>
        </p:txBody>
      </p:sp>
      <p:sp>
        <p:nvSpPr>
          <p:cNvPr id="3" name="Content Placeholder 2">
            <a:extLst>
              <a:ext uri="{FF2B5EF4-FFF2-40B4-BE49-F238E27FC236}">
                <a16:creationId xmlns:a16="http://schemas.microsoft.com/office/drawing/2014/main" id="{2F416EAE-6E46-44B4-B660-DFE91649D386}"/>
              </a:ext>
            </a:extLst>
          </p:cNvPr>
          <p:cNvSpPr>
            <a:spLocks noGrp="1"/>
          </p:cNvSpPr>
          <p:nvPr>
            <p:ph idx="1"/>
          </p:nvPr>
        </p:nvSpPr>
        <p:spPr/>
        <p:txBody>
          <a:bodyPr/>
          <a:lstStyle/>
          <a:p>
            <a:r>
              <a:rPr lang="en-US" dirty="0"/>
              <a:t>Over 3 Billion people cook with biomass fuels (wood and animal byproducts), many indoors with poor ventilation</a:t>
            </a:r>
          </a:p>
          <a:p>
            <a:r>
              <a:rPr lang="en-US" dirty="0"/>
              <a:t>Worldwide, exposure to biomass smoke from cooking is associated with millions of premature deaths due to lung disease annually</a:t>
            </a:r>
          </a:p>
          <a:p>
            <a:r>
              <a:rPr lang="en-US" dirty="0"/>
              <a:t>In the developing world, women are at higher risk of exposure as the primary cooks in rural environments</a:t>
            </a:r>
          </a:p>
          <a:p>
            <a:r>
              <a:rPr lang="en-US" dirty="0"/>
              <a:t>In spite of these associations, the lung changes occurring due to biomass smoke are not well known.</a:t>
            </a:r>
          </a:p>
        </p:txBody>
      </p:sp>
    </p:spTree>
    <p:extLst>
      <p:ext uri="{BB962C8B-B14F-4D97-AF65-F5344CB8AC3E}">
        <p14:creationId xmlns:p14="http://schemas.microsoft.com/office/powerpoint/2010/main" val="4064976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79C55-4FE3-4103-82E4-FB955D8FD052}"/>
              </a:ext>
            </a:extLst>
          </p:cNvPr>
          <p:cNvSpPr>
            <a:spLocks noGrp="1"/>
          </p:cNvSpPr>
          <p:nvPr>
            <p:ph type="title"/>
          </p:nvPr>
        </p:nvSpPr>
        <p:spPr/>
        <p:txBody>
          <a:bodyPr/>
          <a:lstStyle/>
          <a:p>
            <a:r>
              <a:rPr lang="en-US" dirty="0"/>
              <a:t>Our Approach</a:t>
            </a:r>
          </a:p>
        </p:txBody>
      </p:sp>
      <p:sp>
        <p:nvSpPr>
          <p:cNvPr id="3" name="Content Placeholder 2">
            <a:extLst>
              <a:ext uri="{FF2B5EF4-FFF2-40B4-BE49-F238E27FC236}">
                <a16:creationId xmlns:a16="http://schemas.microsoft.com/office/drawing/2014/main" id="{204247D5-BB34-4463-97B3-61261C5B4D21}"/>
              </a:ext>
            </a:extLst>
          </p:cNvPr>
          <p:cNvSpPr>
            <a:spLocks noGrp="1"/>
          </p:cNvSpPr>
          <p:nvPr>
            <p:ph idx="1"/>
          </p:nvPr>
        </p:nvSpPr>
        <p:spPr/>
        <p:txBody>
          <a:bodyPr/>
          <a:lstStyle/>
          <a:p>
            <a:r>
              <a:rPr lang="en-US" dirty="0"/>
              <a:t>Combine real-time assessment of the cooking environment with lung function measurements</a:t>
            </a:r>
          </a:p>
          <a:p>
            <a:r>
              <a:rPr lang="en-US" dirty="0"/>
              <a:t>Use traditional lung function tests such as spirometry, and add more sensitive measures from computed tomographic (CT) imaging</a:t>
            </a:r>
          </a:p>
          <a:p>
            <a:r>
              <a:rPr lang="en-US" dirty="0"/>
              <a:t>CT imaging is more sensitive to regional changes in lung structure and function, before it manifests in noticeable or progressing symptoms</a:t>
            </a:r>
          </a:p>
          <a:p>
            <a:r>
              <a:rPr lang="en-US" dirty="0"/>
              <a:t>Apply our tests, along with an environmental home assessment, to volunteers in India who cook with biomass and compare to a smaller group in the same geographical neighborhood, who cook with cleaner fuels like liquified petroleum gas (LPG).</a:t>
            </a:r>
          </a:p>
        </p:txBody>
      </p:sp>
    </p:spTree>
    <p:extLst>
      <p:ext uri="{BB962C8B-B14F-4D97-AF65-F5344CB8AC3E}">
        <p14:creationId xmlns:p14="http://schemas.microsoft.com/office/powerpoint/2010/main" val="395405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75144-82F4-43A5-BC0F-2E518A1C6AF6}"/>
              </a:ext>
            </a:extLst>
          </p:cNvPr>
          <p:cNvSpPr>
            <a:spLocks noGrp="1"/>
          </p:cNvSpPr>
          <p:nvPr>
            <p:ph type="title"/>
          </p:nvPr>
        </p:nvSpPr>
        <p:spPr/>
        <p:txBody>
          <a:bodyPr/>
          <a:lstStyle/>
          <a:p>
            <a:r>
              <a:rPr lang="en-US" dirty="0"/>
              <a:t>Our Field Site in India</a:t>
            </a:r>
          </a:p>
        </p:txBody>
      </p:sp>
      <p:sp>
        <p:nvSpPr>
          <p:cNvPr id="3" name="Content Placeholder 2">
            <a:extLst>
              <a:ext uri="{FF2B5EF4-FFF2-40B4-BE49-F238E27FC236}">
                <a16:creationId xmlns:a16="http://schemas.microsoft.com/office/drawing/2014/main" id="{89C98DFF-F8F2-4069-B8CF-791C99B7BB7B}"/>
              </a:ext>
            </a:extLst>
          </p:cNvPr>
          <p:cNvSpPr>
            <a:spLocks noGrp="1"/>
          </p:cNvSpPr>
          <p:nvPr>
            <p:ph idx="1"/>
          </p:nvPr>
        </p:nvSpPr>
        <p:spPr>
          <a:xfrm>
            <a:off x="4330510" y="1503261"/>
            <a:ext cx="3738523" cy="2107474"/>
          </a:xfrm>
        </p:spPr>
        <p:txBody>
          <a:bodyPr>
            <a:normAutofit lnSpcReduction="10000"/>
          </a:bodyPr>
          <a:lstStyle/>
          <a:p>
            <a:pPr marL="0" indent="0">
              <a:buNone/>
            </a:pPr>
            <a:r>
              <a:rPr lang="en-US" sz="2000" dirty="0">
                <a:cs typeface="Arial" panose="020B0604020202020204" pitchFamily="34" charset="0"/>
              </a:rPr>
              <a:t>Villages of </a:t>
            </a:r>
            <a:r>
              <a:rPr lang="en-US" sz="2000" dirty="0" err="1">
                <a:cs typeface="Arial" panose="020B0604020202020204" pitchFamily="34" charset="0"/>
              </a:rPr>
              <a:t>Budalur</a:t>
            </a:r>
            <a:r>
              <a:rPr lang="en-US" sz="2000" dirty="0">
                <a:cs typeface="Arial" panose="020B0604020202020204" pitchFamily="34" charset="0"/>
              </a:rPr>
              <a:t> and </a:t>
            </a:r>
            <a:r>
              <a:rPr lang="en-US" sz="2000" dirty="0" err="1">
                <a:cs typeface="Arial" panose="020B0604020202020204" pitchFamily="34" charset="0"/>
              </a:rPr>
              <a:t>Vallam</a:t>
            </a:r>
            <a:endParaRPr lang="en-US" sz="2000" dirty="0">
              <a:cs typeface="Arial" panose="020B0604020202020204" pitchFamily="34" charset="0"/>
            </a:endParaRPr>
          </a:p>
          <a:p>
            <a:pPr marL="0" indent="0">
              <a:buNone/>
            </a:pPr>
            <a:r>
              <a:rPr lang="en-US" sz="2000" dirty="0">
                <a:cs typeface="Arial" panose="020B0604020202020204" pitchFamily="34" charset="0"/>
              </a:rPr>
              <a:t>(show in map inset)</a:t>
            </a:r>
          </a:p>
          <a:p>
            <a:pPr marL="0" indent="0">
              <a:buNone/>
            </a:pPr>
            <a:r>
              <a:rPr lang="en-US" sz="2000" dirty="0">
                <a:cs typeface="Arial" panose="020B0604020202020204" pitchFamily="34" charset="0"/>
              </a:rPr>
              <a:t>Associated with the city of </a:t>
            </a:r>
            <a:r>
              <a:rPr lang="en-US" sz="2000" dirty="0" err="1">
                <a:cs typeface="Arial" panose="020B0604020202020204" pitchFamily="34" charset="0"/>
              </a:rPr>
              <a:t>Thanjavur</a:t>
            </a:r>
            <a:r>
              <a:rPr lang="en-US" sz="2000" dirty="0">
                <a:cs typeface="Arial" panose="020B0604020202020204" pitchFamily="34" charset="0"/>
              </a:rPr>
              <a:t>, in the state of Tamil Nadu.</a:t>
            </a:r>
          </a:p>
          <a:p>
            <a:pPr marL="0" indent="0">
              <a:buNone/>
            </a:pPr>
            <a:r>
              <a:rPr lang="en-US" sz="2000" dirty="0">
                <a:cs typeface="Arial" panose="020B0604020202020204" pitchFamily="34" charset="0"/>
              </a:rPr>
              <a:t>(Chennai is the capital of Tamil Nadu shown as a smaller red square in the northern part of the state)</a:t>
            </a:r>
          </a:p>
          <a:p>
            <a:pPr marL="0" indent="0">
              <a:buNone/>
            </a:pPr>
            <a:endParaRPr lang="en-US" sz="2000" dirty="0">
              <a:cs typeface="Arial" panose="020B0604020202020204" pitchFamily="34" charset="0"/>
            </a:endParaRPr>
          </a:p>
        </p:txBody>
      </p:sp>
      <p:pic>
        <p:nvPicPr>
          <p:cNvPr id="5" name="Picture 4">
            <a:extLst>
              <a:ext uri="{FF2B5EF4-FFF2-40B4-BE49-F238E27FC236}">
                <a16:creationId xmlns:a16="http://schemas.microsoft.com/office/drawing/2014/main" id="{CC6DF5CB-3B5F-4B22-9E47-62B2DC8191C2}"/>
              </a:ext>
            </a:extLst>
          </p:cNvPr>
          <p:cNvPicPr>
            <a:picLocks noChangeAspect="1"/>
          </p:cNvPicPr>
          <p:nvPr/>
        </p:nvPicPr>
        <p:blipFill>
          <a:blip r:embed="rId2"/>
          <a:stretch>
            <a:fillRect/>
          </a:stretch>
        </p:blipFill>
        <p:spPr>
          <a:xfrm>
            <a:off x="975361" y="1692865"/>
            <a:ext cx="2695673" cy="3544278"/>
          </a:xfrm>
          <a:prstGeom prst="rect">
            <a:avLst/>
          </a:prstGeom>
        </p:spPr>
      </p:pic>
      <p:pic>
        <p:nvPicPr>
          <p:cNvPr id="11" name="Picture 10">
            <a:extLst>
              <a:ext uri="{FF2B5EF4-FFF2-40B4-BE49-F238E27FC236}">
                <a16:creationId xmlns:a16="http://schemas.microsoft.com/office/drawing/2014/main" id="{088D8BB6-5783-47D8-87E8-CB06C692677E}"/>
              </a:ext>
            </a:extLst>
          </p:cNvPr>
          <p:cNvPicPr>
            <a:picLocks noChangeAspect="1"/>
          </p:cNvPicPr>
          <p:nvPr/>
        </p:nvPicPr>
        <p:blipFill>
          <a:blip r:embed="rId3"/>
          <a:stretch>
            <a:fillRect/>
          </a:stretch>
        </p:blipFill>
        <p:spPr>
          <a:xfrm>
            <a:off x="8310697" y="1690688"/>
            <a:ext cx="2801439" cy="3737513"/>
          </a:xfrm>
          <a:prstGeom prst="rect">
            <a:avLst/>
          </a:prstGeom>
        </p:spPr>
      </p:pic>
      <p:sp>
        <p:nvSpPr>
          <p:cNvPr id="13" name="TextBox 12">
            <a:extLst>
              <a:ext uri="{FF2B5EF4-FFF2-40B4-BE49-F238E27FC236}">
                <a16:creationId xmlns:a16="http://schemas.microsoft.com/office/drawing/2014/main" id="{43B2C504-DDF3-456D-B842-720288301D5E}"/>
              </a:ext>
            </a:extLst>
          </p:cNvPr>
          <p:cNvSpPr txBox="1"/>
          <p:nvPr/>
        </p:nvSpPr>
        <p:spPr>
          <a:xfrm>
            <a:off x="4276180" y="4421535"/>
            <a:ext cx="3429371" cy="1938992"/>
          </a:xfrm>
          <a:prstGeom prst="rect">
            <a:avLst/>
          </a:prstGeom>
          <a:noFill/>
        </p:spPr>
        <p:txBody>
          <a:bodyPr wrap="square">
            <a:spAutoFit/>
          </a:bodyPr>
          <a:lstStyle/>
          <a:p>
            <a:pPr marL="0" indent="0">
              <a:buNone/>
            </a:pPr>
            <a:r>
              <a:rPr lang="en-US" sz="2000" dirty="0"/>
              <a:t>Photo shows the home of one of our subjects cooking with biomass. The kitchen area overlaps with the living and sleeping quarters all displayed here.</a:t>
            </a:r>
          </a:p>
        </p:txBody>
      </p:sp>
      <p:cxnSp>
        <p:nvCxnSpPr>
          <p:cNvPr id="15" name="Straight Arrow Connector 14">
            <a:extLst>
              <a:ext uri="{FF2B5EF4-FFF2-40B4-BE49-F238E27FC236}">
                <a16:creationId xmlns:a16="http://schemas.microsoft.com/office/drawing/2014/main" id="{2CE28D4B-30C6-43AD-9947-AC7A20D627B0}"/>
              </a:ext>
            </a:extLst>
          </p:cNvPr>
          <p:cNvCxnSpPr/>
          <p:nvPr/>
        </p:nvCxnSpPr>
        <p:spPr>
          <a:xfrm flipH="1">
            <a:off x="3793595" y="2478758"/>
            <a:ext cx="482585"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F70B0F5-24AC-4469-9118-9CE3CD58D108}"/>
              </a:ext>
            </a:extLst>
          </p:cNvPr>
          <p:cNvCxnSpPr>
            <a:cxnSpLocks/>
          </p:cNvCxnSpPr>
          <p:nvPr/>
        </p:nvCxnSpPr>
        <p:spPr>
          <a:xfrm>
            <a:off x="7598969" y="4959648"/>
            <a:ext cx="482585"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10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CD36-11CC-4B10-9C57-36195C0BA3A5}"/>
              </a:ext>
            </a:extLst>
          </p:cNvPr>
          <p:cNvSpPr>
            <a:spLocks noGrp="1"/>
          </p:cNvSpPr>
          <p:nvPr>
            <p:ph type="title"/>
          </p:nvPr>
        </p:nvSpPr>
        <p:spPr/>
        <p:txBody>
          <a:bodyPr/>
          <a:lstStyle/>
          <a:p>
            <a:r>
              <a:rPr lang="en-US" dirty="0"/>
              <a:t>Environmental Assessment</a:t>
            </a:r>
          </a:p>
        </p:txBody>
      </p:sp>
      <p:sp>
        <p:nvSpPr>
          <p:cNvPr id="3" name="Content Placeholder 2">
            <a:extLst>
              <a:ext uri="{FF2B5EF4-FFF2-40B4-BE49-F238E27FC236}">
                <a16:creationId xmlns:a16="http://schemas.microsoft.com/office/drawing/2014/main" id="{02F5C64F-EE73-421A-A436-730F7A69BE03}"/>
              </a:ext>
            </a:extLst>
          </p:cNvPr>
          <p:cNvSpPr>
            <a:spLocks noGrp="1"/>
          </p:cNvSpPr>
          <p:nvPr>
            <p:ph idx="1"/>
          </p:nvPr>
        </p:nvSpPr>
        <p:spPr/>
        <p:txBody>
          <a:bodyPr/>
          <a:lstStyle/>
          <a:p>
            <a:pPr marL="0" indent="0">
              <a:buNone/>
            </a:pPr>
            <a:r>
              <a:rPr lang="en-US" dirty="0"/>
              <a:t>We measured concentrations of</a:t>
            </a:r>
          </a:p>
          <a:p>
            <a:r>
              <a:rPr lang="en-US" dirty="0"/>
              <a:t>Particle matter &lt;2.5</a:t>
            </a:r>
            <a:r>
              <a:rPr lang="el-GR" dirty="0">
                <a:latin typeface="Calibri" panose="020F0502020204030204" pitchFamily="34" charset="0"/>
                <a:cs typeface="Calibri" panose="020F0502020204030204" pitchFamily="34" charset="0"/>
              </a:rPr>
              <a:t>μ</a:t>
            </a:r>
            <a:r>
              <a:rPr lang="en-US" dirty="0"/>
              <a:t>m (PM</a:t>
            </a:r>
            <a:r>
              <a:rPr lang="en-US" baseline="-25000" dirty="0"/>
              <a:t>2.5</a:t>
            </a:r>
            <a:r>
              <a:rPr lang="en-US" dirty="0"/>
              <a:t>)</a:t>
            </a:r>
          </a:p>
          <a:p>
            <a:pPr marL="0" indent="0">
              <a:buNone/>
            </a:pPr>
            <a:r>
              <a:rPr lang="en-US" dirty="0"/>
              <a:t>   (daily and weekly)</a:t>
            </a:r>
          </a:p>
          <a:p>
            <a:r>
              <a:rPr lang="en-US" dirty="0"/>
              <a:t>Black carbon</a:t>
            </a:r>
          </a:p>
          <a:p>
            <a:r>
              <a:rPr lang="en-US" dirty="0"/>
              <a:t>Endotoxin</a:t>
            </a:r>
          </a:p>
          <a:p>
            <a:r>
              <a:rPr lang="en-US" dirty="0"/>
              <a:t>Total deposited matter in rugs</a:t>
            </a:r>
          </a:p>
          <a:p>
            <a:pPr marL="0" indent="0">
              <a:buNone/>
            </a:pPr>
            <a:r>
              <a:rPr lang="en-US" dirty="0"/>
              <a:t>   (near the cooking stove)</a:t>
            </a:r>
          </a:p>
        </p:txBody>
      </p:sp>
      <p:pic>
        <p:nvPicPr>
          <p:cNvPr id="4" name="Picture 3">
            <a:extLst>
              <a:ext uri="{FF2B5EF4-FFF2-40B4-BE49-F238E27FC236}">
                <a16:creationId xmlns:a16="http://schemas.microsoft.com/office/drawing/2014/main" id="{AD9038D2-77C0-4932-867A-1214D7D75639}"/>
              </a:ext>
            </a:extLst>
          </p:cNvPr>
          <p:cNvPicPr>
            <a:picLocks noChangeAspect="1"/>
          </p:cNvPicPr>
          <p:nvPr/>
        </p:nvPicPr>
        <p:blipFill>
          <a:blip r:embed="rId2"/>
          <a:stretch>
            <a:fillRect/>
          </a:stretch>
        </p:blipFill>
        <p:spPr>
          <a:xfrm>
            <a:off x="6818812" y="1825625"/>
            <a:ext cx="4191094" cy="2952652"/>
          </a:xfrm>
          <a:prstGeom prst="rect">
            <a:avLst/>
          </a:prstGeom>
        </p:spPr>
      </p:pic>
      <p:sp>
        <p:nvSpPr>
          <p:cNvPr id="6" name="TextBox 5">
            <a:extLst>
              <a:ext uri="{FF2B5EF4-FFF2-40B4-BE49-F238E27FC236}">
                <a16:creationId xmlns:a16="http://schemas.microsoft.com/office/drawing/2014/main" id="{C64748F8-E1C8-42BD-AE32-4C6E95CDBD0F}"/>
              </a:ext>
            </a:extLst>
          </p:cNvPr>
          <p:cNvSpPr txBox="1"/>
          <p:nvPr/>
        </p:nvSpPr>
        <p:spPr>
          <a:xfrm>
            <a:off x="6818812" y="4834572"/>
            <a:ext cx="4191094" cy="1200329"/>
          </a:xfrm>
          <a:prstGeom prst="rect">
            <a:avLst/>
          </a:prstGeom>
          <a:noFill/>
        </p:spPr>
        <p:txBody>
          <a:bodyPr wrap="square">
            <a:spAutoFit/>
          </a:bodyPr>
          <a:lstStyle/>
          <a:p>
            <a:pPr algn="l"/>
            <a:r>
              <a:rPr lang="en-US" sz="1200" b="1" i="0" u="none" strike="noStrike" baseline="0" dirty="0">
                <a:latin typeface="Arial" panose="020B0604020202020204" pitchFamily="34" charset="0"/>
                <a:cs typeface="Arial" panose="020B0604020202020204" pitchFamily="34" charset="0"/>
              </a:rPr>
              <a:t>A. </a:t>
            </a:r>
            <a:r>
              <a:rPr lang="en-US" sz="1200" i="0" u="none" strike="noStrike" baseline="0" dirty="0">
                <a:latin typeface="Arial" panose="020B0604020202020204" pitchFamily="34" charset="0"/>
                <a:cs typeface="Arial" panose="020B0604020202020204" pitchFamily="34" charset="0"/>
              </a:rPr>
              <a:t>Real-time (PATS+) and </a:t>
            </a:r>
            <a:r>
              <a:rPr lang="pt-BR" sz="1200" i="0" u="none" strike="noStrike" baseline="0" dirty="0">
                <a:latin typeface="Arial" panose="020B0604020202020204" pitchFamily="34" charset="0"/>
                <a:cs typeface="Arial" panose="020B0604020202020204" pitchFamily="34" charset="0"/>
              </a:rPr>
              <a:t>gravimetric (UPAS) PM2.5 devices </a:t>
            </a:r>
            <a:r>
              <a:rPr lang="pt-BR" sz="1200" b="1" i="0" u="none" strike="noStrike" baseline="0" dirty="0">
                <a:latin typeface="Arial" panose="020B0604020202020204" pitchFamily="34" charset="0"/>
                <a:cs typeface="Arial" panose="020B0604020202020204" pitchFamily="34" charset="0"/>
              </a:rPr>
              <a:t>B. </a:t>
            </a:r>
            <a:r>
              <a:rPr lang="en-US" sz="1200" i="0" u="none" strike="noStrike" baseline="0" dirty="0">
                <a:latin typeface="Arial" panose="020B0604020202020204" pitchFamily="34" charset="0"/>
                <a:cs typeface="Arial" panose="020B0604020202020204" pitchFamily="34" charset="0"/>
              </a:rPr>
              <a:t>Representative BM kitchen – collocated devices placed within cooks’ approximate breathing zone, yellow arrows </a:t>
            </a:r>
            <a:r>
              <a:rPr lang="en-US" sz="1200" b="1" i="0" u="none" strike="noStrike" baseline="0" dirty="0">
                <a:latin typeface="Arial" panose="020B0604020202020204" pitchFamily="34" charset="0"/>
                <a:cs typeface="Arial" panose="020B0604020202020204" pitchFamily="34" charset="0"/>
              </a:rPr>
              <a:t>C. </a:t>
            </a:r>
            <a:r>
              <a:rPr lang="en-US" sz="1200" i="0" u="none" strike="noStrike" baseline="0" dirty="0">
                <a:latin typeface="Arial" panose="020B0604020202020204" pitchFamily="34" charset="0"/>
                <a:cs typeface="Arial" panose="020B0604020202020204" pitchFamily="34" charset="0"/>
              </a:rPr>
              <a:t>Passive electrostatic dust collector, (EDC) used for Endotoxin measurement </a:t>
            </a:r>
            <a:r>
              <a:rPr lang="en-US" sz="1200" b="1" i="0" u="none" strike="noStrike" baseline="0" dirty="0">
                <a:latin typeface="Arial" panose="020B0604020202020204" pitchFamily="34" charset="0"/>
                <a:cs typeface="Arial" panose="020B0604020202020204" pitchFamily="34" charset="0"/>
              </a:rPr>
              <a:t>D. </a:t>
            </a:r>
            <a:r>
              <a:rPr lang="en-US" sz="1200" i="0" u="none" strike="noStrike" baseline="0" dirty="0">
                <a:latin typeface="Arial" panose="020B0604020202020204" pitchFamily="34" charset="0"/>
                <a:cs typeface="Arial" panose="020B0604020202020204" pitchFamily="34" charset="0"/>
              </a:rPr>
              <a:t>Field EDC deployment, yellow arrow</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589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F606-A0EF-4520-B861-F64C5D3C3CAE}"/>
              </a:ext>
            </a:extLst>
          </p:cNvPr>
          <p:cNvSpPr>
            <a:spLocks noGrp="1"/>
          </p:cNvSpPr>
          <p:nvPr>
            <p:ph type="title"/>
          </p:nvPr>
        </p:nvSpPr>
        <p:spPr/>
        <p:txBody>
          <a:bodyPr/>
          <a:lstStyle/>
          <a:p>
            <a:r>
              <a:rPr lang="en-US" dirty="0"/>
              <a:t>Lung Function Assessment</a:t>
            </a:r>
          </a:p>
        </p:txBody>
      </p:sp>
      <p:sp>
        <p:nvSpPr>
          <p:cNvPr id="3" name="Content Placeholder 2">
            <a:extLst>
              <a:ext uri="{FF2B5EF4-FFF2-40B4-BE49-F238E27FC236}">
                <a16:creationId xmlns:a16="http://schemas.microsoft.com/office/drawing/2014/main" id="{687B9FCC-50DC-478E-A84B-544ACB1D4222}"/>
              </a:ext>
            </a:extLst>
          </p:cNvPr>
          <p:cNvSpPr>
            <a:spLocks noGrp="1"/>
          </p:cNvSpPr>
          <p:nvPr>
            <p:ph idx="1"/>
          </p:nvPr>
        </p:nvSpPr>
        <p:spPr/>
        <p:txBody>
          <a:bodyPr/>
          <a:lstStyle/>
          <a:p>
            <a:r>
              <a:rPr lang="en-US" dirty="0"/>
              <a:t>Pulmonary function testing (Spirometry) </a:t>
            </a:r>
          </a:p>
          <a:p>
            <a:pPr marL="0" indent="0">
              <a:buNone/>
            </a:pPr>
            <a:r>
              <a:rPr lang="en-US" dirty="0"/>
              <a:t>	– before and after bronchodilator use</a:t>
            </a:r>
          </a:p>
          <a:p>
            <a:endParaRPr lang="en-US" dirty="0"/>
          </a:p>
          <a:p>
            <a:r>
              <a:rPr lang="en-US" dirty="0"/>
              <a:t>CT imaging</a:t>
            </a:r>
          </a:p>
          <a:p>
            <a:pPr marL="0" indent="0">
              <a:buNone/>
            </a:pPr>
            <a:r>
              <a:rPr lang="en-US" dirty="0"/>
              <a:t>	- At full inspiration (total lung capacity, TLC)</a:t>
            </a:r>
          </a:p>
          <a:p>
            <a:pPr marL="0" indent="0">
              <a:buNone/>
            </a:pPr>
            <a:r>
              <a:rPr lang="en-US" dirty="0"/>
              <a:t>	- At full expiration (residual volume, RV)</a:t>
            </a:r>
          </a:p>
          <a:p>
            <a:pPr marL="0" indent="0">
              <a:buNone/>
            </a:pPr>
            <a:endParaRPr lang="en-US" dirty="0"/>
          </a:p>
          <a:p>
            <a:r>
              <a:rPr lang="en-US" dirty="0"/>
              <a:t>In-vitro cell studies using particulate matter collected from homes</a:t>
            </a:r>
          </a:p>
        </p:txBody>
      </p:sp>
    </p:spTree>
    <p:extLst>
      <p:ext uri="{BB962C8B-B14F-4D97-AF65-F5344CB8AC3E}">
        <p14:creationId xmlns:p14="http://schemas.microsoft.com/office/powerpoint/2010/main" val="428817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1CE36-CA9F-4735-83D5-6CAE8C810E8E}"/>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BC5C48A2-81E2-442B-87E9-E54F5E2E47F0}"/>
              </a:ext>
            </a:extLst>
          </p:cNvPr>
          <p:cNvSpPr>
            <a:spLocks noGrp="1"/>
          </p:cNvSpPr>
          <p:nvPr>
            <p:ph idx="1"/>
          </p:nvPr>
        </p:nvSpPr>
        <p:spPr>
          <a:xfrm>
            <a:off x="838199" y="1825625"/>
            <a:ext cx="4935583" cy="4351338"/>
          </a:xfrm>
        </p:spPr>
        <p:txBody>
          <a:bodyPr/>
          <a:lstStyle/>
          <a:p>
            <a:r>
              <a:rPr lang="en-US" dirty="0"/>
              <a:t>Cooks using biomass (BM) had greater variability in lung function</a:t>
            </a:r>
          </a:p>
          <a:p>
            <a:r>
              <a:rPr lang="en-US" dirty="0"/>
              <a:t>Particles collected from BM homes (particularly from those identified as obstructive) resulted in greater changes to cell permeability (from </a:t>
            </a:r>
            <a:r>
              <a:rPr lang="en-US" i="1" dirty="0"/>
              <a:t>in-vitro</a:t>
            </a:r>
            <a:r>
              <a:rPr lang="en-US" dirty="0"/>
              <a:t> cell studies)</a:t>
            </a:r>
          </a:p>
        </p:txBody>
      </p:sp>
      <p:sp>
        <p:nvSpPr>
          <p:cNvPr id="8" name="TextBox 7">
            <a:extLst>
              <a:ext uri="{FF2B5EF4-FFF2-40B4-BE49-F238E27FC236}">
                <a16:creationId xmlns:a16="http://schemas.microsoft.com/office/drawing/2014/main" id="{98AE4B7C-4506-441C-A38A-29F125A7A612}"/>
              </a:ext>
            </a:extLst>
          </p:cNvPr>
          <p:cNvSpPr txBox="1"/>
          <p:nvPr/>
        </p:nvSpPr>
        <p:spPr>
          <a:xfrm>
            <a:off x="6418217" y="4093029"/>
            <a:ext cx="4935583" cy="1015663"/>
          </a:xfrm>
          <a:prstGeom prst="rect">
            <a:avLst/>
          </a:prstGeom>
          <a:noFill/>
        </p:spPr>
        <p:txBody>
          <a:bodyPr wrap="square">
            <a:spAutoFit/>
          </a:bodyPr>
          <a:lstStyle/>
          <a:p>
            <a:pPr algn="l"/>
            <a:r>
              <a:rPr lang="en-US" sz="1200" b="1" i="0" u="none" strike="noStrike" baseline="0" dirty="0">
                <a:latin typeface="Arial" panose="020B0604020202020204" pitchFamily="34" charset="0"/>
                <a:cs typeface="Arial" panose="020B0604020202020204" pitchFamily="34" charset="0"/>
              </a:rPr>
              <a:t>A. </a:t>
            </a:r>
            <a:r>
              <a:rPr lang="en-US" sz="1200" i="0" u="none" strike="noStrike" baseline="0" dirty="0">
                <a:latin typeface="Arial" panose="020B0604020202020204" pitchFamily="34" charset="0"/>
                <a:cs typeface="Arial" panose="020B0604020202020204" pitchFamily="34" charset="0"/>
              </a:rPr>
              <a:t>Post-bronchodilator LPG and BM PFTs – values &gt;90 and &lt;80 indicate respiratory restriction and obstruction, respectively, colored dots indicate BM cooks with obstruction. </a:t>
            </a:r>
            <a:r>
              <a:rPr lang="en-US" sz="1200" b="1" i="0" u="none" strike="noStrike" baseline="0" dirty="0">
                <a:latin typeface="Arial" panose="020B0604020202020204" pitchFamily="34" charset="0"/>
                <a:cs typeface="Arial" panose="020B0604020202020204" pitchFamily="34" charset="0"/>
              </a:rPr>
              <a:t>B. </a:t>
            </a:r>
            <a:r>
              <a:rPr lang="en-US" sz="1200" i="0" u="none" strike="noStrike" baseline="0" dirty="0">
                <a:latin typeface="Arial" panose="020B0604020202020204" pitchFamily="34" charset="0"/>
                <a:cs typeface="Arial" panose="020B0604020202020204" pitchFamily="34" charset="0"/>
              </a:rPr>
              <a:t>In-vitro cell permeability after exposure to particles from each home. Dotted line=control, *p≤0.05</a:t>
            </a:r>
            <a:endParaRPr lang="en-US" sz="12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56C088D2-1779-4196-9CFC-34DE00964C0F}"/>
              </a:ext>
            </a:extLst>
          </p:cNvPr>
          <p:cNvPicPr>
            <a:picLocks noChangeAspect="1"/>
          </p:cNvPicPr>
          <p:nvPr/>
        </p:nvPicPr>
        <p:blipFill>
          <a:blip r:embed="rId2"/>
          <a:stretch>
            <a:fillRect/>
          </a:stretch>
        </p:blipFill>
        <p:spPr>
          <a:xfrm>
            <a:off x="6418217" y="1413746"/>
            <a:ext cx="4935583" cy="2600062"/>
          </a:xfrm>
          <a:prstGeom prst="rect">
            <a:avLst/>
          </a:prstGeom>
        </p:spPr>
      </p:pic>
    </p:spTree>
    <p:extLst>
      <p:ext uri="{BB962C8B-B14F-4D97-AF65-F5344CB8AC3E}">
        <p14:creationId xmlns:p14="http://schemas.microsoft.com/office/powerpoint/2010/main" val="424559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E1434-C9FC-402D-9504-99397851EA67}"/>
              </a:ext>
            </a:extLst>
          </p:cNvPr>
          <p:cNvSpPr>
            <a:spLocks noGrp="1"/>
          </p:cNvSpPr>
          <p:nvPr>
            <p:ph type="title"/>
          </p:nvPr>
        </p:nvSpPr>
        <p:spPr>
          <a:xfrm>
            <a:off x="86339" y="-112991"/>
            <a:ext cx="10515600" cy="1325563"/>
          </a:xfrm>
        </p:spPr>
        <p:txBody>
          <a:bodyPr>
            <a:normAutofit/>
          </a:bodyPr>
          <a:lstStyle/>
          <a:p>
            <a:r>
              <a:rPr lang="en-US" sz="3200" dirty="0"/>
              <a:t>Imaging Regional Lung </a:t>
            </a:r>
            <a:r>
              <a:rPr lang="en-US" sz="3200" dirty="0" err="1"/>
              <a:t>Fuction</a:t>
            </a:r>
            <a:endParaRPr lang="en-US" sz="3200" dirty="0"/>
          </a:p>
        </p:txBody>
      </p:sp>
      <p:sp>
        <p:nvSpPr>
          <p:cNvPr id="3" name="Content Placeholder 2">
            <a:extLst>
              <a:ext uri="{FF2B5EF4-FFF2-40B4-BE49-F238E27FC236}">
                <a16:creationId xmlns:a16="http://schemas.microsoft.com/office/drawing/2014/main" id="{0E1A25D6-71E4-4E94-B26A-D63BBEE199A0}"/>
              </a:ext>
            </a:extLst>
          </p:cNvPr>
          <p:cNvSpPr>
            <a:spLocks noGrp="1"/>
          </p:cNvSpPr>
          <p:nvPr>
            <p:ph idx="1"/>
          </p:nvPr>
        </p:nvSpPr>
        <p:spPr>
          <a:xfrm>
            <a:off x="286636" y="1270756"/>
            <a:ext cx="5057503" cy="4351338"/>
          </a:xfrm>
        </p:spPr>
        <p:txBody>
          <a:bodyPr/>
          <a:lstStyle/>
          <a:p>
            <a:r>
              <a:rPr lang="en-US" dirty="0"/>
              <a:t>Lung volume change between inspiration and expiration was reduced in BM cooks</a:t>
            </a:r>
          </a:p>
          <a:p>
            <a:r>
              <a:rPr lang="en-US" dirty="0"/>
              <a:t>Through image matching between full inspiration and full expiration, we assess regional lung function.</a:t>
            </a:r>
          </a:p>
          <a:p>
            <a:r>
              <a:rPr lang="en-US" dirty="0"/>
              <a:t>Air-Trapping (lung regions that do not efficiently exchange air with the environment) was significantly increased in BM cooks, but also very variable. </a:t>
            </a:r>
          </a:p>
        </p:txBody>
      </p:sp>
      <p:sp>
        <p:nvSpPr>
          <p:cNvPr id="24" name="TextBox 23">
            <a:extLst>
              <a:ext uri="{FF2B5EF4-FFF2-40B4-BE49-F238E27FC236}">
                <a16:creationId xmlns:a16="http://schemas.microsoft.com/office/drawing/2014/main" id="{9A0384E8-BF08-448F-94D8-59FDA207D9E2}"/>
              </a:ext>
            </a:extLst>
          </p:cNvPr>
          <p:cNvSpPr txBox="1"/>
          <p:nvPr/>
        </p:nvSpPr>
        <p:spPr>
          <a:xfrm>
            <a:off x="7134941" y="5386881"/>
            <a:ext cx="4751797" cy="120032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Labeled Maps showing extent of abnormalities assessed via image-registration (Disease Probability Measures, DPM, VIDA Diagnostics). </a:t>
            </a:r>
            <a:r>
              <a:rPr lang="en-US" sz="1200" b="1" dirty="0">
                <a:latin typeface="Arial" panose="020B0604020202020204" pitchFamily="34" charset="0"/>
                <a:cs typeface="Arial" panose="020B0604020202020204" pitchFamily="34" charset="0"/>
              </a:rPr>
              <a:t>Lower Row</a:t>
            </a:r>
            <a:r>
              <a:rPr lang="en-US" sz="1200" dirty="0">
                <a:latin typeface="Arial" panose="020B0604020202020204" pitchFamily="34" charset="0"/>
                <a:cs typeface="Arial" panose="020B0604020202020204" pitchFamily="34" charset="0"/>
              </a:rPr>
              <a:t>: two representative BM-cooks</a:t>
            </a:r>
            <a:r>
              <a:rPr lang="en-US" sz="1200" b="1" dirty="0">
                <a:latin typeface="Arial" panose="020B0604020202020204" pitchFamily="34" charset="0"/>
                <a:cs typeface="Arial" panose="020B0604020202020204" pitchFamily="34" charset="0"/>
              </a:rPr>
              <a:t>. Upper Row</a:t>
            </a:r>
            <a:r>
              <a:rPr lang="en-US" sz="1200" dirty="0">
                <a:latin typeface="Arial" panose="020B0604020202020204" pitchFamily="34" charset="0"/>
                <a:cs typeface="Arial" panose="020B0604020202020204" pitchFamily="34" charset="0"/>
              </a:rPr>
              <a:t>: LPG cooks. Regions in yellow, and green represent air-trapping, and normal respectively. Note: Air-trapping is highly  prevalent among BM-cooks. </a:t>
            </a:r>
          </a:p>
        </p:txBody>
      </p:sp>
      <p:grpSp>
        <p:nvGrpSpPr>
          <p:cNvPr id="19" name="Group 18">
            <a:extLst>
              <a:ext uri="{FF2B5EF4-FFF2-40B4-BE49-F238E27FC236}">
                <a16:creationId xmlns:a16="http://schemas.microsoft.com/office/drawing/2014/main" id="{8B1C42F8-C877-3E4D-8F12-658581B3D102}"/>
              </a:ext>
            </a:extLst>
          </p:cNvPr>
          <p:cNvGrpSpPr/>
          <p:nvPr/>
        </p:nvGrpSpPr>
        <p:grpSpPr>
          <a:xfrm>
            <a:off x="7270386" y="-208881"/>
            <a:ext cx="4724099" cy="5495584"/>
            <a:chOff x="3733950" y="768581"/>
            <a:chExt cx="4724099" cy="5945304"/>
          </a:xfrm>
        </p:grpSpPr>
        <p:pic>
          <p:nvPicPr>
            <p:cNvPr id="21" name="Picture 20">
              <a:extLst>
                <a:ext uri="{FF2B5EF4-FFF2-40B4-BE49-F238E27FC236}">
                  <a16:creationId xmlns:a16="http://schemas.microsoft.com/office/drawing/2014/main" id="{F7460052-8BFF-C94A-8AC9-1B51D13187D8}"/>
                </a:ext>
              </a:extLst>
            </p:cNvPr>
            <p:cNvPicPr>
              <a:picLocks noChangeAspect="1"/>
            </p:cNvPicPr>
            <p:nvPr/>
          </p:nvPicPr>
          <p:blipFill>
            <a:blip r:embed="rId2"/>
            <a:stretch>
              <a:fillRect/>
            </a:stretch>
          </p:blipFill>
          <p:spPr>
            <a:xfrm>
              <a:off x="6158730" y="4118169"/>
              <a:ext cx="2299319" cy="2595716"/>
            </a:xfrm>
            <a:prstGeom prst="rect">
              <a:avLst/>
            </a:prstGeom>
          </p:spPr>
        </p:pic>
        <p:pic>
          <p:nvPicPr>
            <p:cNvPr id="23" name="Picture 22">
              <a:extLst>
                <a:ext uri="{FF2B5EF4-FFF2-40B4-BE49-F238E27FC236}">
                  <a16:creationId xmlns:a16="http://schemas.microsoft.com/office/drawing/2014/main" id="{62D96059-4295-9340-A597-6A308DBC2373}"/>
                </a:ext>
              </a:extLst>
            </p:cNvPr>
            <p:cNvPicPr>
              <a:picLocks noChangeAspect="1"/>
            </p:cNvPicPr>
            <p:nvPr/>
          </p:nvPicPr>
          <p:blipFill>
            <a:blip r:embed="rId3"/>
            <a:stretch>
              <a:fillRect/>
            </a:stretch>
          </p:blipFill>
          <p:spPr>
            <a:xfrm>
              <a:off x="3734782" y="4118169"/>
              <a:ext cx="2252554" cy="2595716"/>
            </a:xfrm>
            <a:prstGeom prst="rect">
              <a:avLst/>
            </a:prstGeom>
          </p:spPr>
        </p:pic>
        <p:pic>
          <p:nvPicPr>
            <p:cNvPr id="26" name="Picture 25">
              <a:extLst>
                <a:ext uri="{FF2B5EF4-FFF2-40B4-BE49-F238E27FC236}">
                  <a16:creationId xmlns:a16="http://schemas.microsoft.com/office/drawing/2014/main" id="{B3C5183B-9716-9C48-948D-80C3204CAA7D}"/>
                </a:ext>
              </a:extLst>
            </p:cNvPr>
            <p:cNvPicPr>
              <a:picLocks noChangeAspect="1"/>
            </p:cNvPicPr>
            <p:nvPr/>
          </p:nvPicPr>
          <p:blipFill>
            <a:blip r:embed="rId4"/>
            <a:stretch>
              <a:fillRect/>
            </a:stretch>
          </p:blipFill>
          <p:spPr>
            <a:xfrm>
              <a:off x="6158730" y="1162497"/>
              <a:ext cx="2165639" cy="2630914"/>
            </a:xfrm>
            <a:prstGeom prst="rect">
              <a:avLst/>
            </a:prstGeom>
          </p:spPr>
        </p:pic>
        <p:pic>
          <p:nvPicPr>
            <p:cNvPr id="27" name="Picture 26">
              <a:extLst>
                <a:ext uri="{FF2B5EF4-FFF2-40B4-BE49-F238E27FC236}">
                  <a16:creationId xmlns:a16="http://schemas.microsoft.com/office/drawing/2014/main" id="{D5D3F49A-A796-1544-88F9-0ADF6892CFDC}"/>
                </a:ext>
              </a:extLst>
            </p:cNvPr>
            <p:cNvPicPr>
              <a:picLocks noChangeAspect="1"/>
            </p:cNvPicPr>
            <p:nvPr/>
          </p:nvPicPr>
          <p:blipFill>
            <a:blip r:embed="rId5"/>
            <a:stretch>
              <a:fillRect/>
            </a:stretch>
          </p:blipFill>
          <p:spPr>
            <a:xfrm>
              <a:off x="3733950" y="1162496"/>
              <a:ext cx="2252555" cy="2630914"/>
            </a:xfrm>
            <a:prstGeom prst="rect">
              <a:avLst/>
            </a:prstGeom>
          </p:spPr>
        </p:pic>
        <p:sp>
          <p:nvSpPr>
            <p:cNvPr id="28" name="TextBox 27">
              <a:extLst>
                <a:ext uri="{FF2B5EF4-FFF2-40B4-BE49-F238E27FC236}">
                  <a16:creationId xmlns:a16="http://schemas.microsoft.com/office/drawing/2014/main" id="{1387F0A2-46AF-7E43-B696-E84CE08E4582}"/>
                </a:ext>
              </a:extLst>
            </p:cNvPr>
            <p:cNvSpPr txBox="1"/>
            <p:nvPr/>
          </p:nvSpPr>
          <p:spPr>
            <a:xfrm>
              <a:off x="3733950" y="4118170"/>
              <a:ext cx="418704" cy="369332"/>
            </a:xfrm>
            <a:prstGeom prst="rect">
              <a:avLst/>
            </a:prstGeom>
            <a:noFill/>
          </p:spPr>
          <p:txBody>
            <a:bodyPr wrap="none" rtlCol="0">
              <a:spAutoFit/>
            </a:bodyPr>
            <a:lstStyle/>
            <a:p>
              <a:r>
                <a:rPr lang="en-US" dirty="0"/>
                <a:t>10</a:t>
              </a:r>
            </a:p>
          </p:txBody>
        </p:sp>
        <p:sp>
          <p:nvSpPr>
            <p:cNvPr id="29" name="TextBox 28">
              <a:extLst>
                <a:ext uri="{FF2B5EF4-FFF2-40B4-BE49-F238E27FC236}">
                  <a16:creationId xmlns:a16="http://schemas.microsoft.com/office/drawing/2014/main" id="{2EA3CCFA-F12D-1645-87BE-F324B6C6CCB1}"/>
                </a:ext>
              </a:extLst>
            </p:cNvPr>
            <p:cNvSpPr txBox="1"/>
            <p:nvPr/>
          </p:nvSpPr>
          <p:spPr>
            <a:xfrm>
              <a:off x="6158730" y="4118170"/>
              <a:ext cx="418704" cy="369332"/>
            </a:xfrm>
            <a:prstGeom prst="rect">
              <a:avLst/>
            </a:prstGeom>
            <a:noFill/>
          </p:spPr>
          <p:txBody>
            <a:bodyPr wrap="none" rtlCol="0">
              <a:spAutoFit/>
            </a:bodyPr>
            <a:lstStyle/>
            <a:p>
              <a:r>
                <a:rPr lang="en-US" dirty="0"/>
                <a:t>22</a:t>
              </a:r>
            </a:p>
          </p:txBody>
        </p:sp>
        <p:sp>
          <p:nvSpPr>
            <p:cNvPr id="30" name="TextBox 29">
              <a:extLst>
                <a:ext uri="{FF2B5EF4-FFF2-40B4-BE49-F238E27FC236}">
                  <a16:creationId xmlns:a16="http://schemas.microsoft.com/office/drawing/2014/main" id="{0313EB05-1098-004D-B676-1C7DE14CCEC4}"/>
                </a:ext>
              </a:extLst>
            </p:cNvPr>
            <p:cNvSpPr txBox="1"/>
            <p:nvPr/>
          </p:nvSpPr>
          <p:spPr>
            <a:xfrm>
              <a:off x="3733950" y="1137913"/>
              <a:ext cx="418704" cy="369332"/>
            </a:xfrm>
            <a:prstGeom prst="rect">
              <a:avLst/>
            </a:prstGeom>
            <a:noFill/>
          </p:spPr>
          <p:txBody>
            <a:bodyPr wrap="none" rtlCol="0">
              <a:spAutoFit/>
            </a:bodyPr>
            <a:lstStyle/>
            <a:p>
              <a:r>
                <a:rPr lang="en-US" dirty="0"/>
                <a:t>14</a:t>
              </a:r>
            </a:p>
          </p:txBody>
        </p:sp>
        <p:sp>
          <p:nvSpPr>
            <p:cNvPr id="31" name="TextBox 30">
              <a:extLst>
                <a:ext uri="{FF2B5EF4-FFF2-40B4-BE49-F238E27FC236}">
                  <a16:creationId xmlns:a16="http://schemas.microsoft.com/office/drawing/2014/main" id="{E8483B26-46BB-BD44-ABEB-38BC767F878E}"/>
                </a:ext>
              </a:extLst>
            </p:cNvPr>
            <p:cNvSpPr txBox="1"/>
            <p:nvPr/>
          </p:nvSpPr>
          <p:spPr>
            <a:xfrm>
              <a:off x="6158730" y="1137913"/>
              <a:ext cx="418704" cy="369332"/>
            </a:xfrm>
            <a:prstGeom prst="rect">
              <a:avLst/>
            </a:prstGeom>
            <a:noFill/>
          </p:spPr>
          <p:txBody>
            <a:bodyPr wrap="none" rtlCol="0">
              <a:spAutoFit/>
            </a:bodyPr>
            <a:lstStyle/>
            <a:p>
              <a:r>
                <a:rPr lang="en-US" dirty="0"/>
                <a:t>20</a:t>
              </a:r>
            </a:p>
          </p:txBody>
        </p:sp>
        <p:sp>
          <p:nvSpPr>
            <p:cNvPr id="32" name="TextBox 31">
              <a:extLst>
                <a:ext uri="{FF2B5EF4-FFF2-40B4-BE49-F238E27FC236}">
                  <a16:creationId xmlns:a16="http://schemas.microsoft.com/office/drawing/2014/main" id="{094FE5AC-5A5C-B943-93F1-82BE36D73B30}"/>
                </a:ext>
              </a:extLst>
            </p:cNvPr>
            <p:cNvSpPr txBox="1"/>
            <p:nvPr/>
          </p:nvSpPr>
          <p:spPr>
            <a:xfrm>
              <a:off x="5739672" y="768581"/>
              <a:ext cx="546945" cy="369332"/>
            </a:xfrm>
            <a:prstGeom prst="rect">
              <a:avLst/>
            </a:prstGeom>
            <a:noFill/>
          </p:spPr>
          <p:txBody>
            <a:bodyPr wrap="none" rtlCol="0">
              <a:spAutoFit/>
            </a:bodyPr>
            <a:lstStyle/>
            <a:p>
              <a:r>
                <a:rPr lang="en-US" dirty="0"/>
                <a:t>LPG</a:t>
              </a:r>
            </a:p>
          </p:txBody>
        </p:sp>
        <p:sp>
          <p:nvSpPr>
            <p:cNvPr id="33" name="TextBox 32">
              <a:extLst>
                <a:ext uri="{FF2B5EF4-FFF2-40B4-BE49-F238E27FC236}">
                  <a16:creationId xmlns:a16="http://schemas.microsoft.com/office/drawing/2014/main" id="{47D52839-AEFF-3F46-975E-8021EF7BF0D9}"/>
                </a:ext>
              </a:extLst>
            </p:cNvPr>
            <p:cNvSpPr txBox="1"/>
            <p:nvPr/>
          </p:nvSpPr>
          <p:spPr>
            <a:xfrm>
              <a:off x="5533685" y="3778069"/>
              <a:ext cx="958917" cy="369332"/>
            </a:xfrm>
            <a:prstGeom prst="rect">
              <a:avLst/>
            </a:prstGeom>
            <a:noFill/>
          </p:spPr>
          <p:txBody>
            <a:bodyPr wrap="none" rtlCol="0">
              <a:spAutoFit/>
            </a:bodyPr>
            <a:lstStyle/>
            <a:p>
              <a:r>
                <a:rPr lang="en-US" dirty="0"/>
                <a:t>Biomass</a:t>
              </a:r>
            </a:p>
          </p:txBody>
        </p:sp>
      </p:grpSp>
    </p:spTree>
    <p:extLst>
      <p:ext uri="{BB962C8B-B14F-4D97-AF65-F5344CB8AC3E}">
        <p14:creationId xmlns:p14="http://schemas.microsoft.com/office/powerpoint/2010/main" val="344974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6609-604A-4FFD-AB73-BA390F462BE2}"/>
              </a:ext>
            </a:extLst>
          </p:cNvPr>
          <p:cNvSpPr>
            <a:spLocks noGrp="1"/>
          </p:cNvSpPr>
          <p:nvPr>
            <p:ph type="title"/>
          </p:nvPr>
        </p:nvSpPr>
        <p:spPr/>
        <p:txBody>
          <a:bodyPr/>
          <a:lstStyle/>
          <a:p>
            <a:r>
              <a:rPr lang="en-US" dirty="0"/>
              <a:t>Imaging</a:t>
            </a:r>
          </a:p>
        </p:txBody>
      </p:sp>
      <p:sp>
        <p:nvSpPr>
          <p:cNvPr id="3" name="Content Placeholder 2">
            <a:extLst>
              <a:ext uri="{FF2B5EF4-FFF2-40B4-BE49-F238E27FC236}">
                <a16:creationId xmlns:a16="http://schemas.microsoft.com/office/drawing/2014/main" id="{5870145D-96A9-4764-813A-B6DACF74AE54}"/>
              </a:ext>
            </a:extLst>
          </p:cNvPr>
          <p:cNvSpPr>
            <a:spLocks noGrp="1"/>
          </p:cNvSpPr>
          <p:nvPr>
            <p:ph idx="1"/>
          </p:nvPr>
        </p:nvSpPr>
        <p:spPr>
          <a:xfrm>
            <a:off x="838200" y="1379784"/>
            <a:ext cx="10559143" cy="961118"/>
          </a:xfrm>
        </p:spPr>
        <p:txBody>
          <a:bodyPr>
            <a:normAutofit/>
          </a:bodyPr>
          <a:lstStyle/>
          <a:p>
            <a:pPr marL="0" indent="0">
              <a:buNone/>
            </a:pPr>
            <a:r>
              <a:rPr lang="en-US" dirty="0"/>
              <a:t>Airways are warped so as to appear in a single plane with associated lung features (Hyperion View - VIDA Diagnostics, Coralville, Iowa).</a:t>
            </a:r>
          </a:p>
          <a:p>
            <a:endParaRPr lang="en-US" dirty="0"/>
          </a:p>
        </p:txBody>
      </p:sp>
      <p:grpSp>
        <p:nvGrpSpPr>
          <p:cNvPr id="6" name="Group 5">
            <a:extLst>
              <a:ext uri="{FF2B5EF4-FFF2-40B4-BE49-F238E27FC236}">
                <a16:creationId xmlns:a16="http://schemas.microsoft.com/office/drawing/2014/main" id="{1FA65AC5-A4D7-4FFD-BD5C-D963E10EEB4C}"/>
              </a:ext>
            </a:extLst>
          </p:cNvPr>
          <p:cNvGrpSpPr/>
          <p:nvPr/>
        </p:nvGrpSpPr>
        <p:grpSpPr>
          <a:xfrm>
            <a:off x="944999" y="2786743"/>
            <a:ext cx="6999616" cy="3267018"/>
            <a:chOff x="838200" y="1825625"/>
            <a:chExt cx="8721634" cy="4070757"/>
          </a:xfrm>
        </p:grpSpPr>
        <p:pic>
          <p:nvPicPr>
            <p:cNvPr id="4" name="Picture 3">
              <a:extLst>
                <a:ext uri="{FF2B5EF4-FFF2-40B4-BE49-F238E27FC236}">
                  <a16:creationId xmlns:a16="http://schemas.microsoft.com/office/drawing/2014/main" id="{ACA813B1-CC49-444C-A73F-978866C50BFC}"/>
                </a:ext>
              </a:extLst>
            </p:cNvPr>
            <p:cNvPicPr>
              <a:picLocks noChangeAspect="1"/>
            </p:cNvPicPr>
            <p:nvPr/>
          </p:nvPicPr>
          <p:blipFill>
            <a:blip r:embed="rId2"/>
            <a:stretch>
              <a:fillRect/>
            </a:stretch>
          </p:blipFill>
          <p:spPr>
            <a:xfrm>
              <a:off x="838200" y="1825625"/>
              <a:ext cx="4439194" cy="4070757"/>
            </a:xfrm>
            <a:prstGeom prst="rect">
              <a:avLst/>
            </a:prstGeom>
          </p:spPr>
        </p:pic>
        <p:pic>
          <p:nvPicPr>
            <p:cNvPr id="5" name="Picture 4">
              <a:extLst>
                <a:ext uri="{FF2B5EF4-FFF2-40B4-BE49-F238E27FC236}">
                  <a16:creationId xmlns:a16="http://schemas.microsoft.com/office/drawing/2014/main" id="{CCDA6531-B597-4E67-BB79-06AB5F3A4B9C}"/>
                </a:ext>
              </a:extLst>
            </p:cNvPr>
            <p:cNvPicPr>
              <a:picLocks noChangeAspect="1"/>
            </p:cNvPicPr>
            <p:nvPr/>
          </p:nvPicPr>
          <p:blipFill>
            <a:blip r:embed="rId3"/>
            <a:stretch>
              <a:fillRect/>
            </a:stretch>
          </p:blipFill>
          <p:spPr>
            <a:xfrm>
              <a:off x="5277394" y="1825625"/>
              <a:ext cx="4282440" cy="4070757"/>
            </a:xfrm>
            <a:prstGeom prst="rect">
              <a:avLst/>
            </a:prstGeom>
          </p:spPr>
        </p:pic>
      </p:grpSp>
      <p:sp>
        <p:nvSpPr>
          <p:cNvPr id="10" name="TextBox 9">
            <a:extLst>
              <a:ext uri="{FF2B5EF4-FFF2-40B4-BE49-F238E27FC236}">
                <a16:creationId xmlns:a16="http://schemas.microsoft.com/office/drawing/2014/main" id="{989695E1-E932-4217-A25D-3BBA01800CC1}"/>
              </a:ext>
            </a:extLst>
          </p:cNvPr>
          <p:cNvSpPr txBox="1"/>
          <p:nvPr/>
        </p:nvSpPr>
        <p:spPr>
          <a:xfrm>
            <a:off x="8070419" y="4615543"/>
            <a:ext cx="3436906" cy="1539909"/>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Hyperion view (top row) and 3D airway tree reconstruction (bottom) of inspiratory/expiratory images from one BM subject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a:t>
            </a:r>
            <a:r>
              <a:rPr lang="en-US" sz="1200" b="1" dirty="0">
                <a:solidFill>
                  <a:prstClr val="black"/>
                </a:solidFill>
                <a:latin typeface="Arial" panose="020B0604020202020204" pitchFamily="34" charset="0"/>
                <a:cs typeface="Arial" panose="020B0604020202020204" pitchFamily="34" charset="0"/>
              </a:rPr>
              <a:t>B</a:t>
            </a:r>
            <a:r>
              <a:rPr lang="en-US" sz="1200" dirty="0">
                <a:solidFill>
                  <a:prstClr val="black"/>
                </a:solidFill>
                <a:latin typeface="Arial" panose="020B0604020202020204" pitchFamily="34" charset="0"/>
                <a:cs typeface="Arial" panose="020B0604020202020204" pitchFamily="34" charset="0"/>
              </a:rPr>
              <a:t>) and one LPG subject (</a:t>
            </a:r>
            <a:r>
              <a:rPr lang="en-US" sz="1200" b="1" dirty="0">
                <a:solidFill>
                  <a:prstClr val="black"/>
                </a:solidFill>
                <a:latin typeface="Arial" panose="020B0604020202020204" pitchFamily="34" charset="0"/>
                <a:cs typeface="Arial" panose="020B0604020202020204" pitchFamily="34" charset="0"/>
              </a:rPr>
              <a:t>C,D</a:t>
            </a:r>
            <a:r>
              <a:rPr lang="en-US" sz="1200" dirty="0">
                <a:solidFill>
                  <a:prstClr val="black"/>
                </a:solidFill>
                <a:latin typeface="Arial" panose="020B0604020202020204" pitchFamily="34" charset="0"/>
                <a:cs typeface="Arial" panose="020B0604020202020204" pitchFamily="34" charset="0"/>
              </a:rPr>
              <a: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R="0" lvl="0" algn="l" defTabSz="914400" rtl="0" eaLnBrk="1" fontAlgn="auto" latinLnBrk="0" hangingPunct="1">
              <a:lnSpc>
                <a:spcPct val="90000"/>
              </a:lnSpc>
              <a:spcBef>
                <a:spcPts val="100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Inspiratory-Expiratory volume difference is 25% (BM) and 65% (LPG).</a:t>
            </a:r>
          </a:p>
          <a:p>
            <a:pPr marR="0" lvl="0" algn="l" defTabSz="914400" rtl="0" eaLnBrk="1" fontAlgn="auto" latinLnBrk="0" hangingPunct="1">
              <a:lnSpc>
                <a:spcPct val="90000"/>
              </a:lnSpc>
              <a:spcBef>
                <a:spcPts val="100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1139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1156</Words>
  <Application>Microsoft Office PowerPoint</Application>
  <PresentationFormat>Widescreen</PresentationFormat>
  <Paragraphs>92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ArialMT</vt:lpstr>
      <vt:lpstr>Calibri</vt:lpstr>
      <vt:lpstr>Calibri Light</vt:lpstr>
      <vt:lpstr>Office Theme</vt:lpstr>
      <vt:lpstr>Correlation Between Imaging and Environmental Factors in a Population of Cooks Using Biomass Fuels in Rural India</vt:lpstr>
      <vt:lpstr>Biomass prevalence</vt:lpstr>
      <vt:lpstr>Our Approach</vt:lpstr>
      <vt:lpstr>Our Field Site in India</vt:lpstr>
      <vt:lpstr>Environmental Assessment</vt:lpstr>
      <vt:lpstr>Lung Function Assessment</vt:lpstr>
      <vt:lpstr>Results</vt:lpstr>
      <vt:lpstr>Imaging Regional Lung Fuction</vt:lpstr>
      <vt:lpstr>Imaging</vt:lpstr>
      <vt:lpstr>Air-Trapping</vt:lpstr>
      <vt:lpstr>Imaging</vt:lpstr>
      <vt:lpstr>Preliminary Conclusions from Pilot Study</vt:lpstr>
      <vt:lpstr>Members of the Research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Correlation Between Imaging and Environmental Factors in a Population of Cooks Using Biomass Fuels in Rural India</dc:title>
  <dc:creator>Abhilash Kizhakke Puliyakote</dc:creator>
  <cp:lastModifiedBy>Abhilash Kizhakke Puliyakote</cp:lastModifiedBy>
  <cp:revision>15</cp:revision>
  <dcterms:created xsi:type="dcterms:W3CDTF">2020-10-29T16:11:48Z</dcterms:created>
  <dcterms:modified xsi:type="dcterms:W3CDTF">2020-10-29T21:47:46Z</dcterms:modified>
</cp:coreProperties>
</file>