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72" r:id="rId2"/>
    <p:sldId id="451" r:id="rId3"/>
    <p:sldId id="271" r:id="rId4"/>
    <p:sldId id="463" r:id="rId5"/>
    <p:sldId id="277" r:id="rId6"/>
    <p:sldId id="476" r:id="rId7"/>
    <p:sldId id="275" r:id="rId8"/>
    <p:sldId id="276" r:id="rId9"/>
    <p:sldId id="467" r:id="rId10"/>
    <p:sldId id="484" r:id="rId11"/>
    <p:sldId id="462" r:id="rId12"/>
    <p:sldId id="466" r:id="rId13"/>
    <p:sldId id="465" r:id="rId14"/>
    <p:sldId id="261" r:id="rId1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6069"/>
    <a:srgbClr val="7E96A0"/>
    <a:srgbClr val="ECEAD1"/>
    <a:srgbClr val="CFC493"/>
    <a:srgbClr val="006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06"/>
    <p:restoredTop sz="76008"/>
  </p:normalViewPr>
  <p:slideViewPr>
    <p:cSldViewPr snapToGrid="0" snapToObjects="1">
      <p:cViewPr varScale="1">
        <p:scale>
          <a:sx n="166" d="100"/>
          <a:sy n="166" d="100"/>
        </p:scale>
        <p:origin x="2920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15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ke\Desktop\COVID19\Decker%20swab%20retention%200324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ke\Desktop\COVID19\Decker%20swab%20retention%200324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ke\Desktop\COVID19\Swab%20leeching%20autoclave%20033120%20%23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Mike\Desktop\COVID19\Swab%20leeching%20autoclave%20033120%20%23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RSV</a:t>
            </a:r>
            <a:r>
              <a:rPr lang="en-US" baseline="0" dirty="0"/>
              <a:t> N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Decker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'Decker swab retention 032420'!$V$27:$V$28</c:f>
                <c:numCache>
                  <c:formatCode>General</c:formatCode>
                  <c:ptCount val="2"/>
                  <c:pt idx="0">
                    <c:v>0.49187215410111196</c:v>
                  </c:pt>
                  <c:pt idx="1">
                    <c:v>0.98967278360960997</c:v>
                  </c:pt>
                </c:numCache>
              </c:numRef>
            </c:plus>
            <c:minus>
              <c:numRef>
                <c:f>'Decker swab retention 032420'!$V$27:$V$28</c:f>
                <c:numCache>
                  <c:formatCode>General</c:formatCode>
                  <c:ptCount val="2"/>
                  <c:pt idx="0">
                    <c:v>0.49187215410111196</c:v>
                  </c:pt>
                  <c:pt idx="1">
                    <c:v>0.98967278360960997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'Decker swab retention 032420'!$J$46:$J$47</c:f>
              <c:strCache>
                <c:ptCount val="2"/>
                <c:pt idx="0">
                  <c:v>RSV</c:v>
                </c:pt>
                <c:pt idx="1">
                  <c:v>No RSV</c:v>
                </c:pt>
              </c:strCache>
            </c:strRef>
          </c:cat>
          <c:val>
            <c:numRef>
              <c:f>'Decker swab retention 032420'!$U$27:$U$28</c:f>
              <c:numCache>
                <c:formatCode>General</c:formatCode>
                <c:ptCount val="2"/>
                <c:pt idx="0">
                  <c:v>5.886845267618213</c:v>
                </c:pt>
                <c:pt idx="1">
                  <c:v>23.190625886393732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52-45A6-A521-980FD177386C}"/>
            </c:ext>
          </c:extLst>
        </c:ser>
        <c:ser>
          <c:idx val="1"/>
          <c:order val="1"/>
          <c:tx>
            <c:v>Spun polyester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'Decker swab retention 032420'!$V$33:$V$34</c:f>
                <c:numCache>
                  <c:formatCode>General</c:formatCode>
                  <c:ptCount val="2"/>
                  <c:pt idx="0">
                    <c:v>0.69702414074433339</c:v>
                  </c:pt>
                  <c:pt idx="1">
                    <c:v>0.8082393851591031</c:v>
                  </c:pt>
                </c:numCache>
              </c:numRef>
            </c:plus>
            <c:minus>
              <c:numRef>
                <c:f>'Decker swab retention 032420'!$V$33:$V$34</c:f>
                <c:numCache>
                  <c:formatCode>General</c:formatCode>
                  <c:ptCount val="2"/>
                  <c:pt idx="0">
                    <c:v>0.69702414074433339</c:v>
                  </c:pt>
                  <c:pt idx="1">
                    <c:v>0.8082393851591031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'Decker swab retention 032420'!$J$46:$J$47</c:f>
              <c:strCache>
                <c:ptCount val="2"/>
                <c:pt idx="0">
                  <c:v>RSV</c:v>
                </c:pt>
                <c:pt idx="1">
                  <c:v>No RSV</c:v>
                </c:pt>
              </c:strCache>
            </c:strRef>
          </c:cat>
          <c:val>
            <c:numRef>
              <c:f>'Decker swab retention 032420'!$U$33:$U$34</c:f>
              <c:numCache>
                <c:formatCode>General</c:formatCode>
                <c:ptCount val="2"/>
                <c:pt idx="0">
                  <c:v>9.064908602311526</c:v>
                </c:pt>
                <c:pt idx="1">
                  <c:v>23.347936240083801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52-45A6-A521-980FD17738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9762255"/>
        <c:axId val="1929385279"/>
      </c:barChart>
      <c:catAx>
        <c:axId val="1929762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385279"/>
        <c:crosses val="autoZero"/>
        <c:auto val="1"/>
        <c:lblAlgn val="ctr"/>
        <c:lblOffset val="100"/>
        <c:noMultiLvlLbl val="0"/>
      </c:catAx>
      <c:valAx>
        <c:axId val="1929385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7622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RSV</a:t>
            </a:r>
            <a:r>
              <a:rPr lang="en-US" baseline="0"/>
              <a:t> SH-G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Decker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'Decker swab retention 032420'!$P$27:$P$28</c:f>
                <c:numCache>
                  <c:formatCode>General</c:formatCode>
                  <c:ptCount val="2"/>
                  <c:pt idx="0">
                    <c:v>1.1769428801342088</c:v>
                  </c:pt>
                  <c:pt idx="1">
                    <c:v>1.7114070185351484</c:v>
                  </c:pt>
                </c:numCache>
              </c:numRef>
            </c:plus>
            <c:minus>
              <c:numRef>
                <c:f>'Decker swab retention 032420'!$P$27:$P$28</c:f>
                <c:numCache>
                  <c:formatCode>General</c:formatCode>
                  <c:ptCount val="2"/>
                  <c:pt idx="0">
                    <c:v>1.1769428801342088</c:v>
                  </c:pt>
                  <c:pt idx="1">
                    <c:v>1.7114070185351484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'Decker swab retention 032420'!$J$46:$J$47</c:f>
              <c:strCache>
                <c:ptCount val="2"/>
                <c:pt idx="0">
                  <c:v>RSV</c:v>
                </c:pt>
                <c:pt idx="1">
                  <c:v>No RSV</c:v>
                </c:pt>
              </c:strCache>
            </c:strRef>
          </c:cat>
          <c:val>
            <c:numRef>
              <c:f>'Decker swab retention 032420'!$O$27:$O$28</c:f>
              <c:numCache>
                <c:formatCode>General</c:formatCode>
                <c:ptCount val="2"/>
                <c:pt idx="0">
                  <c:v>7.2336389209875165</c:v>
                </c:pt>
                <c:pt idx="1">
                  <c:v>26.237894654961298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3E-49A4-B5F5-F712119A4C99}"/>
            </c:ext>
          </c:extLst>
        </c:ser>
        <c:ser>
          <c:idx val="1"/>
          <c:order val="1"/>
          <c:tx>
            <c:v>Spun polyester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'Decker swab retention 032420'!$P$33:$P$34</c:f>
                <c:numCache>
                  <c:formatCode>General</c:formatCode>
                  <c:ptCount val="2"/>
                  <c:pt idx="0">
                    <c:v>0.1437966912717093</c:v>
                  </c:pt>
                  <c:pt idx="1">
                    <c:v>1.6660542674067744</c:v>
                  </c:pt>
                </c:numCache>
              </c:numRef>
            </c:plus>
            <c:minus>
              <c:numRef>
                <c:f>'Decker swab retention 032420'!$P$33:$P$34</c:f>
                <c:numCache>
                  <c:formatCode>General</c:formatCode>
                  <c:ptCount val="2"/>
                  <c:pt idx="0">
                    <c:v>0.1437966912717093</c:v>
                  </c:pt>
                  <c:pt idx="1">
                    <c:v>1.6660542674067744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'Decker swab retention 032420'!$J$46:$J$47</c:f>
              <c:strCache>
                <c:ptCount val="2"/>
                <c:pt idx="0">
                  <c:v>RSV</c:v>
                </c:pt>
                <c:pt idx="1">
                  <c:v>No RSV</c:v>
                </c:pt>
              </c:strCache>
            </c:strRef>
          </c:cat>
          <c:val>
            <c:numRef>
              <c:f>'Decker swab retention 032420'!$O$33:$O$34</c:f>
              <c:numCache>
                <c:formatCode>General</c:formatCode>
                <c:ptCount val="2"/>
                <c:pt idx="0">
                  <c:v>8.0365577659903433</c:v>
                </c:pt>
                <c:pt idx="1">
                  <c:v>26.14525164471247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3E-49A4-B5F5-F712119A4C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9762255"/>
        <c:axId val="1929385279"/>
      </c:barChart>
      <c:catAx>
        <c:axId val="1929762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385279"/>
        <c:crosses val="autoZero"/>
        <c:auto val="1"/>
        <c:lblAlgn val="ctr"/>
        <c:lblOffset val="100"/>
        <c:noMultiLvlLbl val="0"/>
      </c:catAx>
      <c:valAx>
        <c:axId val="1929385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7622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Genome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No swab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'Swab leeching autoclave 033120 '!$J$60:$J$62</c:f>
              <c:strCache>
                <c:ptCount val="3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</c:strCache>
            </c:strRef>
          </c:cat>
          <c:val>
            <c:numRef>
              <c:f>'Swab leeching autoclave 033120 '!$L$47:$L$49</c:f>
              <c:numCache>
                <c:formatCode>General</c:formatCode>
                <c:ptCount val="3"/>
                <c:pt idx="0">
                  <c:v>27.392680654504549</c:v>
                </c:pt>
                <c:pt idx="1">
                  <c:v>27.56095665186125</c:v>
                </c:pt>
                <c:pt idx="2">
                  <c:v>26.483418727081201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68-4F37-9BF0-4DEEAC4CF504}"/>
            </c:ext>
          </c:extLst>
        </c:ser>
        <c:ser>
          <c:idx val="1"/>
          <c:order val="1"/>
          <c:tx>
            <c:v>EtOH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'Swab leeching autoclave 033120 '!$M$51:$M$53</c:f>
                <c:numCache>
                  <c:formatCode>General</c:formatCode>
                  <c:ptCount val="3"/>
                  <c:pt idx="0">
                    <c:v>0.2393397939849658</c:v>
                  </c:pt>
                  <c:pt idx="1">
                    <c:v>0.5480317599030714</c:v>
                  </c:pt>
                  <c:pt idx="2">
                    <c:v>0.18575871801190821</c:v>
                  </c:pt>
                </c:numCache>
              </c:numRef>
            </c:plus>
            <c:minus>
              <c:numRef>
                <c:f>'Swab leeching autoclave 033120 '!$M$51:$M$53</c:f>
                <c:numCache>
                  <c:formatCode>General</c:formatCode>
                  <c:ptCount val="3"/>
                  <c:pt idx="0">
                    <c:v>0.2393397939849658</c:v>
                  </c:pt>
                  <c:pt idx="1">
                    <c:v>0.5480317599030714</c:v>
                  </c:pt>
                  <c:pt idx="2">
                    <c:v>0.18575871801190821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'Swab leeching autoclave 033120 '!$L$51:$L$53</c:f>
              <c:numCache>
                <c:formatCode>General</c:formatCode>
                <c:ptCount val="3"/>
                <c:pt idx="0">
                  <c:v>27.097720517041136</c:v>
                </c:pt>
                <c:pt idx="1">
                  <c:v>27.190174832986184</c:v>
                </c:pt>
                <c:pt idx="2">
                  <c:v>26.960286572797198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68-4F37-9BF0-4DEEAC4CF504}"/>
            </c:ext>
          </c:extLst>
        </c:ser>
        <c:ser>
          <c:idx val="2"/>
          <c:order val="2"/>
          <c:tx>
            <c:v>Autoclave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'Swab leeching autoclave 033120 '!$M$55:$M$57</c:f>
                <c:numCache>
                  <c:formatCode>General</c:formatCode>
                  <c:ptCount val="3"/>
                  <c:pt idx="0">
                    <c:v>6.6664405626597437E-2</c:v>
                  </c:pt>
                  <c:pt idx="1">
                    <c:v>0.13036126174997562</c:v>
                  </c:pt>
                  <c:pt idx="2">
                    <c:v>0.4766598182676971</c:v>
                  </c:pt>
                </c:numCache>
              </c:numRef>
            </c:plus>
            <c:minus>
              <c:numRef>
                <c:f>'Swab leeching autoclave 033120 '!$M$55:$M$57</c:f>
                <c:numCache>
                  <c:formatCode>General</c:formatCode>
                  <c:ptCount val="3"/>
                  <c:pt idx="0">
                    <c:v>6.6664405626597437E-2</c:v>
                  </c:pt>
                  <c:pt idx="1">
                    <c:v>0.13036126174997562</c:v>
                  </c:pt>
                  <c:pt idx="2">
                    <c:v>0.4766598182676971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'Swab leeching autoclave 033120 '!$L$55:$L$57</c:f>
              <c:numCache>
                <c:formatCode>General</c:formatCode>
                <c:ptCount val="3"/>
                <c:pt idx="0">
                  <c:v>27.171254701851904</c:v>
                </c:pt>
                <c:pt idx="1">
                  <c:v>27.378874350817153</c:v>
                </c:pt>
                <c:pt idx="2">
                  <c:v>26.86648317234793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968-4F37-9BF0-4DEEAC4CF5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338448"/>
        <c:axId val="47340080"/>
      </c:lineChart>
      <c:catAx>
        <c:axId val="4733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40080"/>
        <c:crosses val="autoZero"/>
        <c:auto val="1"/>
        <c:lblAlgn val="ctr"/>
        <c:lblOffset val="100"/>
        <c:noMultiLvlLbl val="0"/>
      </c:catAx>
      <c:valAx>
        <c:axId val="47340080"/>
        <c:scaling>
          <c:orientation val="minMax"/>
          <c:max val="30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C(t)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38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No swab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'Swab leeching autoclave 033120 '!$J$60:$J$62</c:f>
              <c:strCache>
                <c:ptCount val="3"/>
                <c:pt idx="0">
                  <c:v>Day 1</c:v>
                </c:pt>
                <c:pt idx="1">
                  <c:v>Day 2</c:v>
                </c:pt>
                <c:pt idx="2">
                  <c:v>Day 3</c:v>
                </c:pt>
              </c:strCache>
            </c:strRef>
          </c:cat>
          <c:val>
            <c:numRef>
              <c:f>'Swab leeching autoclave 033120 '!$Q$47:$Q$49</c:f>
              <c:numCache>
                <c:formatCode>General</c:formatCode>
                <c:ptCount val="3"/>
                <c:pt idx="0">
                  <c:v>24.78805346820165</c:v>
                </c:pt>
                <c:pt idx="1">
                  <c:v>25.4079076131355</c:v>
                </c:pt>
                <c:pt idx="2">
                  <c:v>24.593708169479349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772-4D2F-8F0D-0318438CB61B}"/>
            </c:ext>
          </c:extLst>
        </c:ser>
        <c:ser>
          <c:idx val="1"/>
          <c:order val="1"/>
          <c:tx>
            <c:v>EtOH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'Swab leeching autoclave 033120 '!$R$51:$R$53</c:f>
                <c:numCache>
                  <c:formatCode>General</c:formatCode>
                  <c:ptCount val="3"/>
                  <c:pt idx="0">
                    <c:v>0.56853009338154403</c:v>
                  </c:pt>
                  <c:pt idx="1">
                    <c:v>0.45840379172047296</c:v>
                  </c:pt>
                  <c:pt idx="2">
                    <c:v>0.11100784388507222</c:v>
                  </c:pt>
                </c:numCache>
              </c:numRef>
            </c:plus>
            <c:minus>
              <c:numRef>
                <c:f>'Swab leeching autoclave 033120 '!$R$51:$R$53</c:f>
                <c:numCache>
                  <c:formatCode>General</c:formatCode>
                  <c:ptCount val="3"/>
                  <c:pt idx="0">
                    <c:v>0.56853009338154403</c:v>
                  </c:pt>
                  <c:pt idx="1">
                    <c:v>0.45840379172047296</c:v>
                  </c:pt>
                  <c:pt idx="2">
                    <c:v>0.11100784388507222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'Swab leeching autoclave 033120 '!$Q$51:$Q$53</c:f>
              <c:numCache>
                <c:formatCode>General</c:formatCode>
                <c:ptCount val="3"/>
                <c:pt idx="0">
                  <c:v>24.799819283363686</c:v>
                </c:pt>
                <c:pt idx="1">
                  <c:v>25.310176002446468</c:v>
                </c:pt>
                <c:pt idx="2">
                  <c:v>25.402277607462718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772-4D2F-8F0D-0318438CB61B}"/>
            </c:ext>
          </c:extLst>
        </c:ser>
        <c:ser>
          <c:idx val="2"/>
          <c:order val="2"/>
          <c:tx>
            <c:v>Autoclave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'Swab leeching autoclave 033120 '!$R$55:$R$57</c:f>
                <c:numCache>
                  <c:formatCode>General</c:formatCode>
                  <c:ptCount val="3"/>
                  <c:pt idx="0">
                    <c:v>0.32048546541660577</c:v>
                  </c:pt>
                  <c:pt idx="1">
                    <c:v>0.20713091376783371</c:v>
                  </c:pt>
                  <c:pt idx="2">
                    <c:v>0.5752092430833956</c:v>
                  </c:pt>
                </c:numCache>
              </c:numRef>
            </c:plus>
            <c:minus>
              <c:numRef>
                <c:f>'Swab leeching autoclave 033120 '!$R$55:$R$57</c:f>
                <c:numCache>
                  <c:formatCode>General</c:formatCode>
                  <c:ptCount val="3"/>
                  <c:pt idx="0">
                    <c:v>0.32048546541660577</c:v>
                  </c:pt>
                  <c:pt idx="1">
                    <c:v>0.20713091376783371</c:v>
                  </c:pt>
                  <c:pt idx="2">
                    <c:v>0.5752092430833956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'Swab leeching autoclave 033120 '!$Q$55:$Q$57</c:f>
              <c:numCache>
                <c:formatCode>General</c:formatCode>
                <c:ptCount val="3"/>
                <c:pt idx="0">
                  <c:v>24.798643722650933</c:v>
                </c:pt>
                <c:pt idx="1">
                  <c:v>25.422681109265184</c:v>
                </c:pt>
                <c:pt idx="2">
                  <c:v>24.957918581687466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772-4D2F-8F0D-0318438CB6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338448"/>
        <c:axId val="47340080"/>
      </c:lineChart>
      <c:catAx>
        <c:axId val="4733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40080"/>
        <c:crosses val="autoZero"/>
        <c:auto val="1"/>
        <c:lblAlgn val="ctr"/>
        <c:lblOffset val="100"/>
        <c:noMultiLvlLbl val="0"/>
      </c:catAx>
      <c:valAx>
        <c:axId val="47340080"/>
        <c:scaling>
          <c:orientation val="minMax"/>
          <c:max val="30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C(t)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38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84C0A-4452-4ED3-9D3E-F94B89C48FD9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61F88-B2F2-40AF-82F2-60860ECF0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42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61F88-B2F2-40AF-82F2-60860ECF00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13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Jonathan swabbing his head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61F88-B2F2-40AF-82F2-60860ECF00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91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Michael Teng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61F88-B2F2-40AF-82F2-60860ECF00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5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61F88-B2F2-40AF-82F2-60860ECF00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25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61F88-B2F2-40AF-82F2-60860ECF00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42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861F88-B2F2-40AF-82F2-60860ECF00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12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Full Logo-1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662436F-7E1C-4543-917F-2DB7AF9C0A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70006"/>
            <a:ext cx="7886700" cy="1512038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707FAF2-9310-E64A-BF65-F16E6CD042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2002285"/>
            <a:ext cx="7886700" cy="562570"/>
          </a:xfrm>
        </p:spPr>
        <p:txBody>
          <a:bodyPr>
            <a:normAutofit/>
          </a:bodyPr>
          <a:lstStyle>
            <a:lvl1pPr marL="0" indent="0">
              <a:buNone/>
              <a:defRPr sz="1600" b="1" spc="10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488C8C-1B01-554E-ACC6-8C39DB14C6A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23888" y="4409631"/>
            <a:ext cx="7886700" cy="297332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rgbClr val="ECEAD1"/>
                </a:solidFill>
                <a:effectLst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 | Date</a:t>
            </a:r>
          </a:p>
        </p:txBody>
      </p:sp>
    </p:spTree>
    <p:extLst>
      <p:ext uri="{BB962C8B-B14F-4D97-AF65-F5344CB8AC3E}">
        <p14:creationId xmlns:p14="http://schemas.microsoft.com/office/powerpoint/2010/main" val="412584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-3">
    <p:bg>
      <p:bgPr>
        <a:solidFill>
          <a:srgbClr val="ECE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982119-F744-1E4F-96A4-52E6E6E53056}"/>
              </a:ext>
            </a:extLst>
          </p:cNvPr>
          <p:cNvSpPr/>
          <p:nvPr userDrawn="1"/>
        </p:nvSpPr>
        <p:spPr>
          <a:xfrm>
            <a:off x="0" y="0"/>
            <a:ext cx="9144000" cy="139304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82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6747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006747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E8CF8B-D494-CC47-8E2D-52DC8E8EF28F}"/>
              </a:ext>
            </a:extLst>
          </p:cNvPr>
          <p:cNvSpPr/>
          <p:nvPr userDrawn="1"/>
        </p:nvSpPr>
        <p:spPr>
          <a:xfrm>
            <a:off x="0" y="0"/>
            <a:ext cx="9144000" cy="139304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11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-Green">
    <p:bg>
      <p:bgPr>
        <a:solidFill>
          <a:srgbClr val="006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011204"/>
            <a:ext cx="7886700" cy="99417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Simple Break Section</a:t>
            </a:r>
          </a:p>
        </p:txBody>
      </p:sp>
    </p:spTree>
    <p:extLst>
      <p:ext uri="{BB962C8B-B14F-4D97-AF65-F5344CB8AC3E}">
        <p14:creationId xmlns:p14="http://schemas.microsoft.com/office/powerpoint/2010/main" val="1663764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-Gray">
    <p:bg>
      <p:bgPr>
        <a:solidFill>
          <a:srgbClr val="7E96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011204"/>
            <a:ext cx="7886700" cy="99417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Simple Break Section</a:t>
            </a:r>
          </a:p>
        </p:txBody>
      </p:sp>
    </p:spTree>
    <p:extLst>
      <p:ext uri="{BB962C8B-B14F-4D97-AF65-F5344CB8AC3E}">
        <p14:creationId xmlns:p14="http://schemas.microsoft.com/office/powerpoint/2010/main" val="2990483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Phot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A3B7135-3D78-0E4B-9C26-9E7303734618}"/>
              </a:ext>
            </a:extLst>
          </p:cNvPr>
          <p:cNvSpPr/>
          <p:nvPr userDrawn="1"/>
        </p:nvSpPr>
        <p:spPr>
          <a:xfrm>
            <a:off x="182880" y="219456"/>
            <a:ext cx="8750808" cy="4754880"/>
          </a:xfrm>
          <a:prstGeom prst="rect">
            <a:avLst/>
          </a:prstGeom>
          <a:solidFill>
            <a:srgbClr val="00674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52DF257-01E2-CC4F-84E8-92951174B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11204"/>
            <a:ext cx="7886700" cy="99417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Simple Break Section</a:t>
            </a:r>
          </a:p>
        </p:txBody>
      </p:sp>
    </p:spTree>
    <p:extLst>
      <p:ext uri="{BB962C8B-B14F-4D97-AF65-F5344CB8AC3E}">
        <p14:creationId xmlns:p14="http://schemas.microsoft.com/office/powerpoint/2010/main" val="1548156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-Photo-2">
    <p:bg>
      <p:bgPr>
        <a:solidFill>
          <a:srgbClr val="0067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011203"/>
            <a:ext cx="3145064" cy="2734967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Simple Break Section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D0E8F77-71F3-F946-9D23-CC819E7051D6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2000" cy="514350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883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85F8F3-4D20-5E43-8EB9-992296EA04A9}"/>
              </a:ext>
            </a:extLst>
          </p:cNvPr>
          <p:cNvSpPr/>
          <p:nvPr userDrawn="1"/>
        </p:nvSpPr>
        <p:spPr>
          <a:xfrm>
            <a:off x="0" y="-34017"/>
            <a:ext cx="3887391" cy="5204389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4709" y="740569"/>
            <a:ext cx="4371831" cy="3655219"/>
          </a:xfrm>
        </p:spPr>
        <p:txBody>
          <a:bodyPr/>
          <a:lstStyle>
            <a:lvl1pPr>
              <a:defRPr sz="2400">
                <a:solidFill>
                  <a:srgbClr val="006747"/>
                </a:solidFill>
              </a:defRPr>
            </a:lvl1pPr>
            <a:lvl2pPr>
              <a:defRPr sz="2100">
                <a:solidFill>
                  <a:srgbClr val="006747"/>
                </a:solidFill>
              </a:defRPr>
            </a:lvl2pPr>
            <a:lvl3pPr>
              <a:defRPr sz="1800">
                <a:solidFill>
                  <a:srgbClr val="006747"/>
                </a:solidFill>
              </a:defRPr>
            </a:lvl3pPr>
            <a:lvl4pPr>
              <a:defRPr sz="1500">
                <a:solidFill>
                  <a:srgbClr val="006747"/>
                </a:solidFill>
              </a:defRPr>
            </a:lvl4pPr>
            <a:lvl5pPr>
              <a:defRPr sz="1500">
                <a:solidFill>
                  <a:srgbClr val="006747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07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85F8F3-4D20-5E43-8EB9-992296EA04A9}"/>
              </a:ext>
            </a:extLst>
          </p:cNvPr>
          <p:cNvSpPr/>
          <p:nvPr userDrawn="1"/>
        </p:nvSpPr>
        <p:spPr>
          <a:xfrm>
            <a:off x="0" y="-34016"/>
            <a:ext cx="9144000" cy="2191590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0" y="342900"/>
            <a:ext cx="3099679" cy="1200150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83604"/>
            <a:ext cx="4034626" cy="220894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466069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83AE0ED-DAFE-6347-ACD6-B8BA2CC2DB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33963" y="-33338"/>
            <a:ext cx="3606800" cy="373221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51888F3-4D41-1847-B79F-091A153FEBA7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5033963" y="3871644"/>
            <a:ext cx="3606800" cy="453776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466069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602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>
                <a:solidFill>
                  <a:srgbClr val="466069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BF4C2C-1ED6-0F47-810A-EE823A1E98D4}"/>
              </a:ext>
            </a:extLst>
          </p:cNvPr>
          <p:cNvSpPr/>
          <p:nvPr userDrawn="1"/>
        </p:nvSpPr>
        <p:spPr>
          <a:xfrm>
            <a:off x="0" y="0"/>
            <a:ext cx="9144000" cy="139304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78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-log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66172" y="740569"/>
            <a:ext cx="2949178" cy="802480"/>
          </a:xfrm>
        </p:spPr>
        <p:txBody>
          <a:bodyPr anchor="b"/>
          <a:lstStyle>
            <a:lvl1pPr>
              <a:defRPr sz="2400"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6172" y="1543050"/>
            <a:ext cx="2949178" cy="2858691"/>
          </a:xfrm>
        </p:spPr>
        <p:txBody>
          <a:bodyPr/>
          <a:lstStyle>
            <a:lvl1pPr marL="0" indent="0">
              <a:buNone/>
              <a:defRPr sz="1200">
                <a:solidFill>
                  <a:srgbClr val="466069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88B55E94-566B-064E-82B6-C977F84F7C6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60663" y="740569"/>
            <a:ext cx="4627562" cy="36544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94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Full Logo-2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ED12-1E52-6C4E-9F94-C31ED28A5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67360"/>
            <a:ext cx="7886700" cy="1087964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F4F18-B776-DD4E-AAD8-649F4A38F1E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1575565"/>
            <a:ext cx="7886700" cy="562570"/>
          </a:xfrm>
        </p:spPr>
        <p:txBody>
          <a:bodyPr>
            <a:normAutofit/>
          </a:bodyPr>
          <a:lstStyle>
            <a:lvl1pPr marL="0" indent="0" algn="r">
              <a:buNone/>
              <a:defRPr sz="1600" b="1" spc="10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5BBF53-4D71-3C4A-B4D0-13621C769C2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23888" y="2296351"/>
            <a:ext cx="7886700" cy="297332"/>
          </a:xfrm>
        </p:spPr>
        <p:txBody>
          <a:bodyPr>
            <a:normAutofit/>
          </a:bodyPr>
          <a:lstStyle>
            <a:lvl1pPr marL="0" indent="0" algn="r">
              <a:buNone/>
              <a:defRPr sz="1400" b="0">
                <a:solidFill>
                  <a:srgbClr val="ECEAD1"/>
                </a:solidFill>
                <a:effectLst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 | Date</a:t>
            </a:r>
          </a:p>
        </p:txBody>
      </p:sp>
    </p:spTree>
    <p:extLst>
      <p:ext uri="{BB962C8B-B14F-4D97-AF65-F5344CB8AC3E}">
        <p14:creationId xmlns:p14="http://schemas.microsoft.com/office/powerpoint/2010/main" val="2482875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109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375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Logo-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662436F-7E1C-4543-917F-2DB7AF9C0A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70006"/>
            <a:ext cx="7886700" cy="1512038"/>
          </a:xfrm>
        </p:spPr>
        <p:txBody>
          <a:bodyPr anchor="b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707FAF2-9310-E64A-BF65-F16E6CD0423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2002285"/>
            <a:ext cx="7886700" cy="562570"/>
          </a:xfrm>
        </p:spPr>
        <p:txBody>
          <a:bodyPr>
            <a:normAutofit/>
          </a:bodyPr>
          <a:lstStyle>
            <a:lvl1pPr marL="0" indent="0">
              <a:buNone/>
              <a:defRPr sz="1600" b="1" spc="10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D488C8C-1B01-554E-ACC6-8C39DB14C6A2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23888" y="4409631"/>
            <a:ext cx="7886700" cy="297332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rgbClr val="ECEAD1"/>
                </a:solidFill>
                <a:effectLst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 | Date</a:t>
            </a:r>
          </a:p>
        </p:txBody>
      </p:sp>
    </p:spTree>
    <p:extLst>
      <p:ext uri="{BB962C8B-B14F-4D97-AF65-F5344CB8AC3E}">
        <p14:creationId xmlns:p14="http://schemas.microsoft.com/office/powerpoint/2010/main" val="3196963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Logo-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ED12-1E52-6C4E-9F94-C31ED28A5B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67360"/>
            <a:ext cx="7886700" cy="1087964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F4F18-B776-DD4E-AAD8-649F4A38F1E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1575565"/>
            <a:ext cx="7886700" cy="562570"/>
          </a:xfrm>
        </p:spPr>
        <p:txBody>
          <a:bodyPr>
            <a:normAutofit/>
          </a:bodyPr>
          <a:lstStyle>
            <a:lvl1pPr marL="0" indent="0" algn="r">
              <a:buNone/>
              <a:defRPr sz="1600" b="1" spc="10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5BBF53-4D71-3C4A-B4D0-13621C769C2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23888" y="2296351"/>
            <a:ext cx="7886700" cy="297332"/>
          </a:xfrm>
        </p:spPr>
        <p:txBody>
          <a:bodyPr>
            <a:normAutofit/>
          </a:bodyPr>
          <a:lstStyle>
            <a:lvl1pPr marL="0" indent="0" algn="r">
              <a:buNone/>
              <a:defRPr sz="1400" b="0">
                <a:solidFill>
                  <a:srgbClr val="ECEAD1"/>
                </a:solidFill>
                <a:effectLst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 Name | Date</a:t>
            </a:r>
          </a:p>
        </p:txBody>
      </p:sp>
    </p:spTree>
    <p:extLst>
      <p:ext uri="{BB962C8B-B14F-4D97-AF65-F5344CB8AC3E}">
        <p14:creationId xmlns:p14="http://schemas.microsoft.com/office/powerpoint/2010/main" val="438533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Logo-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575352"/>
            <a:ext cx="7886700" cy="692663"/>
          </a:xfrm>
        </p:spPr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844464-2855-2440-9177-E4C7D319AE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6650" y="-60357"/>
            <a:ext cx="1447165" cy="58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56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Logo-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74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8BCE3-AF16-6D41-B95F-884EAC5A8EB3}"/>
              </a:ext>
            </a:extLst>
          </p:cNvPr>
          <p:cNvSpPr/>
          <p:nvPr userDrawn="1"/>
        </p:nvSpPr>
        <p:spPr>
          <a:xfrm>
            <a:off x="0" y="0"/>
            <a:ext cx="9144000" cy="139304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53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982119-F744-1E4F-96A4-52E6E6E53056}"/>
              </a:ext>
            </a:extLst>
          </p:cNvPr>
          <p:cNvSpPr/>
          <p:nvPr userDrawn="1"/>
        </p:nvSpPr>
        <p:spPr>
          <a:xfrm>
            <a:off x="0" y="0"/>
            <a:ext cx="9144000" cy="139304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35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>
              <a:defRPr>
                <a:solidFill>
                  <a:srgbClr val="006747"/>
                </a:solidFill>
              </a:defRPr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8BCE3-AF16-6D41-B95F-884EAC5A8EB3}"/>
              </a:ext>
            </a:extLst>
          </p:cNvPr>
          <p:cNvSpPr/>
          <p:nvPr userDrawn="1"/>
        </p:nvSpPr>
        <p:spPr>
          <a:xfrm>
            <a:off x="1" y="0"/>
            <a:ext cx="179462" cy="5143500"/>
          </a:xfrm>
          <a:prstGeom prst="rect">
            <a:avLst/>
          </a:prstGeom>
          <a:solidFill>
            <a:srgbClr val="0067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BB23591-16BE-954D-B59B-91BFDA663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solidFill>
                  <a:srgbClr val="466069"/>
                </a:solidFill>
              </a:defRPr>
            </a:lvl1pPr>
            <a:lvl2pPr>
              <a:defRPr>
                <a:solidFill>
                  <a:srgbClr val="466069"/>
                </a:solidFill>
              </a:defRPr>
            </a:lvl2pPr>
            <a:lvl3pPr>
              <a:defRPr>
                <a:solidFill>
                  <a:srgbClr val="466069"/>
                </a:solidFill>
              </a:defRPr>
            </a:lvl3pPr>
            <a:lvl4pPr>
              <a:defRPr>
                <a:solidFill>
                  <a:srgbClr val="466069"/>
                </a:solidFill>
              </a:defRPr>
            </a:lvl4pPr>
            <a:lvl5pPr>
              <a:defRPr>
                <a:solidFill>
                  <a:srgbClr val="466069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BE2CF947-D569-5840-90FE-2AE8871A80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369219"/>
            <a:ext cx="3874984" cy="326350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1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30E96-9F1D-4749-BDBF-344ADF8F90F9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EC011-0DA0-DB45-996E-85C7F379A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6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61" r:id="rId3"/>
    <p:sldLayoutId id="2147483679" r:id="rId4"/>
    <p:sldLayoutId id="2147483677" r:id="rId5"/>
    <p:sldLayoutId id="2147483676" r:id="rId6"/>
    <p:sldLayoutId id="2147483662" r:id="rId7"/>
    <p:sldLayoutId id="2147483664" r:id="rId8"/>
    <p:sldLayoutId id="2147483672" r:id="rId9"/>
    <p:sldLayoutId id="2147483675" r:id="rId10"/>
    <p:sldLayoutId id="2147483665" r:id="rId11"/>
    <p:sldLayoutId id="2147483666" r:id="rId12"/>
    <p:sldLayoutId id="2147483671" r:id="rId13"/>
    <p:sldLayoutId id="2147483667" r:id="rId14"/>
    <p:sldLayoutId id="2147483670" r:id="rId15"/>
    <p:sldLayoutId id="2147483668" r:id="rId16"/>
    <p:sldLayoutId id="2147483673" r:id="rId17"/>
    <p:sldLayoutId id="2147483669" r:id="rId18"/>
    <p:sldLayoutId id="2147483678" r:id="rId19"/>
    <p:sldLayoutId id="2147483674" r:id="rId20"/>
    <p:sldLayoutId id="2147483683" r:id="rId2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ACDF2-073F-9C4D-9833-27D20783B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9211"/>
            <a:ext cx="9057939" cy="762496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Unexpected Uses of 3D Printing During COVID-19: The Creation and Clinical Validation of a 3D Printed Nasopharyngeal Swab for Critical Need 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90869-0730-A94A-B078-29AA0B841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990" y="3155790"/>
            <a:ext cx="7886700" cy="1339890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Todd Goldstein PhD, Jonathan Ford PhD, Sean Trahan MS, Todd Hazelton MD, and Summer Decker PhD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1500" b="0" dirty="0"/>
              <a:t>Northwell Health Systems and USF Health </a:t>
            </a:r>
            <a:r>
              <a:rPr lang="en-US" sz="1500" b="0" dirty="0" err="1"/>
              <a:t>Morsani</a:t>
            </a:r>
            <a:r>
              <a:rPr lang="en-US" sz="1500" b="0" dirty="0"/>
              <a:t> College of Medicine, Tampa General Hospital</a:t>
            </a:r>
          </a:p>
        </p:txBody>
      </p:sp>
      <p:pic>
        <p:nvPicPr>
          <p:cNvPr id="8" name="Picture 7" descr="A picture containing kitchen, small, stove, refrigerator&#10;&#10;Description automatically generated">
            <a:extLst>
              <a:ext uri="{FF2B5EF4-FFF2-40B4-BE49-F238E27FC236}">
                <a16:creationId xmlns:a16="http://schemas.microsoft.com/office/drawing/2014/main" id="{9BC18573-9AC7-44FC-B80D-63396B93B3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481" r="5222" b="18519"/>
          <a:stretch/>
        </p:blipFill>
        <p:spPr>
          <a:xfrm>
            <a:off x="2372509" y="1294467"/>
            <a:ext cx="4312920" cy="1774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67FC8F-214A-E94C-8E91-EA9575BFC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178" y="4181954"/>
            <a:ext cx="2633511" cy="736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0D6687-24AE-C140-8013-6305074D8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04" y="4362084"/>
            <a:ext cx="2391162" cy="690067"/>
          </a:xfrm>
          <a:prstGeom prst="rect">
            <a:avLst/>
          </a:prstGeom>
        </p:spPr>
      </p:pic>
      <p:pic>
        <p:nvPicPr>
          <p:cNvPr id="10" name="Picture 2" descr="Job Cart - Northwell Health">
            <a:extLst>
              <a:ext uri="{FF2B5EF4-FFF2-40B4-BE49-F238E27FC236}">
                <a16:creationId xmlns:a16="http://schemas.microsoft.com/office/drawing/2014/main" id="{27A8CF7C-2972-BE4B-85D5-13A584FC1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9455" y="4072620"/>
            <a:ext cx="2865349" cy="101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126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F5321-B44E-A641-9B2E-B7790738A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does it hurt?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E86512-2306-DE4E-931B-8FF546C88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23" y="1480264"/>
            <a:ext cx="4521200" cy="1231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ACD467-BB17-EB48-8C00-E2DC9DA4A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723" y="787601"/>
            <a:ext cx="4398277" cy="25725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2A6C30-BA21-4BDC-93CC-E98D731D752F}"/>
              </a:ext>
            </a:extLst>
          </p:cNvPr>
          <p:cNvSpPr txBox="1"/>
          <p:nvPr/>
        </p:nvSpPr>
        <p:spPr>
          <a:xfrm>
            <a:off x="990496" y="3923930"/>
            <a:ext cx="75104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3DP swabs performed similarly to standard of care swabs with respect to patient comfort</a:t>
            </a:r>
          </a:p>
        </p:txBody>
      </p:sp>
    </p:spTree>
    <p:extLst>
      <p:ext uri="{BB962C8B-B14F-4D97-AF65-F5344CB8AC3E}">
        <p14:creationId xmlns:p14="http://schemas.microsoft.com/office/powerpoint/2010/main" val="3549388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D7B8D-5319-FC49-95C0-9DA031CEE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3224"/>
            <a:ext cx="7886700" cy="692663"/>
          </a:xfrm>
        </p:spPr>
        <p:txBody>
          <a:bodyPr/>
          <a:lstStyle/>
          <a:p>
            <a:r>
              <a:rPr lang="en-US" dirty="0"/>
              <a:t>Completing the 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38C86-FBA5-CC45-9618-F7140CBA3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" y="1359983"/>
            <a:ext cx="4474545" cy="3263504"/>
          </a:xfrm>
        </p:spPr>
        <p:txBody>
          <a:bodyPr>
            <a:normAutofit/>
          </a:bodyPr>
          <a:lstStyle/>
          <a:p>
            <a:r>
              <a:rPr lang="en-US" dirty="0"/>
              <a:t>Swabs are delivered to USF Health Dept. of Infectious Disease labs for sterilization</a:t>
            </a:r>
          </a:p>
          <a:p>
            <a:r>
              <a:rPr lang="en-US" dirty="0"/>
              <a:t>Each swab is individually wrapped before autoclaving</a:t>
            </a:r>
          </a:p>
          <a:p>
            <a:r>
              <a:rPr lang="en-US" dirty="0"/>
              <a:t>Bundled with the other testing kit components</a:t>
            </a:r>
          </a:p>
          <a:p>
            <a:r>
              <a:rPr lang="en-US" dirty="0"/>
              <a:t>Distributed to affiliate hospitals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F7FEB96-B20B-8A49-9090-5418CF20D0B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102" y="2743343"/>
            <a:ext cx="1760537" cy="234791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7EFB8B-AFEF-2241-BFDB-A65B0B1F2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19" y="523224"/>
            <a:ext cx="3826404" cy="2151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B2C089-2780-464B-9FE9-27DA0E226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53354" y="3054878"/>
            <a:ext cx="2326794" cy="174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46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A4A38-AE20-0D4E-98AD-AC31BEF59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5" y="436812"/>
            <a:ext cx="7886700" cy="692663"/>
          </a:xfrm>
        </p:spPr>
        <p:txBody>
          <a:bodyPr/>
          <a:lstStyle/>
          <a:p>
            <a:r>
              <a:rPr lang="en-US" dirty="0"/>
              <a:t>Global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AD42F-8098-C44A-8712-7912CE248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57" y="988291"/>
            <a:ext cx="8824940" cy="40932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 VA system- 25% of the 170 hospitals are using the USF Health/Northwell Health swab</a:t>
            </a:r>
          </a:p>
          <a:p>
            <a:pPr lvl="1"/>
            <a:r>
              <a:rPr lang="en-US" dirty="0"/>
              <a:t>Majority are printing their own; some are being supplied by affiliates like USF MCOM</a:t>
            </a:r>
          </a:p>
          <a:p>
            <a:pPr lvl="1"/>
            <a:r>
              <a:rPr lang="en-US" dirty="0"/>
              <a:t>Doubled the 3D printing in VA facilities across the US</a:t>
            </a:r>
          </a:p>
          <a:p>
            <a:r>
              <a:rPr lang="en-US" dirty="0"/>
              <a:t>Numerous states using the USF Health/Northwell Health swab including New York, Massachusetts, Kansas, Oklahoma, and Ohio</a:t>
            </a:r>
          </a:p>
          <a:p>
            <a:pPr lvl="1"/>
            <a:r>
              <a:rPr lang="en-US" dirty="0"/>
              <a:t>Ohio has over 1 million alone</a:t>
            </a:r>
          </a:p>
          <a:p>
            <a:r>
              <a:rPr lang="en-US" dirty="0"/>
              <a:t>Over 60 hospitals and hospital systems including the Mayo Clinic, Brigham and Women’s, LSU Medical Center, etc. </a:t>
            </a:r>
          </a:p>
          <a:p>
            <a:r>
              <a:rPr lang="en-US" dirty="0"/>
              <a:t>Used in 30+ countries: Canada, Colombia, Brazil, Japan, Switzerland, Ethiopia, Malawi, Uruguay, Georgia, Portugal, Malaysia, Argentina, United Kingdom, etc. </a:t>
            </a:r>
          </a:p>
          <a:p>
            <a:pPr marL="0" indent="0">
              <a:buNone/>
            </a:pPr>
            <a:r>
              <a:rPr lang="en-US" b="1" i="1" dirty="0"/>
              <a:t>In total, there are tens of millions USF Health/Northwell Health designed swabs in the world which have directly impacted the national response to COVID.  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08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3AE6F-41B3-B443-8C4D-8985A2BD6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7673"/>
            <a:ext cx="7886700" cy="692663"/>
          </a:xfrm>
        </p:spPr>
        <p:txBody>
          <a:bodyPr/>
          <a:lstStyle/>
          <a:p>
            <a:r>
              <a:rPr lang="en-US" dirty="0"/>
              <a:t>3D Printed NP Swab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4857D-8265-9749-BF1C-F3FC37BE5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61" y="1190336"/>
            <a:ext cx="7886700" cy="3263504"/>
          </a:xfrm>
        </p:spPr>
        <p:txBody>
          <a:bodyPr>
            <a:normAutofit/>
          </a:bodyPr>
          <a:lstStyle/>
          <a:p>
            <a:r>
              <a:rPr lang="en-US" dirty="0"/>
              <a:t>USF Health</a:t>
            </a:r>
          </a:p>
          <a:p>
            <a:pPr lvl="1"/>
            <a:r>
              <a:rPr lang="en-US" dirty="0"/>
              <a:t>Dr. Summer Decker*</a:t>
            </a:r>
          </a:p>
          <a:p>
            <a:pPr lvl="1"/>
            <a:r>
              <a:rPr lang="en-US" dirty="0"/>
              <a:t>Dr. Jonathan Ford*</a:t>
            </a:r>
          </a:p>
          <a:p>
            <a:pPr lvl="1"/>
            <a:r>
              <a:rPr lang="en-US" dirty="0"/>
              <a:t>Dr. Todd Hazelton</a:t>
            </a:r>
          </a:p>
          <a:p>
            <a:pPr lvl="1"/>
            <a:r>
              <a:rPr lang="en-US" dirty="0"/>
              <a:t>Dr. Michael Teng</a:t>
            </a:r>
          </a:p>
          <a:p>
            <a:pPr lvl="1"/>
            <a:r>
              <a:rPr lang="en-US" dirty="0"/>
              <a:t>Dr. Kami Kim</a:t>
            </a:r>
          </a:p>
          <a:p>
            <a:pPr lvl="1"/>
            <a:r>
              <a:rPr lang="en-US" dirty="0"/>
              <a:t>Dr. Jason Wilson</a:t>
            </a:r>
          </a:p>
          <a:p>
            <a:pPr lvl="1"/>
            <a:r>
              <a:rPr lang="en-US" dirty="0"/>
              <a:t>Dr. John Sinnott</a:t>
            </a:r>
          </a:p>
          <a:p>
            <a:pPr lvl="1"/>
            <a:r>
              <a:rPr lang="en-US" dirty="0"/>
              <a:t>Dr. </a:t>
            </a:r>
            <a:r>
              <a:rPr lang="en-US" dirty="0" err="1"/>
              <a:t>Suzane</a:t>
            </a:r>
            <a:r>
              <a:rPr lang="en-US" dirty="0"/>
              <a:t> </a:t>
            </a:r>
            <a:r>
              <a:rPr lang="en-US" dirty="0" err="1"/>
              <a:t>Silbert</a:t>
            </a:r>
            <a:endParaRPr lang="en-US" dirty="0"/>
          </a:p>
          <a:p>
            <a:pPr lvl="1"/>
            <a:r>
              <a:rPr lang="en-US" dirty="0"/>
              <a:t>Dr. Charles Lockwood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409A0E-12CE-A448-8026-892B6448DF4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631192" y="1163078"/>
            <a:ext cx="3886200" cy="32639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66069"/>
                </a:solidFill>
              </a:rPr>
              <a:t>Northwell Health</a:t>
            </a:r>
          </a:p>
          <a:p>
            <a:pPr lvl="1"/>
            <a:r>
              <a:rPr lang="en-US" dirty="0">
                <a:solidFill>
                  <a:srgbClr val="466069"/>
                </a:solidFill>
              </a:rPr>
              <a:t>Dr. Todd Goldstein*</a:t>
            </a:r>
          </a:p>
          <a:p>
            <a:pPr lvl="1"/>
            <a:r>
              <a:rPr lang="en-US" dirty="0">
                <a:solidFill>
                  <a:srgbClr val="466069"/>
                </a:solidFill>
              </a:rPr>
              <a:t>Dr. Greg Berry</a:t>
            </a:r>
          </a:p>
          <a:p>
            <a:pPr lvl="1"/>
            <a:r>
              <a:rPr lang="en-US" dirty="0">
                <a:solidFill>
                  <a:srgbClr val="466069"/>
                </a:solidFill>
              </a:rPr>
              <a:t>Dr. Ona Bloom</a:t>
            </a:r>
          </a:p>
          <a:p>
            <a:pPr lvl="1"/>
            <a:r>
              <a:rPr lang="en-US" dirty="0">
                <a:solidFill>
                  <a:srgbClr val="466069"/>
                </a:solidFill>
              </a:rPr>
              <a:t>Dr. James Crawford</a:t>
            </a:r>
          </a:p>
          <a:p>
            <a:pPr lvl="1"/>
            <a:r>
              <a:rPr lang="en-US" dirty="0">
                <a:solidFill>
                  <a:srgbClr val="466069"/>
                </a:solidFill>
              </a:rPr>
              <a:t>Dr. Dwayne </a:t>
            </a:r>
            <a:r>
              <a:rPr lang="en-US" dirty="0" err="1">
                <a:solidFill>
                  <a:srgbClr val="466069"/>
                </a:solidFill>
              </a:rPr>
              <a:t>Breining</a:t>
            </a:r>
            <a:endParaRPr lang="en-US" dirty="0">
              <a:solidFill>
                <a:srgbClr val="466069"/>
              </a:solidFill>
            </a:endParaRPr>
          </a:p>
          <a:p>
            <a:pPr lvl="1"/>
            <a:r>
              <a:rPr lang="en-US" dirty="0">
                <a:solidFill>
                  <a:srgbClr val="466069"/>
                </a:solidFill>
              </a:rPr>
              <a:t>Mr. James </a:t>
            </a:r>
            <a:r>
              <a:rPr lang="en-US" dirty="0" err="1">
                <a:solidFill>
                  <a:srgbClr val="466069"/>
                </a:solidFill>
              </a:rPr>
              <a:t>Castagnaro</a:t>
            </a:r>
            <a:endParaRPr lang="en-US" dirty="0">
              <a:solidFill>
                <a:srgbClr val="46606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A17782-0F02-D140-9086-09C310B54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447" y="3453292"/>
            <a:ext cx="1463993" cy="14639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5D6FA5-DC04-734C-85A8-AB964D0EAA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7"/>
          <a:stretch/>
        </p:blipFill>
        <p:spPr>
          <a:xfrm>
            <a:off x="6781800" y="3420121"/>
            <a:ext cx="1566333" cy="15303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2E49A7-42D3-F84D-A91C-4BDC99B492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5347" y="3571628"/>
            <a:ext cx="1636432" cy="1227324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7D24701-52D5-494A-8B80-6BBD0E949084}"/>
              </a:ext>
            </a:extLst>
          </p:cNvPr>
          <p:cNvSpPr txBox="1">
            <a:spLocks/>
          </p:cNvSpPr>
          <p:nvPr/>
        </p:nvSpPr>
        <p:spPr>
          <a:xfrm>
            <a:off x="5407024" y="966303"/>
            <a:ext cx="3886200" cy="326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466069"/>
                </a:solidFill>
              </a:rPr>
              <a:t>Thomas Jefferson University</a:t>
            </a:r>
          </a:p>
          <a:p>
            <a:pPr lvl="1"/>
            <a:r>
              <a:rPr lang="en-US" dirty="0">
                <a:solidFill>
                  <a:srgbClr val="466069"/>
                </a:solidFill>
              </a:rPr>
              <a:t>Dr. Robert Pugliese</a:t>
            </a:r>
          </a:p>
          <a:p>
            <a:pPr lvl="1"/>
            <a:r>
              <a:rPr lang="en-US" dirty="0">
                <a:solidFill>
                  <a:srgbClr val="466069"/>
                </a:solidFill>
              </a:rPr>
              <a:t>Dr. Matthew Pettengill</a:t>
            </a:r>
          </a:p>
          <a:p>
            <a:pPr lvl="1"/>
            <a:r>
              <a:rPr lang="en-US" dirty="0">
                <a:solidFill>
                  <a:srgbClr val="466069"/>
                </a:solidFill>
              </a:rPr>
              <a:t>Dr. Kristy Shine</a:t>
            </a:r>
          </a:p>
          <a:p>
            <a:pPr lvl="1"/>
            <a:r>
              <a:rPr lang="en-US" dirty="0">
                <a:solidFill>
                  <a:srgbClr val="466069"/>
                </a:solidFill>
              </a:rPr>
              <a:t>Dr. Zi-Xuan Wang</a:t>
            </a:r>
          </a:p>
          <a:p>
            <a:pPr lvl="1"/>
            <a:r>
              <a:rPr lang="en-US" dirty="0">
                <a:solidFill>
                  <a:srgbClr val="466069"/>
                </a:solidFill>
              </a:rPr>
              <a:t>Dr. Morgan Hutchinson</a:t>
            </a:r>
          </a:p>
          <a:p>
            <a:pPr lvl="1"/>
            <a:r>
              <a:rPr lang="en-US" dirty="0">
                <a:solidFill>
                  <a:srgbClr val="466069"/>
                </a:solidFill>
              </a:rPr>
              <a:t>Dr. Barbara Goldsmith</a:t>
            </a:r>
          </a:p>
          <a:p>
            <a:pPr lvl="1"/>
            <a:r>
              <a:rPr lang="en-US" dirty="0">
                <a:solidFill>
                  <a:srgbClr val="466069"/>
                </a:solidFill>
              </a:rPr>
              <a:t>Dr. Donna Gentile O’Donnell</a:t>
            </a:r>
          </a:p>
        </p:txBody>
      </p:sp>
    </p:spTree>
    <p:extLst>
      <p:ext uri="{BB962C8B-B14F-4D97-AF65-F5344CB8AC3E}">
        <p14:creationId xmlns:p14="http://schemas.microsoft.com/office/powerpoint/2010/main" val="37104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AB007-DD13-2049-BDF0-A9F4BA7EC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94" y="352136"/>
            <a:ext cx="8116996" cy="12001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07BBD-DBB6-7741-88E8-0BBE16A70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0204" y="2392840"/>
            <a:ext cx="6629941" cy="2208944"/>
          </a:xfrm>
        </p:spPr>
        <p:txBody>
          <a:bodyPr/>
          <a:lstStyle/>
          <a:p>
            <a:pPr algn="ctr"/>
            <a:r>
              <a:rPr lang="en-US" sz="2400" dirty="0"/>
              <a:t>For more information on swabs please contact:</a:t>
            </a:r>
          </a:p>
          <a:p>
            <a:pPr algn="ctr"/>
            <a:r>
              <a:rPr lang="en-US" sz="2400" dirty="0"/>
              <a:t>3dclinicalapplications@usf.edu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059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3E13F-C485-40DC-A980-EBC5F9864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0690"/>
            <a:ext cx="7886700" cy="692663"/>
          </a:xfrm>
        </p:spPr>
        <p:txBody>
          <a:bodyPr/>
          <a:lstStyle/>
          <a:p>
            <a:r>
              <a:rPr lang="en-US" dirty="0"/>
              <a:t>COVID-19 Testing Kit &amp; Crisis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7745A-C039-46D9-94AF-396C28DE3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96" y="1268015"/>
            <a:ext cx="5042477" cy="3263504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Kit consists of three key parts</a:t>
            </a:r>
          </a:p>
          <a:p>
            <a:pPr lvl="1"/>
            <a:r>
              <a:rPr lang="en-US" dirty="0"/>
              <a:t>Test Tube</a:t>
            </a:r>
          </a:p>
          <a:p>
            <a:pPr lvl="1"/>
            <a:r>
              <a:rPr lang="en-US" dirty="0"/>
              <a:t>Viral Transport Media</a:t>
            </a:r>
          </a:p>
          <a:p>
            <a:pPr lvl="1"/>
            <a:r>
              <a:rPr lang="en-US" dirty="0"/>
              <a:t>Nasopharyngeal Swab</a:t>
            </a:r>
          </a:p>
          <a:p>
            <a:pPr lvl="1"/>
            <a:r>
              <a:rPr lang="en-US" dirty="0"/>
              <a:t>Synthetic flocked swabs standard as organic (cotton) swabs interfere with viral testing</a:t>
            </a:r>
          </a:p>
          <a:p>
            <a:pPr lvl="1"/>
            <a:endParaRPr lang="en-US" dirty="0"/>
          </a:p>
          <a:p>
            <a:pPr marL="342900" lvl="1" indent="0">
              <a:buNone/>
            </a:pPr>
            <a:r>
              <a:rPr lang="en-US" i="1" dirty="0"/>
              <a:t>Global supply chain has been disrupted directly impacting the ability to test in the US</a:t>
            </a:r>
          </a:p>
          <a:p>
            <a:pPr marL="342900" lvl="1" indent="0">
              <a:buNone/>
            </a:pPr>
            <a:r>
              <a:rPr lang="en-US" dirty="0"/>
              <a:t>(Main producers are Italy and China)</a:t>
            </a:r>
          </a:p>
          <a:p>
            <a:pPr marL="342900" lvl="1" indent="0">
              <a:buNone/>
            </a:pPr>
            <a:endParaRPr lang="en-US" i="1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FB444-4871-CC47-BAD3-6BA78262F3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7" b="23295"/>
          <a:stretch/>
        </p:blipFill>
        <p:spPr>
          <a:xfrm rot="5400000">
            <a:off x="6876996" y="2342533"/>
            <a:ext cx="3147558" cy="9985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6400A5-CEF1-094C-ADE2-1F49C565EC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/>
          <a:stretch/>
        </p:blipFill>
        <p:spPr>
          <a:xfrm rot="5400000">
            <a:off x="5457239" y="1687353"/>
            <a:ext cx="2659689" cy="232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93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26D8C-F246-7943-AC9F-D2F028CF5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4" y="488266"/>
            <a:ext cx="7886700" cy="692663"/>
          </a:xfrm>
        </p:spPr>
        <p:txBody>
          <a:bodyPr/>
          <a:lstStyle/>
          <a:p>
            <a:r>
              <a:rPr lang="en-US" dirty="0"/>
              <a:t>3D Printed Swabs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7F018-C87B-464B-83D3-7D6A15C3A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02759"/>
            <a:ext cx="6530109" cy="3263504"/>
          </a:xfrm>
        </p:spPr>
        <p:txBody>
          <a:bodyPr/>
          <a:lstStyle/>
          <a:p>
            <a:r>
              <a:rPr lang="en-US" dirty="0"/>
              <a:t>USF Radiology Division of 3D Clinical Applications </a:t>
            </a:r>
          </a:p>
          <a:p>
            <a:pPr lvl="1"/>
            <a:r>
              <a:rPr lang="en-US" dirty="0"/>
              <a:t>Point-of-Care 3D Printing lab at Tampa General Hospital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Northwell Health’s Division of 3D Design and Innovation- New York City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2570E27-29B6-0E43-A926-23B44C01E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254" y="3248287"/>
            <a:ext cx="2730500" cy="1110403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42797F-C72C-594B-B444-AA7FD1DD4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322" y="1349003"/>
            <a:ext cx="2225623" cy="63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81B3E0-321E-024A-9145-538AF3BF4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321" y="2115840"/>
            <a:ext cx="2225623" cy="1163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CEF004-7A4D-114F-B683-F9056CB5B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696" y="3479416"/>
            <a:ext cx="1785698" cy="13392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78D9DC-EF6F-0F4A-92CA-C6B8A242D0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849" t="3928" r="15387" b="6284"/>
          <a:stretch/>
        </p:blipFill>
        <p:spPr>
          <a:xfrm rot="10800000">
            <a:off x="2186410" y="3256204"/>
            <a:ext cx="1863735" cy="17989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DE5D0-9A9C-FF45-96E7-1338F86938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89" t="9674" r="16869" b="10929"/>
          <a:stretch/>
        </p:blipFill>
        <p:spPr>
          <a:xfrm rot="10800000">
            <a:off x="4624730" y="3248287"/>
            <a:ext cx="1656181" cy="181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33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066EC-B3C0-4A79-8961-256CD28D7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3348"/>
            <a:ext cx="7886700" cy="692663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pic>
        <p:nvPicPr>
          <p:cNvPr id="6" name="Content Placeholder 5" descr="A close up of a device&#10;&#10;Description automatically generated">
            <a:extLst>
              <a:ext uri="{FF2B5EF4-FFF2-40B4-BE49-F238E27FC236}">
                <a16:creationId xmlns:a16="http://schemas.microsoft.com/office/drawing/2014/main" id="{40E412EF-96D4-4000-A089-0FB205656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178" y="1136073"/>
            <a:ext cx="2610339" cy="170439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8848A4-9BD4-40F8-93D3-896859AFAA5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004695" y="1324004"/>
            <a:ext cx="4830762" cy="302605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66069"/>
                </a:solidFill>
              </a:rPr>
              <a:t>Design was a collaborative process</a:t>
            </a:r>
          </a:p>
          <a:p>
            <a:r>
              <a:rPr lang="en-US" dirty="0">
                <a:solidFill>
                  <a:srgbClr val="466069"/>
                </a:solidFill>
              </a:rPr>
              <a:t>We designed several tip and stem iterations</a:t>
            </a:r>
          </a:p>
          <a:p>
            <a:r>
              <a:rPr lang="en-US" dirty="0">
                <a:solidFill>
                  <a:srgbClr val="466069"/>
                </a:solidFill>
              </a:rPr>
              <a:t>Received feedback from clinicians</a:t>
            </a:r>
          </a:p>
          <a:p>
            <a:r>
              <a:rPr lang="en-US" dirty="0">
                <a:solidFill>
                  <a:srgbClr val="466069"/>
                </a:solidFill>
              </a:rPr>
              <a:t>Tested on volunteers for ergonomic comfort</a:t>
            </a:r>
          </a:p>
          <a:p>
            <a:r>
              <a:rPr lang="en-US" dirty="0">
                <a:solidFill>
                  <a:srgbClr val="466069"/>
                </a:solidFill>
              </a:rPr>
              <a:t>Finalized design before bench lab testing</a:t>
            </a:r>
          </a:p>
        </p:txBody>
      </p:sp>
      <p:pic>
        <p:nvPicPr>
          <p:cNvPr id="7" name="Content Placeholder 5" descr="A picture containing table&#10;&#10;Description automatically generated">
            <a:extLst>
              <a:ext uri="{FF2B5EF4-FFF2-40B4-BE49-F238E27FC236}">
                <a16:creationId xmlns:a16="http://schemas.microsoft.com/office/drawing/2014/main" id="{8343EB4F-B3EA-2A47-ADFC-C47935FCB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78" y="2633603"/>
            <a:ext cx="2159779" cy="1974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77281B-FEC1-2645-9682-4F8065C90C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095"/>
          <a:stretch/>
        </p:blipFill>
        <p:spPr>
          <a:xfrm>
            <a:off x="448404" y="4608258"/>
            <a:ext cx="8097715" cy="63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53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0600D-B3AF-48DB-BCF1-5C645B185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3401"/>
            <a:ext cx="7886700" cy="692663"/>
          </a:xfrm>
        </p:spPr>
        <p:txBody>
          <a:bodyPr/>
          <a:lstStyle/>
          <a:p>
            <a:r>
              <a:rPr lang="en-US" dirty="0"/>
              <a:t>Printer and Material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BB16E-0EDD-423B-942A-981A2F687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95" y="1209549"/>
            <a:ext cx="5374987" cy="32635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3D Printer Type and Material</a:t>
            </a:r>
          </a:p>
          <a:p>
            <a:pPr lvl="1"/>
            <a:r>
              <a:rPr lang="en-US" dirty="0" err="1"/>
              <a:t>Formlabs</a:t>
            </a:r>
            <a:r>
              <a:rPr lang="en-US" dirty="0"/>
              <a:t> Form 2 and Form 3B</a:t>
            </a:r>
          </a:p>
          <a:p>
            <a:pPr lvl="1"/>
            <a:r>
              <a:rPr lang="en-US" dirty="0"/>
              <a:t>Surgical Guide Resin - Already cleared by FDA for clinical and dental use</a:t>
            </a:r>
          </a:p>
          <a:p>
            <a:pPr lvl="1"/>
            <a:r>
              <a:rPr lang="en-US" dirty="0"/>
              <a:t>Sterilizable via autoclave</a:t>
            </a:r>
          </a:p>
          <a:p>
            <a:pPr lvl="1"/>
            <a:r>
              <a:rPr lang="en-US" dirty="0"/>
              <a:t>Existing widespread use in Clinical and Dental 3D Printing so already in many hospitals and clinics</a:t>
            </a:r>
          </a:p>
        </p:txBody>
      </p:sp>
      <p:pic>
        <p:nvPicPr>
          <p:cNvPr id="6" name="Content Placeholder 5" descr="A picture containing table, light, organ&#10;&#10;Description automatically generated">
            <a:extLst>
              <a:ext uri="{FF2B5EF4-FFF2-40B4-BE49-F238E27FC236}">
                <a16:creationId xmlns:a16="http://schemas.microsoft.com/office/drawing/2014/main" id="{0584F96D-3FA4-4767-8FC7-1B265DF00A8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806498" y="1127414"/>
            <a:ext cx="2949575" cy="39322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EBE819-9152-7F4E-8C84-3A8D02E3CB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659" b="32163"/>
          <a:stretch/>
        </p:blipFill>
        <p:spPr>
          <a:xfrm>
            <a:off x="914977" y="3943928"/>
            <a:ext cx="3535918" cy="79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026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27CB8-10FA-412D-B110-5EE49AED1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6EB77-E438-43F1-97C1-BA0352F1C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1826742"/>
          </a:xfrm>
        </p:spPr>
        <p:txBody>
          <a:bodyPr/>
          <a:lstStyle/>
          <a:p>
            <a:r>
              <a:rPr lang="en-US" dirty="0"/>
              <a:t>Tested comfort and ergonomics on volunteers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5A300F67-1793-4CB9-8725-32BF7C7D2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359" y="2450237"/>
            <a:ext cx="2602822" cy="195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G_2291">
            <a:hlinkClick r:id="" action="ppaction://media"/>
            <a:extLst>
              <a:ext uri="{FF2B5EF4-FFF2-40B4-BE49-F238E27FC236}">
                <a16:creationId xmlns:a16="http://schemas.microsoft.com/office/drawing/2014/main" id="{8A60E4ED-16E3-4ECA-B7A0-5423022E87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5750" y="451119"/>
            <a:ext cx="2531707" cy="449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365A3-C947-4B35-B34E-9037B6440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56" y="58356"/>
            <a:ext cx="8368393" cy="994172"/>
          </a:xfrm>
        </p:spPr>
        <p:txBody>
          <a:bodyPr/>
          <a:lstStyle/>
          <a:p>
            <a:pPr algn="ctr"/>
            <a:r>
              <a:rPr lang="en-US" dirty="0"/>
              <a:t>Bench Lab Testing: Can it detect viral loads?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1D3595-DABE-4A1F-B3CF-B54843B9A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8553" y="969888"/>
            <a:ext cx="4344817" cy="4173612"/>
          </a:xfrm>
        </p:spPr>
        <p:txBody>
          <a:bodyPr>
            <a:normAutofit fontScale="92500" lnSpcReduction="10000"/>
          </a:bodyPr>
          <a:lstStyle/>
          <a:p>
            <a:pPr marL="257175" indent="-257175">
              <a:buAutoNum type="arabicPeriod"/>
            </a:pPr>
            <a:r>
              <a:rPr lang="en-US" sz="1400" dirty="0"/>
              <a:t>1 ml of synthetic sputum (from Sophie </a:t>
            </a:r>
            <a:r>
              <a:rPr lang="en-US" sz="1400" dirty="0" err="1"/>
              <a:t>Darch</a:t>
            </a:r>
            <a:r>
              <a:rPr lang="en-US" sz="1400" dirty="0"/>
              <a:t>, Mol Med) was spiked or not with 10</a:t>
            </a:r>
            <a:r>
              <a:rPr lang="en-US" sz="1400" baseline="30000" dirty="0"/>
              <a:t>6</a:t>
            </a:r>
            <a:r>
              <a:rPr lang="en-US" sz="1400" dirty="0"/>
              <a:t> PFU of RSV.</a:t>
            </a:r>
          </a:p>
          <a:p>
            <a:pPr marL="257175" indent="-257175">
              <a:buAutoNum type="arabicPeriod"/>
            </a:pPr>
            <a:r>
              <a:rPr lang="en-US" sz="1400" dirty="0"/>
              <a:t>Swabs were dipped into the sputum, rotated for 5 sec, then the tips were cut off into BD UTM (1 ml).</a:t>
            </a:r>
          </a:p>
          <a:p>
            <a:pPr marL="257175" indent="-257175">
              <a:buAutoNum type="arabicPeriod"/>
            </a:pPr>
            <a:r>
              <a:rPr lang="en-US" sz="1400" dirty="0"/>
              <a:t>Tips were incubated in UTM for 15 min, 22</a:t>
            </a:r>
            <a:r>
              <a:rPr lang="en-US" sz="1400" baseline="30000" dirty="0"/>
              <a:t>o</a:t>
            </a:r>
            <a:r>
              <a:rPr lang="en-US" sz="1400" dirty="0"/>
              <a:t>C</a:t>
            </a:r>
          </a:p>
          <a:p>
            <a:pPr marL="257175" indent="-257175">
              <a:buAutoNum type="arabicPeriod"/>
            </a:pPr>
            <a:r>
              <a:rPr lang="en-US" sz="1400" dirty="0"/>
              <a:t>140 </a:t>
            </a:r>
            <a:r>
              <a:rPr lang="en-US" sz="1400" dirty="0">
                <a:latin typeface="Symbol" pitchFamily="2" charset="2"/>
              </a:rPr>
              <a:t>m</a:t>
            </a:r>
            <a:r>
              <a:rPr lang="en-US" sz="1400" dirty="0"/>
              <a:t>l UTM from each tube was subjected to RNA isolation with Qiagen viral RNA mini kit, elution in 50 </a:t>
            </a:r>
            <a:r>
              <a:rPr lang="en-US" sz="1400" dirty="0">
                <a:latin typeface="Symbol" pitchFamily="2" charset="2"/>
              </a:rPr>
              <a:t>m</a:t>
            </a:r>
            <a:r>
              <a:rPr lang="en-US" sz="1400" dirty="0"/>
              <a:t>l.</a:t>
            </a:r>
          </a:p>
          <a:p>
            <a:pPr marL="257175" indent="-257175">
              <a:buAutoNum type="arabicPeriod"/>
            </a:pPr>
            <a:r>
              <a:rPr lang="en-US" sz="1400" dirty="0"/>
              <a:t>10 ul of RNA was used to make cDNA (</a:t>
            </a:r>
            <a:r>
              <a:rPr lang="en-US" sz="1400" dirty="0" err="1"/>
              <a:t>iScript</a:t>
            </a:r>
            <a:r>
              <a:rPr lang="en-US" sz="1400" dirty="0"/>
              <a:t>, </a:t>
            </a:r>
            <a:r>
              <a:rPr lang="en-US" sz="1400" dirty="0" err="1"/>
              <a:t>BioRad</a:t>
            </a:r>
            <a:r>
              <a:rPr lang="en-US" sz="1400" dirty="0"/>
              <a:t>) in a 20 </a:t>
            </a:r>
            <a:r>
              <a:rPr lang="en-US" sz="1400" dirty="0">
                <a:latin typeface="Symbol" pitchFamily="2" charset="2"/>
              </a:rPr>
              <a:t>m</a:t>
            </a:r>
            <a:r>
              <a:rPr lang="en-US" sz="1400" dirty="0"/>
              <a:t>l final volume.</a:t>
            </a:r>
          </a:p>
          <a:p>
            <a:pPr marL="257175" indent="-257175">
              <a:buAutoNum type="arabicPeriod"/>
            </a:pPr>
            <a:r>
              <a:rPr lang="en-US" sz="1400" dirty="0" err="1"/>
              <a:t>qRT</a:t>
            </a:r>
            <a:r>
              <a:rPr lang="en-US" sz="1400" dirty="0"/>
              <a:t>-PCR was performed with 2 sets of RSV primers for the N gene and the SH-G intergenic region. 2 </a:t>
            </a:r>
            <a:r>
              <a:rPr lang="en-US" sz="1400" dirty="0">
                <a:latin typeface="Symbol" pitchFamily="2" charset="2"/>
              </a:rPr>
              <a:t>m</a:t>
            </a:r>
            <a:r>
              <a:rPr lang="en-US" sz="1400" dirty="0"/>
              <a:t>l of cDNA per well, triplicate wells. 20 </a:t>
            </a:r>
            <a:r>
              <a:rPr lang="en-US" sz="1400" dirty="0">
                <a:latin typeface="Symbol" pitchFamily="2" charset="2"/>
              </a:rPr>
              <a:t>m</a:t>
            </a:r>
            <a:r>
              <a:rPr lang="en-US" sz="1400" dirty="0"/>
              <a:t>l </a:t>
            </a:r>
            <a:r>
              <a:rPr lang="en-US" sz="1400" dirty="0" err="1"/>
              <a:t>qRT</a:t>
            </a:r>
            <a:r>
              <a:rPr lang="en-US" sz="1400" dirty="0"/>
              <a:t>-PCR using </a:t>
            </a:r>
            <a:r>
              <a:rPr lang="en-US" sz="1400" dirty="0" err="1"/>
              <a:t>SensiFAST</a:t>
            </a:r>
            <a:r>
              <a:rPr lang="en-US" sz="1400" dirty="0"/>
              <a:t> </a:t>
            </a:r>
            <a:r>
              <a:rPr lang="en-US" sz="1400" dirty="0" err="1"/>
              <a:t>SYBRgreen</a:t>
            </a:r>
            <a:r>
              <a:rPr lang="en-US" sz="1400" dirty="0"/>
              <a:t> kit (</a:t>
            </a:r>
            <a:r>
              <a:rPr lang="en-US" sz="1400" dirty="0" err="1"/>
              <a:t>Bioline</a:t>
            </a:r>
            <a:r>
              <a:rPr lang="en-US" sz="1400" dirty="0"/>
              <a:t>).</a:t>
            </a:r>
          </a:p>
          <a:p>
            <a:pPr marL="257175" indent="-257175">
              <a:buAutoNum type="arabicPeriod"/>
            </a:pPr>
            <a:r>
              <a:rPr lang="en-US" sz="1400" dirty="0"/>
              <a:t>Shown are cycle thresholds (C(t)), where RSV RNA was detected. Lower is better.</a:t>
            </a:r>
          </a:p>
          <a:p>
            <a:pPr marL="0" indent="0" algn="ctr">
              <a:buNone/>
            </a:pPr>
            <a:endParaRPr lang="en-US" sz="1400" b="1" dirty="0"/>
          </a:p>
          <a:p>
            <a:pPr marL="0" indent="0" algn="ctr">
              <a:buNone/>
            </a:pPr>
            <a:r>
              <a:rPr lang="en-US" sz="1400" b="1" i="1" dirty="0"/>
              <a:t>Conclusion: 3DP Swab statistically just as good or better than current synthetic swab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C1505E3-8EBD-412F-AB58-BEF010E763F8}"/>
              </a:ext>
            </a:extLst>
          </p:cNvPr>
          <p:cNvGraphicFramePr>
            <a:graphicFrameLocks/>
          </p:cNvGraphicFramePr>
          <p:nvPr/>
        </p:nvGraphicFramePr>
        <p:xfrm>
          <a:off x="807555" y="2939873"/>
          <a:ext cx="3429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CE6110F-DED3-4393-BFA9-9851EBA86A9A}"/>
              </a:ext>
            </a:extLst>
          </p:cNvPr>
          <p:cNvSpPr txBox="1"/>
          <p:nvPr/>
        </p:nvSpPr>
        <p:spPr>
          <a:xfrm rot="16200000">
            <a:off x="295675" y="1747312"/>
            <a:ext cx="40267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latin typeface="Arial" panose="020B0604020202020204" pitchFamily="34" charset="0"/>
                <a:cs typeface="Arial" panose="020B0604020202020204" pitchFamily="34" charset="0"/>
              </a:rPr>
              <a:t>C(t)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EC83BAA-6E76-49BA-B34F-9B856E4C6B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2383691"/>
              </p:ext>
            </p:extLst>
          </p:nvPr>
        </p:nvGraphicFramePr>
        <p:xfrm>
          <a:off x="807555" y="896744"/>
          <a:ext cx="3429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2272ABF-93DE-4F3B-9868-79A587723724}"/>
              </a:ext>
            </a:extLst>
          </p:cNvPr>
          <p:cNvSpPr txBox="1"/>
          <p:nvPr/>
        </p:nvSpPr>
        <p:spPr>
          <a:xfrm rot="16200000">
            <a:off x="295675" y="3844469"/>
            <a:ext cx="40267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latin typeface="Arial" panose="020B0604020202020204" pitchFamily="34" charset="0"/>
                <a:cs typeface="Arial" panose="020B0604020202020204" pitchFamily="34" charset="0"/>
              </a:rPr>
              <a:t>C(t)</a:t>
            </a:r>
          </a:p>
        </p:txBody>
      </p:sp>
    </p:spTree>
    <p:extLst>
      <p:ext uri="{BB962C8B-B14F-4D97-AF65-F5344CB8AC3E}">
        <p14:creationId xmlns:p14="http://schemas.microsoft.com/office/powerpoint/2010/main" val="1548245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85A9B-6FF5-431E-AC49-1AB59089D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8494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Will it interfere with viral testing assay?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FD8411-054A-472E-A53F-9503925CD1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957" y="1233292"/>
            <a:ext cx="4738342" cy="3773048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buAutoNum type="arabicPeriod"/>
            </a:pPr>
            <a:r>
              <a:rPr lang="en-US" dirty="0"/>
              <a:t>2 ml of BD UTM was spiked or not with 10</a:t>
            </a:r>
            <a:r>
              <a:rPr lang="en-US" baseline="30000" dirty="0"/>
              <a:t>6</a:t>
            </a:r>
            <a:r>
              <a:rPr lang="en-US" dirty="0"/>
              <a:t> PFU of RSV and aliquoted to 2 1.8 ml cryotubes.</a:t>
            </a:r>
          </a:p>
          <a:p>
            <a:pPr marL="342900" indent="-342900">
              <a:buAutoNum type="arabicPeriod"/>
            </a:pPr>
            <a:r>
              <a:rPr lang="en-US" dirty="0"/>
              <a:t>One sterile swab tip was cut off into one tube.</a:t>
            </a:r>
          </a:p>
          <a:p>
            <a:pPr marL="342900" indent="-342900">
              <a:buAutoNum type="arabicPeriod"/>
            </a:pPr>
            <a:r>
              <a:rPr lang="en-US" dirty="0"/>
              <a:t>Cryotubes were incubated at 4</a:t>
            </a:r>
            <a:r>
              <a:rPr lang="en-US" baseline="30000" dirty="0"/>
              <a:t>o</a:t>
            </a:r>
            <a:r>
              <a:rPr lang="en-US" dirty="0"/>
              <a:t>C, 24, 48 and 72 hrs.</a:t>
            </a:r>
          </a:p>
          <a:p>
            <a:pPr marL="342900" indent="-342900">
              <a:buAutoNum type="arabicPeriod"/>
            </a:pPr>
            <a:r>
              <a:rPr lang="en-US" dirty="0"/>
              <a:t>140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l UTM from each tube was subjected to RNA isolation with Qiagen viral RNA mini kit, elution in 50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l.</a:t>
            </a:r>
          </a:p>
          <a:p>
            <a:pPr marL="342900" indent="-342900">
              <a:buAutoNum type="arabicPeriod"/>
            </a:pPr>
            <a:r>
              <a:rPr lang="en-US" dirty="0"/>
              <a:t>10 ul of RNA was used to make cDNA (</a:t>
            </a:r>
            <a:r>
              <a:rPr lang="en-US" dirty="0" err="1"/>
              <a:t>iScript</a:t>
            </a:r>
            <a:r>
              <a:rPr lang="en-US" dirty="0"/>
              <a:t>, </a:t>
            </a:r>
            <a:r>
              <a:rPr lang="en-US" dirty="0" err="1"/>
              <a:t>BioRad</a:t>
            </a:r>
            <a:r>
              <a:rPr lang="en-US" dirty="0"/>
              <a:t>) in a 20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l final volume.</a:t>
            </a:r>
          </a:p>
          <a:p>
            <a:pPr marL="342900" indent="-342900">
              <a:buAutoNum type="arabicPeriod"/>
            </a:pPr>
            <a:r>
              <a:rPr lang="en-US" dirty="0" err="1"/>
              <a:t>qRT</a:t>
            </a:r>
            <a:r>
              <a:rPr lang="en-US" dirty="0"/>
              <a:t>-PCR was performed with 2 sets of RSV primers for the N gene and the SH-G intergenic region. 2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l of cDNA per well, triplicate wells. 20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l </a:t>
            </a:r>
            <a:r>
              <a:rPr lang="en-US" dirty="0" err="1"/>
              <a:t>qRT</a:t>
            </a:r>
            <a:r>
              <a:rPr lang="en-US" dirty="0"/>
              <a:t>-PCR using </a:t>
            </a:r>
            <a:r>
              <a:rPr lang="en-US" dirty="0" err="1"/>
              <a:t>SensiFAST</a:t>
            </a:r>
            <a:r>
              <a:rPr lang="en-US" dirty="0"/>
              <a:t> </a:t>
            </a:r>
            <a:r>
              <a:rPr lang="en-US" dirty="0" err="1"/>
              <a:t>SYBRgreen</a:t>
            </a:r>
            <a:r>
              <a:rPr lang="en-US" dirty="0"/>
              <a:t> kit (</a:t>
            </a:r>
            <a:r>
              <a:rPr lang="en-US" dirty="0" err="1"/>
              <a:t>Bioline</a:t>
            </a:r>
            <a:r>
              <a:rPr lang="en-US" dirty="0"/>
              <a:t>).</a:t>
            </a:r>
          </a:p>
          <a:p>
            <a:pPr marL="342900" indent="-342900">
              <a:buAutoNum type="arabicPeriod"/>
            </a:pPr>
            <a:r>
              <a:rPr lang="en-US" dirty="0"/>
              <a:t>Shown are cycle thresholds (C(t)), where RSV RNA was detected. 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i="1" dirty="0"/>
              <a:t>Conclusion: 3DP Swabs do not leech chemicals that interfere with viral assay</a:t>
            </a:r>
          </a:p>
          <a:p>
            <a:endParaRPr lang="en-US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0012C2D-A79D-4F0D-8D77-AA5B43809D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4000132"/>
              </p:ext>
            </p:extLst>
          </p:nvPr>
        </p:nvGraphicFramePr>
        <p:xfrm>
          <a:off x="4901627" y="861677"/>
          <a:ext cx="3657078" cy="2194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2BC2D0A-548E-45B4-9621-B8FEFDE024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8012968"/>
              </p:ext>
            </p:extLst>
          </p:nvPr>
        </p:nvGraphicFramePr>
        <p:xfrm>
          <a:off x="4885299" y="2899460"/>
          <a:ext cx="3657078" cy="2194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73756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11F1234-B50E-D04B-8B1E-0A7AF96DFC00}"/>
              </a:ext>
            </a:extLst>
          </p:cNvPr>
          <p:cNvSpPr/>
          <p:nvPr/>
        </p:nvSpPr>
        <p:spPr>
          <a:xfrm>
            <a:off x="-4902" y="-3310"/>
            <a:ext cx="9144000" cy="774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04298-FF10-8045-8557-7D77BEBE0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47" y="896773"/>
            <a:ext cx="4370070" cy="326350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USF Health/Tampa General Hospital</a:t>
            </a:r>
          </a:p>
          <a:p>
            <a:r>
              <a:rPr lang="en-US" dirty="0"/>
              <a:t>Northwell Health</a:t>
            </a:r>
          </a:p>
          <a:p>
            <a:r>
              <a:rPr lang="en-US" dirty="0"/>
              <a:t>Thomas Jefferson University</a:t>
            </a:r>
          </a:p>
          <a:p>
            <a:r>
              <a:rPr lang="en-US" dirty="0"/>
              <a:t>Direct head-to-head comparison on same patient in alternative nostrils</a:t>
            </a:r>
          </a:p>
          <a:p>
            <a:pPr lvl="1"/>
            <a:r>
              <a:rPr lang="en-US" sz="1400" dirty="0"/>
              <a:t>Synthetic swab in one nostril</a:t>
            </a:r>
          </a:p>
          <a:p>
            <a:pPr lvl="1"/>
            <a:r>
              <a:rPr lang="en-US" sz="1400" dirty="0"/>
              <a:t>3DP swab in alternate nostril</a:t>
            </a:r>
          </a:p>
          <a:p>
            <a:r>
              <a:rPr lang="en-US" dirty="0"/>
              <a:t>Results of 291 patients</a:t>
            </a:r>
          </a:p>
          <a:p>
            <a:pPr lvl="1"/>
            <a:r>
              <a:rPr lang="en-US" sz="1500" dirty="0"/>
              <a:t>156 Females, 135 Males</a:t>
            </a:r>
          </a:p>
          <a:p>
            <a:r>
              <a:rPr lang="en-US" dirty="0"/>
              <a:t>Significance</a:t>
            </a:r>
          </a:p>
          <a:p>
            <a:pPr lvl="1"/>
            <a:r>
              <a:rPr lang="en-US" sz="1500" dirty="0"/>
              <a:t>3 different assay machines </a:t>
            </a:r>
          </a:p>
          <a:p>
            <a:endParaRPr lang="en-US" dirty="0"/>
          </a:p>
        </p:txBody>
      </p:sp>
      <p:sp>
        <p:nvSpPr>
          <p:cNvPr id="4" name="Google Shape;256;p50">
            <a:extLst>
              <a:ext uri="{FF2B5EF4-FFF2-40B4-BE49-F238E27FC236}">
                <a16:creationId xmlns:a16="http://schemas.microsoft.com/office/drawing/2014/main" id="{14DE0243-3C1A-0D4E-A198-8414C57974E5}"/>
              </a:ext>
            </a:extLst>
          </p:cNvPr>
          <p:cNvSpPr txBox="1">
            <a:spLocks/>
          </p:cNvSpPr>
          <p:nvPr/>
        </p:nvSpPr>
        <p:spPr>
          <a:xfrm>
            <a:off x="858256" y="4416959"/>
            <a:ext cx="7167154" cy="7926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674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Clinical Trial Testing: Comparison of C(t) for Viral Targets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23D9D5-9740-1443-B714-81A6B36FBA7D}"/>
              </a:ext>
            </a:extLst>
          </p:cNvPr>
          <p:cNvSpPr txBox="1"/>
          <p:nvPr/>
        </p:nvSpPr>
        <p:spPr>
          <a:xfrm>
            <a:off x="3877613" y="2798183"/>
            <a:ext cx="4390392" cy="1569660"/>
          </a:xfrm>
          <a:prstGeom prst="rect">
            <a:avLst/>
          </a:prstGeom>
          <a:solidFill>
            <a:srgbClr val="CFC49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i="1" dirty="0"/>
              <a:t>Conclusion: </a:t>
            </a:r>
            <a:r>
              <a:rPr lang="en-US" sz="1600" i="1" dirty="0"/>
              <a:t>Cycle threshold was statistically the same so the 3DP swab as good as the synthetic standard, in some cases better. </a:t>
            </a:r>
          </a:p>
          <a:p>
            <a:endParaRPr lang="en-US" sz="1600" i="1" dirty="0"/>
          </a:p>
          <a:p>
            <a:r>
              <a:rPr lang="en-US" sz="1600" i="1" dirty="0"/>
              <a:t>Hospital review boards accepted 3DP swab as alternative swab. </a:t>
            </a:r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E7EBD882-1FC8-F944-81BC-74BFF63EEB18}"/>
              </a:ext>
            </a:extLst>
          </p:cNvPr>
          <p:cNvGraphicFramePr>
            <a:graphicFrameLocks/>
          </p:cNvGraphicFramePr>
          <p:nvPr/>
        </p:nvGraphicFramePr>
        <p:xfrm>
          <a:off x="5178537" y="1053873"/>
          <a:ext cx="2939681" cy="143438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95093">
                  <a:extLst>
                    <a:ext uri="{9D8B030D-6E8A-4147-A177-3AD203B41FA5}">
                      <a16:colId xmlns:a16="http://schemas.microsoft.com/office/drawing/2014/main" val="2334190867"/>
                    </a:ext>
                  </a:extLst>
                </a:gridCol>
                <a:gridCol w="368080">
                  <a:extLst>
                    <a:ext uri="{9D8B030D-6E8A-4147-A177-3AD203B41FA5}">
                      <a16:colId xmlns:a16="http://schemas.microsoft.com/office/drawing/2014/main" val="2389657172"/>
                    </a:ext>
                  </a:extLst>
                </a:gridCol>
                <a:gridCol w="487142">
                  <a:extLst>
                    <a:ext uri="{9D8B030D-6E8A-4147-A177-3AD203B41FA5}">
                      <a16:colId xmlns:a16="http://schemas.microsoft.com/office/drawing/2014/main" val="2278411696"/>
                    </a:ext>
                  </a:extLst>
                </a:gridCol>
                <a:gridCol w="487142">
                  <a:extLst>
                    <a:ext uri="{9D8B030D-6E8A-4147-A177-3AD203B41FA5}">
                      <a16:colId xmlns:a16="http://schemas.microsoft.com/office/drawing/2014/main" val="3722441063"/>
                    </a:ext>
                  </a:extLst>
                </a:gridCol>
                <a:gridCol w="487142">
                  <a:extLst>
                    <a:ext uri="{9D8B030D-6E8A-4147-A177-3AD203B41FA5}">
                      <a16:colId xmlns:a16="http://schemas.microsoft.com/office/drawing/2014/main" val="3447083915"/>
                    </a:ext>
                  </a:extLst>
                </a:gridCol>
                <a:gridCol w="515082">
                  <a:extLst>
                    <a:ext uri="{9D8B030D-6E8A-4147-A177-3AD203B41FA5}">
                      <a16:colId xmlns:a16="http://schemas.microsoft.com/office/drawing/2014/main" val="709350317"/>
                    </a:ext>
                  </a:extLst>
                </a:gridCol>
              </a:tblGrid>
              <a:tr h="1520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>
                          <a:effectLst/>
                        </a:rPr>
                        <a:t>3DP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>
                          <a:effectLst/>
                        </a:rPr>
                        <a:t>3DP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>
                          <a:effectLst/>
                        </a:rPr>
                        <a:t>3DP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>
                          <a:effectLst/>
                        </a:rPr>
                        <a:t>Total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extLst>
                  <a:ext uri="{0D108BD9-81ED-4DB2-BD59-A6C34878D82A}">
                    <a16:rowId xmlns:a16="http://schemas.microsoft.com/office/drawing/2014/main" val="2052652934"/>
                  </a:ext>
                </a:extLst>
              </a:tr>
              <a:tr h="2822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effectLst/>
                        </a:rPr>
                        <a:t>+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effectLst/>
                        </a:rPr>
                        <a:t>-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dirty="0" err="1">
                          <a:effectLst/>
                        </a:rPr>
                        <a:t>inc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extLst>
                  <a:ext uri="{0D108BD9-81ED-4DB2-BD59-A6C34878D82A}">
                    <a16:rowId xmlns:a16="http://schemas.microsoft.com/office/drawing/2014/main" val="3403665794"/>
                  </a:ext>
                </a:extLst>
              </a:tr>
              <a:tr h="1464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>
                          <a:effectLst/>
                        </a:rPr>
                        <a:t>FLNP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effectLst/>
                        </a:rPr>
                        <a:t>+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</a:rPr>
                        <a:t>74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effectLst/>
                        </a:rPr>
                        <a:t>2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>
                          <a:effectLst/>
                        </a:rPr>
                        <a:t>3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>
                          <a:effectLst/>
                        </a:rPr>
                        <a:t>79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extLst>
                  <a:ext uri="{0D108BD9-81ED-4DB2-BD59-A6C34878D82A}">
                    <a16:rowId xmlns:a16="http://schemas.microsoft.com/office/drawing/2014/main" val="2953677591"/>
                  </a:ext>
                </a:extLst>
              </a:tr>
              <a:tr h="1464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>
                          <a:effectLst/>
                        </a:rPr>
                        <a:t>FLNP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>
                          <a:effectLst/>
                        </a:rPr>
                        <a:t>-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effectLst/>
                        </a:rPr>
                        <a:t>4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</a:rPr>
                        <a:t>203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>
                          <a:effectLst/>
                        </a:rPr>
                        <a:t>1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effectLst/>
                        </a:rPr>
                        <a:t>208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extLst>
                  <a:ext uri="{0D108BD9-81ED-4DB2-BD59-A6C34878D82A}">
                    <a16:rowId xmlns:a16="http://schemas.microsoft.com/office/drawing/2014/main" val="1290826502"/>
                  </a:ext>
                </a:extLst>
              </a:tr>
              <a:tr h="2822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effectLst/>
                        </a:rPr>
                        <a:t>FLNP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dirty="0" err="1">
                          <a:effectLst/>
                        </a:rPr>
                        <a:t>inc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effectLst/>
                        </a:rPr>
                        <a:t>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effectLst/>
                        </a:rPr>
                        <a:t>2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</a:rPr>
                        <a:t>2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>
                          <a:effectLst/>
                        </a:rPr>
                        <a:t>4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extLst>
                  <a:ext uri="{0D108BD9-81ED-4DB2-BD59-A6C34878D82A}">
                    <a16:rowId xmlns:a16="http://schemas.microsoft.com/office/drawing/2014/main" val="2095123159"/>
                  </a:ext>
                </a:extLst>
              </a:tr>
              <a:tr h="1464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>
                          <a:effectLst/>
                        </a:rPr>
                        <a:t>Total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>
                          <a:effectLst/>
                        </a:rPr>
                        <a:t>78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effectLst/>
                        </a:rPr>
                        <a:t>207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0" dirty="0">
                          <a:effectLst/>
                        </a:rPr>
                        <a:t>6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400" b="1" dirty="0">
                          <a:effectLst/>
                        </a:rPr>
                        <a:t>291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690" marR="50690" marT="0" marB="0" anchor="ctr"/>
                </a:tc>
                <a:extLst>
                  <a:ext uri="{0D108BD9-81ED-4DB2-BD59-A6C34878D82A}">
                    <a16:rowId xmlns:a16="http://schemas.microsoft.com/office/drawing/2014/main" val="918492823"/>
                  </a:ext>
                </a:extLst>
              </a:tr>
            </a:tbl>
          </a:graphicData>
        </a:graphic>
      </p:graphicFrame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83EB3555-4951-6D4C-AC66-6CFB44F8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6"/>
          <a:stretch/>
        </p:blipFill>
        <p:spPr>
          <a:xfrm>
            <a:off x="4353842" y="-31177"/>
            <a:ext cx="2333911" cy="900662"/>
          </a:xfrm>
          <a:prstGeom prst="rect">
            <a:avLst/>
          </a:prstGeom>
        </p:spPr>
      </p:pic>
      <p:pic>
        <p:nvPicPr>
          <p:cNvPr id="10" name="Picture 4" descr="Image result for tampa general hospital logo">
            <a:extLst>
              <a:ext uri="{FF2B5EF4-FFF2-40B4-BE49-F238E27FC236}">
                <a16:creationId xmlns:a16="http://schemas.microsoft.com/office/drawing/2014/main" id="{D5EC8467-5335-B142-9DF0-DD39D2FD5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114" y="76774"/>
            <a:ext cx="2031977" cy="62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999652-A1D6-F44E-84CB-5FBC8F4FCE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49" b="11913"/>
          <a:stretch/>
        </p:blipFill>
        <p:spPr bwMode="auto">
          <a:xfrm>
            <a:off x="6716931" y="71976"/>
            <a:ext cx="2262878" cy="62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5B8335-8042-FF42-8F39-3E7F5D539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347" y="78716"/>
            <a:ext cx="2015855" cy="5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93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4341</TotalTime>
  <Words>1062</Words>
  <Application>Microsoft Macintosh PowerPoint</Application>
  <PresentationFormat>On-screen Show (16:9)</PresentationFormat>
  <Paragraphs>159</Paragraphs>
  <Slides>14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Symbol</vt:lpstr>
      <vt:lpstr>Times New Roman</vt:lpstr>
      <vt:lpstr>Office Theme</vt:lpstr>
      <vt:lpstr>Unexpected Uses of 3D Printing During COVID-19: The Creation and Clinical Validation of a 3D Printed Nasopharyngeal Swab for Critical Need Testing</vt:lpstr>
      <vt:lpstr>COVID-19 Testing Kit &amp; Crisis</vt:lpstr>
      <vt:lpstr>3D Printed Swabs</vt:lpstr>
      <vt:lpstr>Design</vt:lpstr>
      <vt:lpstr>Printer and Material Selection</vt:lpstr>
      <vt:lpstr>Volunteer Testing</vt:lpstr>
      <vt:lpstr>Bench Lab Testing: Can it detect viral loads?</vt:lpstr>
      <vt:lpstr>Will it interfere with viral testing assay?</vt:lpstr>
      <vt:lpstr>PowerPoint Presentation</vt:lpstr>
      <vt:lpstr>But does it hurt? </vt:lpstr>
      <vt:lpstr>Completing the Kit</vt:lpstr>
      <vt:lpstr>Global Impact</vt:lpstr>
      <vt:lpstr>3D Printed NP Swab Team</vt:lpstr>
      <vt:lpstr>Thank you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DiMercurio, Kyrstin</dc:creator>
  <cp:lastModifiedBy>Goldstein, Todd</cp:lastModifiedBy>
  <cp:revision>121</cp:revision>
  <dcterms:created xsi:type="dcterms:W3CDTF">2019-11-06T18:18:56Z</dcterms:created>
  <dcterms:modified xsi:type="dcterms:W3CDTF">2020-10-27T21:29:27Z</dcterms:modified>
</cp:coreProperties>
</file>