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6" r:id="rId3"/>
    <p:sldId id="257" r:id="rId4"/>
    <p:sldId id="273" r:id="rId5"/>
    <p:sldId id="291" r:id="rId6"/>
    <p:sldId id="261" r:id="rId7"/>
    <p:sldId id="262" r:id="rId8"/>
    <p:sldId id="292" r:id="rId9"/>
    <p:sldId id="285" r:id="rId10"/>
    <p:sldId id="288" r:id="rId11"/>
    <p:sldId id="293" r:id="rId12"/>
    <p:sldId id="276" r:id="rId13"/>
    <p:sldId id="294" r:id="rId14"/>
    <p:sldId id="277" r:id="rId15"/>
    <p:sldId id="281" r:id="rId16"/>
    <p:sldId id="280" r:id="rId17"/>
    <p:sldId id="269" r:id="rId18"/>
    <p:sldId id="284" r:id="rId19"/>
    <p:sldId id="287" r:id="rId20"/>
    <p:sldId id="270" r:id="rId21"/>
    <p:sldId id="289" r:id="rId22"/>
    <p:sldId id="272" r:id="rId23"/>
    <p:sldId id="290" r:id="rId24"/>
    <p:sldId id="282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818" autoAdjust="0"/>
  </p:normalViewPr>
  <p:slideViewPr>
    <p:cSldViewPr snapToGrid="0">
      <p:cViewPr varScale="1">
        <p:scale>
          <a:sx n="53" d="100"/>
          <a:sy n="53" d="100"/>
        </p:scale>
        <p:origin x="1158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>
                <a:solidFill>
                  <a:schemeClr val="tx1"/>
                </a:solidFill>
              </a:rPr>
              <a:t>Patients with Brain Scans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with Brain Scans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536E-4475-A165-57D89D1F06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536E-4475-A165-57D89D1F062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536E-4475-A165-57D89D1F062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African-American</c:v>
                </c:pt>
                <c:pt idx="1">
                  <c:v>White</c:v>
                </c:pt>
                <c:pt idx="2">
                  <c:v>Other or Unknown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46</c:v>
                </c:pt>
                <c:pt idx="1">
                  <c:v>29</c:v>
                </c:pt>
                <c:pt idx="2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B0-4ADD-8280-67D6FBB6D8BA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2813339577984872"/>
          <c:y val="0.48002931193634468"/>
          <c:w val="0.27321710245441339"/>
          <c:h val="0.2230946239894335"/>
        </c:manualLayout>
      </c:layout>
      <c:overlay val="0"/>
      <c:spPr>
        <a:solidFill>
          <a:schemeClr val="tx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>
                <a:solidFill>
                  <a:schemeClr val="tx1"/>
                </a:solidFill>
              </a:rPr>
              <a:t>Patients with Critical Results on Brain Scans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Patients with Critical Results on Brain Scans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DD4-43A6-AB03-F05441AEAC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DD4-43A6-AB03-F05441AEACE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African-American</c:v>
                </c:pt>
                <c:pt idx="1">
                  <c:v>White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3E-43AF-AA41-3BEED83ED07E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4423747836828404"/>
          <c:y val="0.53975010706350668"/>
          <c:w val="0.26069922920440208"/>
          <c:h val="0.13681597474380433"/>
        </c:manualLayout>
      </c:layout>
      <c:overlay val="0"/>
      <c:spPr>
        <a:solidFill>
          <a:schemeClr val="tx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40917261943564"/>
          <c:y val="0.14298380602567609"/>
          <c:w val="0.73774688340800343"/>
          <c:h val="0.658088273794675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ECMO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439439725609183E-3"/>
                  <c:y val="3.4101622297411619E-3"/>
                </c:manualLayout>
              </c:layout>
              <c:tx>
                <c:rich>
                  <a:bodyPr/>
                  <a:lstStyle/>
                  <a:p>
                    <a:fld id="{FEA57165-7866-4809-86EE-CA1AB08A73F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31B8FAB4-4A41-4ECA-9920-D089D9674236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83C8-49B6-A57F-044AE5C01803}"/>
                </c:ext>
              </c:extLst>
            </c:dLbl>
            <c:dLbl>
              <c:idx val="1"/>
              <c:layout>
                <c:manualLayout>
                  <c:x val="-1.8439439725609521E-3"/>
                  <c:y val="1.0230486689223798E-2"/>
                </c:manualLayout>
              </c:layout>
              <c:tx>
                <c:rich>
                  <a:bodyPr/>
                  <a:lstStyle/>
                  <a:p>
                    <a:fld id="{6AB2F1A1-D2B7-430F-9071-4A558AD6DBD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8D06EA95-AD3F-4D92-AF44-747107559DBF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83C8-49B6-A57F-044AE5C0180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Patients with Brain Scans</c:v>
                </c:pt>
                <c:pt idx="1">
                  <c:v>Patients with Critical Results on Brain Scans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4.9000000000000002E-2</c:v>
                </c:pt>
                <c:pt idx="1">
                  <c:v>0.16700000000000001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Sheet1!$E$2:$E$3</c15:f>
                <c15:dlblRangeCache>
                  <c:ptCount val="2"/>
                  <c:pt idx="0">
                    <c:v>4/81 patients</c:v>
                  </c:pt>
                  <c:pt idx="1">
                    <c:v>3/18 patients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0-83C8-49B6-A57F-044AE5C0180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Ventilator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fld id="{CDC53FA5-8A15-4F35-B86F-89DA6256B26E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435B351-5AE3-4A4F-BAE7-95533C7C6F4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6-83C8-49B6-A57F-044AE5C01803}"/>
                </c:ext>
              </c:extLst>
            </c:dLbl>
            <c:dLbl>
              <c:idx val="1"/>
              <c:layout>
                <c:manualLayout>
                  <c:x val="-1.8439439725609521E-3"/>
                  <c:y val="3.4101622297412868E-3"/>
                </c:manualLayout>
              </c:layout>
              <c:tx>
                <c:rich>
                  <a:bodyPr/>
                  <a:lstStyle/>
                  <a:p>
                    <a:fld id="{3441F02D-EF6B-4464-B4CD-314608DC4DA5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D23ACF28-E5D9-4865-8DBE-B8BD4B124CB3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83C8-49B6-A57F-044AE5C0180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Patients with Brain Scans</c:v>
                </c:pt>
                <c:pt idx="1">
                  <c:v>Patients with Critical Results on Brain Scans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0.56799999999999995</c:v>
                </c:pt>
                <c:pt idx="1">
                  <c:v>0.38900000000000001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Sheet1!$F$2:$F$3</c15:f>
                <c15:dlblRangeCache>
                  <c:ptCount val="2"/>
                  <c:pt idx="0">
                    <c:v>46/81 patients</c:v>
                  </c:pt>
                  <c:pt idx="1">
                    <c:v>7/18 patients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1-83C8-49B6-A57F-044AE5C0180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2921327"/>
        <c:axId val="1917239663"/>
      </c:barChart>
      <c:catAx>
        <c:axId val="18029213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239663"/>
        <c:crosses val="autoZero"/>
        <c:auto val="1"/>
        <c:lblAlgn val="ctr"/>
        <c:lblOffset val="100"/>
        <c:noMultiLvlLbl val="0"/>
      </c:catAx>
      <c:valAx>
        <c:axId val="1917239663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21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41308536344807173"/>
          <c:w val="0.15084876376754275"/>
          <c:h val="0.17382927310385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40917261943564"/>
          <c:y val="0.14298380602567609"/>
          <c:w val="0.73774688340800343"/>
          <c:h val="0.6580882737946753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High BP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8439439725609183E-3"/>
                  <c:y val="3.4101622297411619E-3"/>
                </c:manualLayout>
              </c:layout>
              <c:tx>
                <c:rich>
                  <a:bodyPr/>
                  <a:lstStyle/>
                  <a:p>
                    <a:fld id="{20551D3C-9DAA-4455-A9E0-3A4811A9608B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BC10C712-15E5-47A9-9A86-864769475EA2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EA5B-453D-9727-6002F973C893}"/>
                </c:ext>
              </c:extLst>
            </c:dLbl>
            <c:dLbl>
              <c:idx val="1"/>
              <c:layout>
                <c:manualLayout>
                  <c:x val="-1.8439439725609521E-3"/>
                  <c:y val="1.0230486689223798E-2"/>
                </c:manualLayout>
              </c:layout>
              <c:tx>
                <c:rich>
                  <a:bodyPr/>
                  <a:lstStyle/>
                  <a:p>
                    <a:fld id="{9BF1622C-DE36-4410-955A-8FE3295B4D81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E3A2FCAB-0448-499C-8693-D7D6A411ED11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EA5B-453D-9727-6002F973C89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Patients with Brain Scans</c:v>
                </c:pt>
                <c:pt idx="1">
                  <c:v>Patients with Critical Results on Brain Scans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0.64200000000000002</c:v>
                </c:pt>
                <c:pt idx="1">
                  <c:v>0.72199999999999998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Sheet1!$E$2:$E$3</c15:f>
                <c15:dlblRangeCache>
                  <c:ptCount val="2"/>
                  <c:pt idx="0">
                    <c:v>52/81 patients</c:v>
                  </c:pt>
                  <c:pt idx="1">
                    <c:v>13/18 patients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2-EA5B-453D-9727-6002F973C89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Diabetes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"/>
                </c:manualLayout>
              </c:layout>
              <c:tx>
                <c:rich>
                  <a:bodyPr/>
                  <a:lstStyle/>
                  <a:p>
                    <a:fld id="{9F407A65-2AF2-4594-8281-29EBF73B2753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2CD84EB1-F267-429A-A7CE-7C2654D5F9D9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3-EA5B-453D-9727-6002F973C893}"/>
                </c:ext>
              </c:extLst>
            </c:dLbl>
            <c:dLbl>
              <c:idx val="1"/>
              <c:layout>
                <c:manualLayout>
                  <c:x val="-1.8439439725609521E-3"/>
                  <c:y val="3.4101622297412868E-3"/>
                </c:manualLayout>
              </c:layout>
              <c:tx>
                <c:rich>
                  <a:bodyPr/>
                  <a:lstStyle/>
                  <a:p>
                    <a:fld id="{139079F0-0829-42A8-A1DE-5BC9AC3353C9}" type="CELLRANGE">
                      <a:rPr lang="en-US"/>
                      <a:pPr/>
                      <a:t>[CELLRANGE]</a:t>
                    </a:fld>
                    <a:endParaRPr lang="en-US" baseline="0"/>
                  </a:p>
                  <a:p>
                    <a:fld id="{F5E17ED6-83DB-4C5C-B950-00F0C6A1AA3E}" type="VALUE">
                      <a:rPr lang="en-US"/>
                      <a:pPr/>
                      <a:t>[VALUE]</a:t>
                    </a:fld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4-EA5B-453D-9727-6002F973C893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Patients with Brain Scans</c:v>
                </c:pt>
                <c:pt idx="1">
                  <c:v>Patients with Critical Results on Brain Scans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0.39500000000000002</c:v>
                </c:pt>
                <c:pt idx="1">
                  <c:v>0.5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Sheet1!$F$2:$F$3</c15:f>
                <c15:dlblRangeCache>
                  <c:ptCount val="2"/>
                  <c:pt idx="0">
                    <c:v>32/81 patients</c:v>
                  </c:pt>
                  <c:pt idx="1">
                    <c:v>9/18 patients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EA5B-453D-9727-6002F973C89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02921327"/>
        <c:axId val="1917239663"/>
      </c:barChart>
      <c:catAx>
        <c:axId val="180292132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17239663"/>
        <c:crosses val="autoZero"/>
        <c:auto val="1"/>
        <c:lblAlgn val="ctr"/>
        <c:lblOffset val="100"/>
        <c:noMultiLvlLbl val="0"/>
      </c:catAx>
      <c:valAx>
        <c:axId val="1917239663"/>
        <c:scaling>
          <c:orientation val="minMax"/>
        </c:scaling>
        <c:delete val="0"/>
        <c:axPos val="l"/>
        <c:numFmt formatCode="0.0%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029213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3.3958130714944121E-2"/>
          <c:y val="0.41621683597987968"/>
          <c:w val="0.11759653359679852"/>
          <c:h val="0.17382927310385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3D8B28-EB6C-494B-8835-40CD9A504B25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3AE45D8B-BDAB-4FE1-97B1-4705841B111E}">
      <dgm:prSet phldrT="[Text]"/>
      <dgm:spPr/>
      <dgm:t>
        <a:bodyPr/>
        <a:lstStyle/>
        <a:p>
          <a:r>
            <a:rPr lang="en-US" dirty="0"/>
            <a:t>Identified all SARS-CoV-2-positive patients admitted January 1-April 27, 2020</a:t>
          </a:r>
        </a:p>
      </dgm:t>
    </dgm:pt>
    <dgm:pt modelId="{5210FBA5-D08C-424D-BB50-B4616EDFEB5D}" type="parTrans" cxnId="{3772E035-24AE-4A54-9172-B2EFB92897E5}">
      <dgm:prSet/>
      <dgm:spPr/>
      <dgm:t>
        <a:bodyPr/>
        <a:lstStyle/>
        <a:p>
          <a:endParaRPr lang="en-US"/>
        </a:p>
      </dgm:t>
    </dgm:pt>
    <dgm:pt modelId="{39B65FB9-FAB0-4341-9905-F4A5B6DCD608}" type="sibTrans" cxnId="{3772E035-24AE-4A54-9172-B2EFB92897E5}">
      <dgm:prSet/>
      <dgm:spPr/>
      <dgm:t>
        <a:bodyPr/>
        <a:lstStyle/>
        <a:p>
          <a:endParaRPr lang="en-US"/>
        </a:p>
      </dgm:t>
    </dgm:pt>
    <dgm:pt modelId="{1C26A351-073A-4871-883B-DA991F396B69}">
      <dgm:prSet phldrT="[Text]"/>
      <dgm:spPr/>
      <dgm:t>
        <a:bodyPr/>
        <a:lstStyle/>
        <a:p>
          <a:r>
            <a:rPr lang="en-US" dirty="0"/>
            <a:t>“Critical” results in the brain were recorded</a:t>
          </a:r>
        </a:p>
      </dgm:t>
    </dgm:pt>
    <dgm:pt modelId="{1D932A5D-5CC6-4B84-815E-755AD1545BE7}" type="parTrans" cxnId="{98F40B39-5A09-4CDA-BD43-96C4B15CE537}">
      <dgm:prSet/>
      <dgm:spPr/>
      <dgm:t>
        <a:bodyPr/>
        <a:lstStyle/>
        <a:p>
          <a:endParaRPr lang="en-US"/>
        </a:p>
      </dgm:t>
    </dgm:pt>
    <dgm:pt modelId="{AB3BA60A-65B1-41A2-830A-C7FDA83FFCF8}" type="sibTrans" cxnId="{98F40B39-5A09-4CDA-BD43-96C4B15CE537}">
      <dgm:prSet/>
      <dgm:spPr/>
      <dgm:t>
        <a:bodyPr/>
        <a:lstStyle/>
        <a:p>
          <a:endParaRPr lang="en-US"/>
        </a:p>
      </dgm:t>
    </dgm:pt>
    <dgm:pt modelId="{E383174E-6A60-4D1E-9D13-433268AF1BDC}">
      <dgm:prSet phldrT="[Text]"/>
      <dgm:spPr/>
      <dgm:t>
        <a:bodyPr/>
        <a:lstStyle/>
        <a:p>
          <a:r>
            <a:rPr lang="en-US" dirty="0"/>
            <a:t>Found patients with head CT or MRI</a:t>
          </a:r>
        </a:p>
      </dgm:t>
    </dgm:pt>
    <dgm:pt modelId="{E329261B-D58F-4241-B844-0D3A6AD9F06B}" type="parTrans" cxnId="{9028244A-7D83-4FE8-93A2-B0EADAD46779}">
      <dgm:prSet/>
      <dgm:spPr/>
      <dgm:t>
        <a:bodyPr/>
        <a:lstStyle/>
        <a:p>
          <a:endParaRPr lang="en-US"/>
        </a:p>
      </dgm:t>
    </dgm:pt>
    <dgm:pt modelId="{89B22F32-4762-4F39-91C0-6DFB4285572B}" type="sibTrans" cxnId="{9028244A-7D83-4FE8-93A2-B0EADAD46779}">
      <dgm:prSet/>
      <dgm:spPr/>
      <dgm:t>
        <a:bodyPr/>
        <a:lstStyle/>
        <a:p>
          <a:endParaRPr lang="en-US"/>
        </a:p>
      </dgm:t>
    </dgm:pt>
    <dgm:pt modelId="{B6BC9CCA-104D-443F-8580-9F5D89223DC3}" type="pres">
      <dgm:prSet presAssocID="{7F3D8B28-EB6C-494B-8835-40CD9A504B25}" presName="CompostProcess" presStyleCnt="0">
        <dgm:presLayoutVars>
          <dgm:dir/>
          <dgm:resizeHandles val="exact"/>
        </dgm:presLayoutVars>
      </dgm:prSet>
      <dgm:spPr/>
    </dgm:pt>
    <dgm:pt modelId="{E16EABF8-382A-4A53-B480-CA9A2E644277}" type="pres">
      <dgm:prSet presAssocID="{7F3D8B28-EB6C-494B-8835-40CD9A504B25}" presName="arrow" presStyleLbl="bgShp" presStyleIdx="0" presStyleCnt="1" custLinFactNeighborX="-22" custLinFactNeighborY="13281"/>
      <dgm:spPr/>
    </dgm:pt>
    <dgm:pt modelId="{3AC0C3E4-FD3C-483F-BC20-072DD8EC4EB4}" type="pres">
      <dgm:prSet presAssocID="{7F3D8B28-EB6C-494B-8835-40CD9A504B25}" presName="linearProcess" presStyleCnt="0"/>
      <dgm:spPr/>
    </dgm:pt>
    <dgm:pt modelId="{EA266643-3BED-46EE-B25F-7F96797F83B8}" type="pres">
      <dgm:prSet presAssocID="{3AE45D8B-BDAB-4FE1-97B1-4705841B111E}" presName="textNode" presStyleLbl="node1" presStyleIdx="0" presStyleCnt="3">
        <dgm:presLayoutVars>
          <dgm:bulletEnabled val="1"/>
        </dgm:presLayoutVars>
      </dgm:prSet>
      <dgm:spPr/>
    </dgm:pt>
    <dgm:pt modelId="{67714E1C-12FC-480C-82F0-FF6EF9E58B81}" type="pres">
      <dgm:prSet presAssocID="{39B65FB9-FAB0-4341-9905-F4A5B6DCD608}" presName="sibTrans" presStyleCnt="0"/>
      <dgm:spPr/>
    </dgm:pt>
    <dgm:pt modelId="{25C851E7-8F5A-45BA-B056-8B04EE70305A}" type="pres">
      <dgm:prSet presAssocID="{E383174E-6A60-4D1E-9D13-433268AF1BDC}" presName="textNode" presStyleLbl="node1" presStyleIdx="1" presStyleCnt="3">
        <dgm:presLayoutVars>
          <dgm:bulletEnabled val="1"/>
        </dgm:presLayoutVars>
      </dgm:prSet>
      <dgm:spPr/>
    </dgm:pt>
    <dgm:pt modelId="{E988726A-3811-4546-AB00-8C70985FC344}" type="pres">
      <dgm:prSet presAssocID="{89B22F32-4762-4F39-91C0-6DFB4285572B}" presName="sibTrans" presStyleCnt="0"/>
      <dgm:spPr/>
    </dgm:pt>
    <dgm:pt modelId="{709EEB96-DFEC-4FB9-87B3-5CD51678819C}" type="pres">
      <dgm:prSet presAssocID="{1C26A351-073A-4871-883B-DA991F396B69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3772E035-24AE-4A54-9172-B2EFB92897E5}" srcId="{7F3D8B28-EB6C-494B-8835-40CD9A504B25}" destId="{3AE45D8B-BDAB-4FE1-97B1-4705841B111E}" srcOrd="0" destOrd="0" parTransId="{5210FBA5-D08C-424D-BB50-B4616EDFEB5D}" sibTransId="{39B65FB9-FAB0-4341-9905-F4A5B6DCD608}"/>
    <dgm:cxn modelId="{98F40B39-5A09-4CDA-BD43-96C4B15CE537}" srcId="{7F3D8B28-EB6C-494B-8835-40CD9A504B25}" destId="{1C26A351-073A-4871-883B-DA991F396B69}" srcOrd="2" destOrd="0" parTransId="{1D932A5D-5CC6-4B84-815E-755AD1545BE7}" sibTransId="{AB3BA60A-65B1-41A2-830A-C7FDA83FFCF8}"/>
    <dgm:cxn modelId="{9028244A-7D83-4FE8-93A2-B0EADAD46779}" srcId="{7F3D8B28-EB6C-494B-8835-40CD9A504B25}" destId="{E383174E-6A60-4D1E-9D13-433268AF1BDC}" srcOrd="1" destOrd="0" parTransId="{E329261B-D58F-4241-B844-0D3A6AD9F06B}" sibTransId="{89B22F32-4762-4F39-91C0-6DFB4285572B}"/>
    <dgm:cxn modelId="{B0E8E7A1-B5FE-4260-AA85-29951A7FFD97}" type="presOf" srcId="{1C26A351-073A-4871-883B-DA991F396B69}" destId="{709EEB96-DFEC-4FB9-87B3-5CD51678819C}" srcOrd="0" destOrd="0" presId="urn:microsoft.com/office/officeart/2005/8/layout/hProcess9"/>
    <dgm:cxn modelId="{542997C4-2392-4FF2-9089-C183F8EA9B9B}" type="presOf" srcId="{E383174E-6A60-4D1E-9D13-433268AF1BDC}" destId="{25C851E7-8F5A-45BA-B056-8B04EE70305A}" srcOrd="0" destOrd="0" presId="urn:microsoft.com/office/officeart/2005/8/layout/hProcess9"/>
    <dgm:cxn modelId="{A77E3BE0-9BFC-4B43-8C4E-CE639A41B7DF}" type="presOf" srcId="{7F3D8B28-EB6C-494B-8835-40CD9A504B25}" destId="{B6BC9CCA-104D-443F-8580-9F5D89223DC3}" srcOrd="0" destOrd="0" presId="urn:microsoft.com/office/officeart/2005/8/layout/hProcess9"/>
    <dgm:cxn modelId="{86A6DAE0-1145-445A-B550-D736D7D8A042}" type="presOf" srcId="{3AE45D8B-BDAB-4FE1-97B1-4705841B111E}" destId="{EA266643-3BED-46EE-B25F-7F96797F83B8}" srcOrd="0" destOrd="0" presId="urn:microsoft.com/office/officeart/2005/8/layout/hProcess9"/>
    <dgm:cxn modelId="{6754928A-3939-4FB8-B994-706D594DA4B6}" type="presParOf" srcId="{B6BC9CCA-104D-443F-8580-9F5D89223DC3}" destId="{E16EABF8-382A-4A53-B480-CA9A2E644277}" srcOrd="0" destOrd="0" presId="urn:microsoft.com/office/officeart/2005/8/layout/hProcess9"/>
    <dgm:cxn modelId="{C4231EBC-1C71-461B-8CEA-22F81F290353}" type="presParOf" srcId="{B6BC9CCA-104D-443F-8580-9F5D89223DC3}" destId="{3AC0C3E4-FD3C-483F-BC20-072DD8EC4EB4}" srcOrd="1" destOrd="0" presId="urn:microsoft.com/office/officeart/2005/8/layout/hProcess9"/>
    <dgm:cxn modelId="{02B694F8-2C46-4882-814D-A3157A899CB2}" type="presParOf" srcId="{3AC0C3E4-FD3C-483F-BC20-072DD8EC4EB4}" destId="{EA266643-3BED-46EE-B25F-7F96797F83B8}" srcOrd="0" destOrd="0" presId="urn:microsoft.com/office/officeart/2005/8/layout/hProcess9"/>
    <dgm:cxn modelId="{18B9F32E-C8AF-4E46-93DC-1906DF8A58ED}" type="presParOf" srcId="{3AC0C3E4-FD3C-483F-BC20-072DD8EC4EB4}" destId="{67714E1C-12FC-480C-82F0-FF6EF9E58B81}" srcOrd="1" destOrd="0" presId="urn:microsoft.com/office/officeart/2005/8/layout/hProcess9"/>
    <dgm:cxn modelId="{EDDF177D-33A3-464B-ABE8-F2155AAC8189}" type="presParOf" srcId="{3AC0C3E4-FD3C-483F-BC20-072DD8EC4EB4}" destId="{25C851E7-8F5A-45BA-B056-8B04EE70305A}" srcOrd="2" destOrd="0" presId="urn:microsoft.com/office/officeart/2005/8/layout/hProcess9"/>
    <dgm:cxn modelId="{F12B62B0-C21F-4CF4-98A8-38C15381834D}" type="presParOf" srcId="{3AC0C3E4-FD3C-483F-BC20-072DD8EC4EB4}" destId="{E988726A-3811-4546-AB00-8C70985FC344}" srcOrd="3" destOrd="0" presId="urn:microsoft.com/office/officeart/2005/8/layout/hProcess9"/>
    <dgm:cxn modelId="{A40A9CB2-14B1-4852-8369-9200413BC511}" type="presParOf" srcId="{3AC0C3E4-FD3C-483F-BC20-072DD8EC4EB4}" destId="{709EEB96-DFEC-4FB9-87B3-5CD51678819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6EABF8-382A-4A53-B480-CA9A2E644277}">
      <dsp:nvSpPr>
        <dsp:cNvPr id="0" name=""/>
        <dsp:cNvSpPr/>
      </dsp:nvSpPr>
      <dsp:spPr>
        <a:xfrm>
          <a:off x="568717" y="0"/>
          <a:ext cx="6461577" cy="477877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266643-3BED-46EE-B25F-7F96797F83B8}">
      <dsp:nvSpPr>
        <dsp:cNvPr id="0" name=""/>
        <dsp:cNvSpPr/>
      </dsp:nvSpPr>
      <dsp:spPr>
        <a:xfrm>
          <a:off x="8166" y="1433630"/>
          <a:ext cx="2446847" cy="1911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Identified all SARS-CoV-2-positive patients admitted January 1-April 27, 2020</a:t>
          </a:r>
        </a:p>
      </dsp:txBody>
      <dsp:txXfrm>
        <a:off x="101478" y="1526942"/>
        <a:ext cx="2260223" cy="1724884"/>
      </dsp:txXfrm>
    </dsp:sp>
    <dsp:sp modelId="{25C851E7-8F5A-45BA-B056-8B04EE70305A}">
      <dsp:nvSpPr>
        <dsp:cNvPr id="0" name=""/>
        <dsp:cNvSpPr/>
      </dsp:nvSpPr>
      <dsp:spPr>
        <a:xfrm>
          <a:off x="2577504" y="1433630"/>
          <a:ext cx="2446847" cy="1911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Found patients with head CT or MRI</a:t>
          </a:r>
        </a:p>
      </dsp:txBody>
      <dsp:txXfrm>
        <a:off x="2670816" y="1526942"/>
        <a:ext cx="2260223" cy="1724884"/>
      </dsp:txXfrm>
    </dsp:sp>
    <dsp:sp modelId="{709EEB96-DFEC-4FB9-87B3-5CD51678819C}">
      <dsp:nvSpPr>
        <dsp:cNvPr id="0" name=""/>
        <dsp:cNvSpPr/>
      </dsp:nvSpPr>
      <dsp:spPr>
        <a:xfrm>
          <a:off x="5146842" y="1433630"/>
          <a:ext cx="2446847" cy="19115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“Critical” results in the brain were recorded</a:t>
          </a:r>
        </a:p>
      </dsp:txBody>
      <dsp:txXfrm>
        <a:off x="5240154" y="1526942"/>
        <a:ext cx="2260223" cy="17248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266B55-C46F-4FBC-8B04-347CB58F0812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E3FD5-7679-4226-840C-EB10ABC27A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363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534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018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719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481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2901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04834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59901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447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8514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1542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7667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2908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7687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22391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653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2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1895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1320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307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09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1406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95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6E3FD5-7679-4226-840C-EB10ABC27A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348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9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761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89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913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50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51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031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150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71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66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291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9F62D-F6F4-4E98-8321-7A60418CC9B8}" type="datetimeFigureOut">
              <a:rPr lang="en-US" smtClean="0"/>
              <a:t>10/17/2020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4E2F6-0EC3-4386-A58F-85B4AA1281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986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5320A-8E94-4FCD-A54C-7A7C203975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91511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Coronavirus Disease in the Brain</a:t>
            </a:r>
            <a:br>
              <a:rPr lang="en-US" dirty="0"/>
            </a:br>
            <a:br>
              <a:rPr lang="en-US" sz="3600" dirty="0"/>
            </a:br>
            <a:r>
              <a:rPr lang="en-US" sz="3600" dirty="0"/>
              <a:t>Incidence of Neurologic Complications of COVID-19 and Its Supportive Treatments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26CA94-37BB-405E-A051-E8D81340B9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946765"/>
            <a:ext cx="9144000" cy="2469937"/>
          </a:xfrm>
        </p:spPr>
        <p:txBody>
          <a:bodyPr>
            <a:normAutofit/>
          </a:bodyPr>
          <a:lstStyle/>
          <a:p>
            <a:r>
              <a:rPr lang="en-US" dirty="0"/>
              <a:t>Colbey W. Freeman, MD; Jonathan Masur, MD; </a:t>
            </a:r>
            <a:r>
              <a:rPr lang="en-US" dirty="0" err="1"/>
              <a:t>Mougnyan</a:t>
            </a:r>
            <a:r>
              <a:rPr lang="en-US" dirty="0"/>
              <a:t> Cox, MD; </a:t>
            </a:r>
            <a:r>
              <a:rPr lang="en-US" dirty="0" err="1"/>
              <a:t>Suyash</a:t>
            </a:r>
            <a:r>
              <a:rPr lang="en-US" dirty="0"/>
              <a:t> Mohan, MD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528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2024741"/>
            <a:ext cx="10515600" cy="1115501"/>
          </a:xfrm>
        </p:spPr>
        <p:txBody>
          <a:bodyPr>
            <a:normAutofit/>
          </a:bodyPr>
          <a:lstStyle/>
          <a:p>
            <a:r>
              <a:rPr lang="en-US" sz="3200" dirty="0"/>
              <a:t>African-American patients may be more likely to have critical results on brain scans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B82B362B-E981-494C-8B8C-95347714E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0D9ECC74-34EE-49E0-9256-FD3C732BC9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8666609"/>
              </p:ext>
            </p:extLst>
          </p:nvPr>
        </p:nvGraphicFramePr>
        <p:xfrm>
          <a:off x="836675" y="3300189"/>
          <a:ext cx="5124972" cy="34948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4D96AD01-9FFA-4AE5-966B-D107C1EBCC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16202717"/>
              </p:ext>
            </p:extLst>
          </p:nvPr>
        </p:nvGraphicFramePr>
        <p:xfrm>
          <a:off x="6094475" y="2995864"/>
          <a:ext cx="5058799" cy="3799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080076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1">
            <a:extLst>
              <a:ext uri="{FF2B5EF4-FFF2-40B4-BE49-F238E27FC236}">
                <a16:creationId xmlns:a16="http://schemas.microsoft.com/office/drawing/2014/main" id="{262EE977-6192-4943-891F-39345F04B4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845386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The use of life support machines (machine to help patients breathe - ventilator, machine to help blood circulation and increase oxygen in blood - ECMO) was common in patients who had brain scans</a:t>
            </a:r>
          </a:p>
          <a:p>
            <a:endParaRPr lang="en-US" sz="3600" dirty="0"/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877EA645-EB17-41EA-AA44-12AA5FB72D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1054912"/>
              </p:ext>
            </p:extLst>
          </p:nvPr>
        </p:nvGraphicFramePr>
        <p:xfrm>
          <a:off x="1924050" y="2731169"/>
          <a:ext cx="8343900" cy="405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65705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2024741"/>
            <a:ext cx="10515600" cy="1524575"/>
          </a:xfrm>
        </p:spPr>
        <p:txBody>
          <a:bodyPr>
            <a:normAutofit/>
          </a:bodyPr>
          <a:lstStyle/>
          <a:p>
            <a:r>
              <a:rPr lang="en-US" dirty="0"/>
              <a:t>High blood pressure and diabetes were common in people who had brain scans and who had critical results on those brain scans</a:t>
            </a:r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3B5292DF-70CA-454C-BDC5-58FDB6F76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  <p:graphicFrame>
        <p:nvGraphicFramePr>
          <p:cNvPr id="14" name="Chart 13">
            <a:extLst>
              <a:ext uri="{FF2B5EF4-FFF2-40B4-BE49-F238E27FC236}">
                <a16:creationId xmlns:a16="http://schemas.microsoft.com/office/drawing/2014/main" id="{35838B69-1929-4273-B501-BC5014DE8A9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86597665"/>
              </p:ext>
            </p:extLst>
          </p:nvPr>
        </p:nvGraphicFramePr>
        <p:xfrm>
          <a:off x="962526" y="2977195"/>
          <a:ext cx="9723739" cy="4055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26137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Results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15796" y="1834131"/>
            <a:ext cx="11076630" cy="4252912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/>
              <a:t>6 examples of bleeding in the brain in 5 patients</a:t>
            </a:r>
          </a:p>
          <a:p>
            <a:endParaRPr lang="en-US" sz="3600" dirty="0"/>
          </a:p>
          <a:p>
            <a:r>
              <a:rPr lang="en-US" sz="3600" dirty="0"/>
              <a:t>2 patients had herniation caused by bleeding</a:t>
            </a:r>
          </a:p>
          <a:p>
            <a:endParaRPr lang="en-US" sz="3600" dirty="0"/>
          </a:p>
          <a:p>
            <a:r>
              <a:rPr lang="en-US" sz="3600" dirty="0"/>
              <a:t>12 patients with strokes without brain bleeds</a:t>
            </a:r>
          </a:p>
          <a:p>
            <a:endParaRPr lang="en-US" sz="3600" dirty="0"/>
          </a:p>
          <a:p>
            <a:r>
              <a:rPr lang="en-US" sz="3600" dirty="0"/>
              <a:t>1 patient with injury from overall low oxygen</a:t>
            </a:r>
          </a:p>
          <a:p>
            <a:endParaRPr lang="en-US" sz="3600" dirty="0"/>
          </a:p>
          <a:p>
            <a:r>
              <a:rPr lang="en-US" sz="3600" dirty="0"/>
              <a:t>4 patients had large blocked arteries in the brain</a:t>
            </a:r>
          </a:p>
          <a:p>
            <a:endParaRPr lang="en-US" sz="3600" dirty="0"/>
          </a:p>
          <a:p>
            <a:endParaRPr lang="en-US" sz="36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9248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2291441"/>
            <a:ext cx="10515600" cy="2932456"/>
          </a:xfrm>
        </p:spPr>
        <p:txBody>
          <a:bodyPr>
            <a:noAutofit/>
          </a:bodyPr>
          <a:lstStyle/>
          <a:p>
            <a:r>
              <a:rPr lang="en-US" sz="3600" dirty="0"/>
              <a:t>Of the 81 patients with brain scans, 18 (22.2%) died during the study</a:t>
            </a:r>
          </a:p>
          <a:p>
            <a:endParaRPr lang="en-US" sz="3600" dirty="0"/>
          </a:p>
          <a:p>
            <a:r>
              <a:rPr lang="en-US" sz="3600" dirty="0"/>
              <a:t>Of the 18 patients with critical results on brain scans, 3 (16.7%) died, all of whom had bleeds in their brains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8970689D-D104-405F-ACD1-D9256C369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99061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2024741"/>
            <a:ext cx="10515600" cy="4430413"/>
          </a:xfrm>
        </p:spPr>
        <p:txBody>
          <a:bodyPr>
            <a:noAutofit/>
          </a:bodyPr>
          <a:lstStyle/>
          <a:p>
            <a:r>
              <a:rPr lang="en-US" sz="3600" dirty="0"/>
              <a:t>In patients with</a:t>
            </a:r>
            <a:r>
              <a:rPr lang="en-US" sz="3600" i="1" dirty="0">
                <a:solidFill>
                  <a:srgbClr val="FFFF00"/>
                </a:solidFill>
              </a:rPr>
              <a:t> critical results</a:t>
            </a:r>
            <a:r>
              <a:rPr lang="en-US" sz="3600" i="1" dirty="0"/>
              <a:t>…</a:t>
            </a:r>
            <a:endParaRPr lang="en-US" sz="3600" i="1" dirty="0">
              <a:solidFill>
                <a:srgbClr val="FFFF00"/>
              </a:solidFill>
            </a:endParaRP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Patients were anemic with low hemoglobin</a:t>
            </a:r>
          </a:p>
          <a:p>
            <a:pPr lvl="1"/>
            <a:endParaRPr lang="en-US" sz="3200" dirty="0"/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Kidney function was below normal</a:t>
            </a:r>
            <a:endParaRPr lang="en-US" sz="3200" b="0" i="0" dirty="0">
              <a:effectLst/>
            </a:endParaRPr>
          </a:p>
        </p:txBody>
      </p:sp>
      <p:sp>
        <p:nvSpPr>
          <p:cNvPr id="9" name="Title 11">
            <a:extLst>
              <a:ext uri="{FF2B5EF4-FFF2-40B4-BE49-F238E27FC236}">
                <a16:creationId xmlns:a16="http://schemas.microsoft.com/office/drawing/2014/main" id="{C8178187-4999-44A8-A2D0-621CC7CA6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1385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1">
            <a:extLst>
              <a:ext uri="{FF2B5EF4-FFF2-40B4-BE49-F238E27FC236}">
                <a16:creationId xmlns:a16="http://schemas.microsoft.com/office/drawing/2014/main" id="{C156160F-BFCB-4AC8-B2E2-B387BFEA6C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21D4F898-083A-415D-9B02-74FFE44072A6}"/>
              </a:ext>
            </a:extLst>
          </p:cNvPr>
          <p:cNvSpPr txBox="1">
            <a:spLocks/>
          </p:cNvSpPr>
          <p:nvPr/>
        </p:nvSpPr>
        <p:spPr>
          <a:xfrm>
            <a:off x="836675" y="2077998"/>
            <a:ext cx="10515600" cy="44304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600" dirty="0"/>
              <a:t>In patients with</a:t>
            </a:r>
            <a:r>
              <a:rPr lang="en-US" sz="3600" i="1" dirty="0">
                <a:solidFill>
                  <a:srgbClr val="FFFF00"/>
                </a:solidFill>
              </a:rPr>
              <a:t> critical results</a:t>
            </a:r>
            <a:r>
              <a:rPr lang="en-US" sz="3600" i="1" dirty="0"/>
              <a:t>…</a:t>
            </a:r>
            <a:endParaRPr lang="en-US" sz="3600" i="1" dirty="0">
              <a:solidFill>
                <a:srgbClr val="FFFF00"/>
              </a:solidFill>
            </a:endParaRP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Blood markers of inflammation were high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Lab values suggested patients had lost some ability to clot</a:t>
            </a:r>
          </a:p>
          <a:p>
            <a:pPr lvl="1"/>
            <a:endParaRPr lang="en-US" sz="3200" dirty="0"/>
          </a:p>
          <a:p>
            <a:pPr lvl="1"/>
            <a:r>
              <a:rPr lang="en-US" sz="3200" dirty="0"/>
              <a:t>Platelet levels were normal </a:t>
            </a:r>
          </a:p>
        </p:txBody>
      </p:sp>
    </p:spTree>
    <p:extLst>
      <p:ext uri="{BB962C8B-B14F-4D97-AF65-F5344CB8AC3E}">
        <p14:creationId xmlns:p14="http://schemas.microsoft.com/office/powerpoint/2010/main" val="1075322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2027" y="2926515"/>
            <a:ext cx="10515600" cy="1428917"/>
          </a:xfrm>
        </p:spPr>
        <p:txBody>
          <a:bodyPr>
            <a:noAutofit/>
          </a:bodyPr>
          <a:lstStyle/>
          <a:p>
            <a:r>
              <a:rPr lang="en-US" sz="3200" dirty="0"/>
              <a:t>Neurologic symptoms are common in patients with COVID-19, such as headache, changes in senses, confusion, or dizziness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60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18292364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0024"/>
            <a:ext cx="10515600" cy="3480301"/>
          </a:xfrm>
        </p:spPr>
        <p:txBody>
          <a:bodyPr>
            <a:noAutofit/>
          </a:bodyPr>
          <a:lstStyle/>
          <a:p>
            <a:r>
              <a:rPr lang="en-US" dirty="0"/>
              <a:t>Only </a:t>
            </a:r>
            <a:r>
              <a:rPr lang="en-US" u="sng" dirty="0"/>
              <a:t>6%</a:t>
            </a:r>
            <a:r>
              <a:rPr lang="en-US" dirty="0"/>
              <a:t> of hospitalized COVID-19 patients during the study had brain scans, but critical results and death were common in those that did</a:t>
            </a:r>
          </a:p>
          <a:p>
            <a:endParaRPr lang="en-US" dirty="0"/>
          </a:p>
          <a:p>
            <a:r>
              <a:rPr lang="en-US" u="sng" dirty="0"/>
              <a:t>1.3%</a:t>
            </a:r>
            <a:r>
              <a:rPr lang="en-US" dirty="0"/>
              <a:t> of all COVID-19 patients in our health system met our criteria for critical brain results</a:t>
            </a:r>
          </a:p>
          <a:p>
            <a:endParaRPr lang="en-US" dirty="0"/>
          </a:p>
          <a:p>
            <a:r>
              <a:rPr lang="en-US" u="sng" dirty="0"/>
              <a:t>22.2%</a:t>
            </a:r>
            <a:r>
              <a:rPr lang="en-US" dirty="0"/>
              <a:t> of patients with brain scans had critical results</a:t>
            </a:r>
          </a:p>
          <a:p>
            <a:endParaRPr lang="en-US" sz="3600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782147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437061"/>
          </a:xfrm>
        </p:spPr>
        <p:txBody>
          <a:bodyPr>
            <a:noAutofit/>
          </a:bodyPr>
          <a:lstStyle/>
          <a:p>
            <a:r>
              <a:rPr lang="en-US" dirty="0"/>
              <a:t>High blood pressure and type 2 diabetes mellitus were common in COVID-19 patients who had brain scans</a:t>
            </a:r>
          </a:p>
          <a:p>
            <a:pPr lvl="1"/>
            <a:r>
              <a:rPr lang="en-US" dirty="0"/>
              <a:t>COVID-19 is likely more severe in patients with diabetes</a:t>
            </a:r>
          </a:p>
          <a:p>
            <a:endParaRPr lang="en-US" dirty="0"/>
          </a:p>
          <a:p>
            <a:r>
              <a:rPr lang="en-US" dirty="0"/>
              <a:t>Critical brain scan results may be more common in African-American patients</a:t>
            </a:r>
          </a:p>
          <a:p>
            <a:endParaRPr lang="en-US" dirty="0"/>
          </a:p>
          <a:p>
            <a:r>
              <a:rPr lang="en-US" dirty="0"/>
              <a:t>Important for heath care providers to be vigilant and aware that some patients may be at greater risk for these complications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715058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038DC745-CA43-432A-A0C4-C682640D2BE2}"/>
              </a:ext>
            </a:extLst>
          </p:cNvPr>
          <p:cNvSpPr txBox="1">
            <a:spLocks/>
          </p:cNvSpPr>
          <p:nvPr/>
        </p:nvSpPr>
        <p:spPr>
          <a:xfrm>
            <a:off x="836675" y="3495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/>
              <a:t>Background</a:t>
            </a:r>
            <a:endParaRPr lang="en-US" dirty="0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929D55D2-7D8B-4FF2-89EE-7442CBE40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Coronavirus disease 2019 (COVID-19) is most known for causing pneumonia</a:t>
            </a:r>
          </a:p>
          <a:p>
            <a:endParaRPr lang="en-US" sz="3600" dirty="0"/>
          </a:p>
          <a:p>
            <a:r>
              <a:rPr lang="en-US" sz="3600" dirty="0"/>
              <a:t>We are learning more about the effects of COVID-19 in the brain </a:t>
            </a:r>
          </a:p>
        </p:txBody>
      </p:sp>
    </p:spTree>
    <p:extLst>
      <p:ext uri="{BB962C8B-B14F-4D97-AF65-F5344CB8AC3E}">
        <p14:creationId xmlns:p14="http://schemas.microsoft.com/office/powerpoint/2010/main" val="4378346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578451"/>
          </a:xfrm>
        </p:spPr>
        <p:txBody>
          <a:bodyPr>
            <a:noAutofit/>
          </a:bodyPr>
          <a:lstStyle/>
          <a:p>
            <a:r>
              <a:rPr lang="en-US" sz="3200" dirty="0"/>
              <a:t>Many patients with brain scans and critical results were on life support at some time in the hospital</a:t>
            </a:r>
          </a:p>
          <a:p>
            <a:endParaRPr lang="en-US" sz="2800" dirty="0"/>
          </a:p>
          <a:p>
            <a:r>
              <a:rPr lang="en-US" sz="3200" dirty="0"/>
              <a:t>ECMO (pump system used to circulate and replenish oxygen in blood) use was overrepresented in patients with critical results </a:t>
            </a:r>
            <a:endParaRPr lang="en-US" sz="2800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2846708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4578451"/>
          </a:xfrm>
        </p:spPr>
        <p:txBody>
          <a:bodyPr>
            <a:noAutofit/>
          </a:bodyPr>
          <a:lstStyle/>
          <a:p>
            <a:r>
              <a:rPr lang="en-US" sz="3050" dirty="0"/>
              <a:t>The death rate was slightly lower in our group of patients with brain imaging (22.2%) and patients with critical brain findings (16.7%) than some other studies looking at COVID-19 patients overall</a:t>
            </a:r>
          </a:p>
          <a:p>
            <a:pPr lvl="1"/>
            <a:endParaRPr lang="en-US" sz="3050" dirty="0"/>
          </a:p>
          <a:p>
            <a:r>
              <a:rPr lang="en-US" sz="3050" dirty="0"/>
              <a:t>While the death rate was not higher in patients with critical results, our study did not look at long-term health problems from those critical results in surviving patients, and some patients died months later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22074403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3878059"/>
          </a:xfrm>
        </p:spPr>
        <p:txBody>
          <a:bodyPr>
            <a:noAutofit/>
          </a:bodyPr>
          <a:lstStyle/>
          <a:p>
            <a:r>
              <a:rPr lang="en-US" sz="3200" dirty="0"/>
              <a:t>Patients with critical results had high levels of inflammatory markers in their blood, which may represent a whole-body inflammatory state triggered by COVID-19</a:t>
            </a:r>
          </a:p>
          <a:p>
            <a:pPr lvl="1"/>
            <a:endParaRPr lang="en-US" sz="2800" dirty="0"/>
          </a:p>
          <a:p>
            <a:pPr lvl="1"/>
            <a:r>
              <a:rPr lang="en-US" sz="2800" dirty="0"/>
              <a:t>Could this be contributing to the critical outcomes?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8641910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5813"/>
            <a:ext cx="10515600" cy="3878059"/>
          </a:xfrm>
        </p:spPr>
        <p:txBody>
          <a:bodyPr>
            <a:noAutofit/>
          </a:bodyPr>
          <a:lstStyle/>
          <a:p>
            <a:r>
              <a:rPr lang="en-US" sz="3200" dirty="0"/>
              <a:t>Expanding the study to include patients at multiple health systems</a:t>
            </a:r>
          </a:p>
          <a:p>
            <a:endParaRPr lang="en-US" sz="3200" dirty="0"/>
          </a:p>
          <a:p>
            <a:r>
              <a:rPr lang="en-US" sz="3200" dirty="0"/>
              <a:t>Is the rate of each type of critical result increased over pre-COVID-19 years?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35987241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1803150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/>
              <a:t>Critical results on brain scans in COVID-19 patients were uncommon overall, but in patients who had brain scans, they were present in many (22.2%) patients</a:t>
            </a:r>
          </a:p>
          <a:p>
            <a:endParaRPr lang="en-US" sz="2400" dirty="0"/>
          </a:p>
          <a:p>
            <a:r>
              <a:rPr lang="en-US" dirty="0"/>
              <a:t>High blood pressure and type 2 diabetes were common in COVID-19 patients undergoing brain scans and those with critical results on those brain scans</a:t>
            </a:r>
            <a:endParaRPr lang="en-US" sz="2400" dirty="0"/>
          </a:p>
          <a:p>
            <a:endParaRPr lang="en-US" dirty="0"/>
          </a:p>
          <a:p>
            <a:r>
              <a:rPr lang="en-US" dirty="0"/>
              <a:t>Some life support treatments have their own risks, and patients, their families, and health care providers should be aware of benefits and risks to using them</a:t>
            </a:r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dirty="0"/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864450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2841625"/>
            <a:ext cx="10515600" cy="167623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>
                <a:solidFill>
                  <a:srgbClr val="FFFF00"/>
                </a:solidFill>
              </a:rPr>
              <a:t>Research Question: How common are critical results on brain scans (CT and MRI) in patients in the hospital with COVID-19?</a:t>
            </a:r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5EA8EB76-4104-4079-A355-1FC5F8EE39F5}"/>
              </a:ext>
            </a:extLst>
          </p:cNvPr>
          <p:cNvSpPr txBox="1">
            <a:spLocks/>
          </p:cNvSpPr>
          <p:nvPr/>
        </p:nvSpPr>
        <p:spPr>
          <a:xfrm>
            <a:off x="836675" y="34958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000" dirty="0"/>
              <a:t>Purpose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209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383157A8-47D3-4107-8535-500D7360BC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Methods</a:t>
            </a:r>
            <a:endParaRPr lang="en-US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CB3EBD7-BDB4-452E-9ED1-31A65BF3D2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569239"/>
              </p:ext>
            </p:extLst>
          </p:nvPr>
        </p:nvGraphicFramePr>
        <p:xfrm>
          <a:off x="2293547" y="1675152"/>
          <a:ext cx="7601856" cy="47787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448424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0C727038-4D55-470C-BB44-7D60E3567E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/>
              <a:t>Methods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>
                <a:solidFill>
                  <a:srgbClr val="FFFF00"/>
                </a:solidFill>
              </a:rPr>
              <a:t>“Critical” </a:t>
            </a:r>
            <a:r>
              <a:rPr lang="en-US" sz="3600" dirty="0"/>
              <a:t>results were:</a:t>
            </a:r>
          </a:p>
          <a:p>
            <a:r>
              <a:rPr lang="en-US" sz="3600" dirty="0"/>
              <a:t>Bleeding in the brain (intracranial hemorrhage)</a:t>
            </a:r>
          </a:p>
          <a:p>
            <a:r>
              <a:rPr lang="en-US" sz="3600" dirty="0"/>
              <a:t>Stroke without brain bleed (ischemic infarct)</a:t>
            </a:r>
          </a:p>
          <a:p>
            <a:r>
              <a:rPr lang="en-US" sz="3600" dirty="0"/>
              <a:t>Blocked blood vessels in the brain (vascular occlusion)</a:t>
            </a:r>
          </a:p>
          <a:p>
            <a:r>
              <a:rPr lang="en-US" sz="3600" dirty="0"/>
              <a:t>Brain injury from low oxygen (hypoxic-ischemic injury)</a:t>
            </a:r>
          </a:p>
          <a:p>
            <a:r>
              <a:rPr lang="en-US" sz="3600" dirty="0"/>
              <a:t>Movement of the brain from its normal position that         </a:t>
            </a:r>
          </a:p>
          <a:p>
            <a:pPr marL="0" indent="0">
              <a:buNone/>
            </a:pPr>
            <a:r>
              <a:rPr lang="en-US" sz="3600" dirty="0"/>
              <a:t>  puts pressure on the brain (herniation)</a:t>
            </a:r>
          </a:p>
        </p:txBody>
      </p:sp>
    </p:spTree>
    <p:extLst>
      <p:ext uri="{BB962C8B-B14F-4D97-AF65-F5344CB8AC3E}">
        <p14:creationId xmlns:p14="http://schemas.microsoft.com/office/powerpoint/2010/main" val="2155590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1">
            <a:extLst>
              <a:ext uri="{FF2B5EF4-FFF2-40B4-BE49-F238E27FC236}">
                <a16:creationId xmlns:a16="http://schemas.microsoft.com/office/drawing/2014/main" id="{3AB7F62A-20E9-44E9-B6FB-3CD8EDDBD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000" dirty="0"/>
              <a:t>Methods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i="1" dirty="0">
                <a:solidFill>
                  <a:srgbClr val="FFFF00"/>
                </a:solidFill>
              </a:rPr>
              <a:t>Laboratory values </a:t>
            </a:r>
            <a:r>
              <a:rPr lang="en-US" sz="3600" dirty="0"/>
              <a:t>near the time of the brain CT or MRI were recorded</a:t>
            </a:r>
          </a:p>
          <a:p>
            <a:r>
              <a:rPr lang="en-US" sz="3600" dirty="0"/>
              <a:t>Oxygen-carrying protein in the blood (hemoglobin)</a:t>
            </a:r>
          </a:p>
          <a:p>
            <a:r>
              <a:rPr lang="en-US" sz="3600" dirty="0"/>
              <a:t>Levels showing kidney function (creatinine)</a:t>
            </a:r>
          </a:p>
          <a:p>
            <a:r>
              <a:rPr lang="en-US" sz="3600" dirty="0"/>
              <a:t>Markers of inflammation (D-dimer, fibrinogen)</a:t>
            </a:r>
          </a:p>
          <a:p>
            <a:r>
              <a:rPr lang="en-US" sz="3600" dirty="0"/>
              <a:t>Levels showing ability of blood to clot (PT, PTT, INR, platelets)</a:t>
            </a:r>
          </a:p>
        </p:txBody>
      </p:sp>
    </p:spTree>
    <p:extLst>
      <p:ext uri="{BB962C8B-B14F-4D97-AF65-F5344CB8AC3E}">
        <p14:creationId xmlns:p14="http://schemas.microsoft.com/office/powerpoint/2010/main" val="515500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57E8C4B9-6C82-4404-A3A4-B4A9F7092BCC}"/>
              </a:ext>
            </a:extLst>
          </p:cNvPr>
          <p:cNvSpPr/>
          <p:nvPr/>
        </p:nvSpPr>
        <p:spPr>
          <a:xfrm>
            <a:off x="4914404" y="0"/>
            <a:ext cx="6875813" cy="6858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4E11DDC-67A5-4DC4-A482-0C59CD7922B9}"/>
              </a:ext>
            </a:extLst>
          </p:cNvPr>
          <p:cNvSpPr/>
          <p:nvPr/>
        </p:nvSpPr>
        <p:spPr>
          <a:xfrm>
            <a:off x="6850081" y="3906376"/>
            <a:ext cx="3047810" cy="296231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9D208147-6AB3-49E4-86C7-A21BA97CFC74}"/>
              </a:ext>
            </a:extLst>
          </p:cNvPr>
          <p:cNvSpPr/>
          <p:nvPr/>
        </p:nvSpPr>
        <p:spPr>
          <a:xfrm>
            <a:off x="7678414" y="5505957"/>
            <a:ext cx="1391143" cy="1362735"/>
          </a:xfrm>
          <a:prstGeom prst="ellipse">
            <a:avLst/>
          </a:prstGeom>
          <a:gradFill>
            <a:gsLst>
              <a:gs pos="33000">
                <a:schemeClr val="bg1"/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71E4C30-BB01-448E-90AC-FA839C7D41DC}"/>
              </a:ext>
            </a:extLst>
          </p:cNvPr>
          <p:cNvSpPr txBox="1"/>
          <p:nvPr/>
        </p:nvSpPr>
        <p:spPr>
          <a:xfrm>
            <a:off x="5461939" y="1548269"/>
            <a:ext cx="582408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erpetua" panose="02020502060401020303" pitchFamily="18" charset="0"/>
              </a:rPr>
              <a:t>1357 patients with COVID-19 admitted </a:t>
            </a:r>
          </a:p>
          <a:p>
            <a:pPr algn="ctr"/>
            <a:r>
              <a:rPr lang="en-US" sz="4000" dirty="0">
                <a:latin typeface="Perpetua" panose="02020502060401020303" pitchFamily="18" charset="0"/>
              </a:rPr>
              <a:t>January 1-April 27, 2020</a:t>
            </a:r>
          </a:p>
          <a:p>
            <a:endParaRPr lang="en-US" sz="4000" dirty="0">
              <a:latin typeface="Perpetua" panose="02020502060401020303" pitchFamily="18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9C74082-164C-49AD-AF82-24BE4FDE2FFF}"/>
              </a:ext>
            </a:extLst>
          </p:cNvPr>
          <p:cNvSpPr txBox="1"/>
          <p:nvPr/>
        </p:nvSpPr>
        <p:spPr>
          <a:xfrm>
            <a:off x="6970562" y="4623229"/>
            <a:ext cx="28068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Perpetua" panose="02020502060401020303" pitchFamily="18" charset="0"/>
              </a:rPr>
              <a:t>81 with brain scans</a:t>
            </a:r>
          </a:p>
          <a:p>
            <a:pPr algn="ctr"/>
            <a:r>
              <a:rPr lang="en-US" sz="2000" b="1" dirty="0">
                <a:solidFill>
                  <a:schemeClr val="bg1"/>
                </a:solidFill>
                <a:latin typeface="Perpetua" panose="02020502060401020303" pitchFamily="18" charset="0"/>
              </a:rPr>
              <a:t>73 CT, 1 MR, 7 both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B0E7F9D-612A-4704-8940-7C321F10AAA7}"/>
              </a:ext>
            </a:extLst>
          </p:cNvPr>
          <p:cNvSpPr txBox="1"/>
          <p:nvPr/>
        </p:nvSpPr>
        <p:spPr>
          <a:xfrm>
            <a:off x="7696170" y="5864158"/>
            <a:ext cx="1355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Perpetua" panose="02020502060401020303" pitchFamily="18" charset="0"/>
              </a:rPr>
              <a:t>18 with </a:t>
            </a:r>
          </a:p>
          <a:p>
            <a:pPr algn="ctr"/>
            <a:r>
              <a:rPr lang="en-US" dirty="0">
                <a:latin typeface="Perpetua" panose="02020502060401020303" pitchFamily="18" charset="0"/>
              </a:rPr>
              <a:t>critical results</a:t>
            </a:r>
          </a:p>
        </p:txBody>
      </p:sp>
      <p:sp>
        <p:nvSpPr>
          <p:cNvPr id="9" name="Title 11">
            <a:extLst>
              <a:ext uri="{FF2B5EF4-FFF2-40B4-BE49-F238E27FC236}">
                <a16:creationId xmlns:a16="http://schemas.microsoft.com/office/drawing/2014/main" id="{339D716C-7F57-4A16-A650-3CE0DD630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2816" y="2738380"/>
            <a:ext cx="3539382" cy="1413897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0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488C13D-3B70-4B1E-97EA-9207FACB82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350227"/>
              </p:ext>
            </p:extLst>
          </p:nvPr>
        </p:nvGraphicFramePr>
        <p:xfrm>
          <a:off x="1132187" y="1816925"/>
          <a:ext cx="9924576" cy="452153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308192">
                  <a:extLst>
                    <a:ext uri="{9D8B030D-6E8A-4147-A177-3AD203B41FA5}">
                      <a16:colId xmlns:a16="http://schemas.microsoft.com/office/drawing/2014/main" val="1694714212"/>
                    </a:ext>
                  </a:extLst>
                </a:gridCol>
                <a:gridCol w="3308192">
                  <a:extLst>
                    <a:ext uri="{9D8B030D-6E8A-4147-A177-3AD203B41FA5}">
                      <a16:colId xmlns:a16="http://schemas.microsoft.com/office/drawing/2014/main" val="4290338638"/>
                    </a:ext>
                  </a:extLst>
                </a:gridCol>
                <a:gridCol w="3308192">
                  <a:extLst>
                    <a:ext uri="{9D8B030D-6E8A-4147-A177-3AD203B41FA5}">
                      <a16:colId xmlns:a16="http://schemas.microsoft.com/office/drawing/2014/main" val="2451142890"/>
                    </a:ext>
                  </a:extLst>
                </a:gridCol>
              </a:tblGrid>
              <a:tr h="1503419">
                <a:tc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COVID-19 patients with brain scans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COVID-19 patients </a:t>
                      </a:r>
                      <a:r>
                        <a:rPr lang="en-US" sz="2800" i="1" dirty="0">
                          <a:solidFill>
                            <a:srgbClr val="FFFF00"/>
                          </a:solidFill>
                        </a:rPr>
                        <a:t>with critical results</a:t>
                      </a:r>
                      <a:r>
                        <a:rPr lang="en-US" sz="2800" dirty="0"/>
                        <a:t> on brain scans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376491"/>
                  </a:ext>
                </a:extLst>
              </a:tr>
              <a:tr h="15090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Average age in years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66.3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60.5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5265337"/>
                  </a:ext>
                </a:extLst>
              </a:tr>
              <a:tr h="1509056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Females/Males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36/45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9/9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808188"/>
                  </a:ext>
                </a:extLst>
              </a:tr>
            </a:tbl>
          </a:graphicData>
        </a:graphic>
      </p:graphicFrame>
      <p:sp>
        <p:nvSpPr>
          <p:cNvPr id="5" name="Title 11">
            <a:extLst>
              <a:ext uri="{FF2B5EF4-FFF2-40B4-BE49-F238E27FC236}">
                <a16:creationId xmlns:a16="http://schemas.microsoft.com/office/drawing/2014/main" id="{6DD81252-C770-4EE9-8A9C-EA7072C3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645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70">
            <a:extLst>
              <a:ext uri="{FF2B5EF4-FFF2-40B4-BE49-F238E27FC236}">
                <a16:creationId xmlns:a16="http://schemas.microsoft.com/office/drawing/2014/main" id="{3EEB8ED6-9142-4A11-B029-18DDE98C49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4BF1F79-BA47-46CC-BC4F-B0F5E7BA27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75" y="2024741"/>
            <a:ext cx="10515600" cy="3206869"/>
          </a:xfrm>
        </p:spPr>
        <p:txBody>
          <a:bodyPr>
            <a:normAutofit/>
          </a:bodyPr>
          <a:lstStyle/>
          <a:p>
            <a:r>
              <a:rPr lang="en-US" sz="3600" dirty="0"/>
              <a:t> Younger patients also had critical results on their brain scans</a:t>
            </a:r>
          </a:p>
          <a:p>
            <a:endParaRPr lang="en-US" sz="3200" dirty="0"/>
          </a:p>
          <a:p>
            <a:pPr lvl="1"/>
            <a:r>
              <a:rPr lang="en-US" sz="3200" dirty="0"/>
              <a:t>While average age of patients with critical results was 60.5 years, 7 of those 18 patients were less than 55 years old and 3 of 18 patients were in their 40s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Title 11">
            <a:extLst>
              <a:ext uri="{FF2B5EF4-FFF2-40B4-BE49-F238E27FC236}">
                <a16:creationId xmlns:a16="http://schemas.microsoft.com/office/drawing/2014/main" id="{B82B362B-E981-494C-8B8C-95347714E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5" y="349589"/>
            <a:ext cx="10515600" cy="1325563"/>
          </a:xfrm>
        </p:spPr>
        <p:txBody>
          <a:bodyPr/>
          <a:lstStyle/>
          <a:p>
            <a:pPr algn="ctr"/>
            <a:r>
              <a:rPr lang="en-US" sz="6000" dirty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063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954</Words>
  <Application>Microsoft Office PowerPoint</Application>
  <PresentationFormat>Widescreen</PresentationFormat>
  <Paragraphs>165</Paragraphs>
  <Slides>24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Calibri Light</vt:lpstr>
      <vt:lpstr>Perpetua</vt:lpstr>
      <vt:lpstr>Office Theme</vt:lpstr>
      <vt:lpstr>Coronavirus Disease in the Brain  Incidence of Neurologic Complications of COVID-19 and Its Supportive Treatments</vt:lpstr>
      <vt:lpstr>PowerPoint Presentation</vt:lpstr>
      <vt:lpstr>PowerPoint Presentation</vt:lpstr>
      <vt:lpstr>Methods</vt:lpstr>
      <vt:lpstr>Methods</vt:lpstr>
      <vt:lpstr>Methods</vt:lpstr>
      <vt:lpstr>Results</vt:lpstr>
      <vt:lpstr>Results</vt:lpstr>
      <vt:lpstr>Results</vt:lpstr>
      <vt:lpstr>Results</vt:lpstr>
      <vt:lpstr>Results</vt:lpstr>
      <vt:lpstr>Results</vt:lpstr>
      <vt:lpstr>Results</vt:lpstr>
      <vt:lpstr>Results</vt:lpstr>
      <vt:lpstr>Results</vt:lpstr>
      <vt:lpstr>Results</vt:lpstr>
      <vt:lpstr>Discussion</vt:lpstr>
      <vt:lpstr>Discussion</vt:lpstr>
      <vt:lpstr>Discussion</vt:lpstr>
      <vt:lpstr>Discussion</vt:lpstr>
      <vt:lpstr>Discussion</vt:lpstr>
      <vt:lpstr>Discussion</vt:lpstr>
      <vt:lpstr>Future Directions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Coronavirus Disease in the Brain  Incidence of Neurologic Complications of COVID-19 and Its Supportive Treatments</dc:title>
  <dc:creator>Colbey Freeman</dc:creator>
  <cp:lastModifiedBy>Colbey Freeman</cp:lastModifiedBy>
  <cp:revision>196</cp:revision>
  <dcterms:created xsi:type="dcterms:W3CDTF">2020-09-03T23:51:40Z</dcterms:created>
  <dcterms:modified xsi:type="dcterms:W3CDTF">2020-10-17T15:37:48Z</dcterms:modified>
</cp:coreProperties>
</file>