
<file path=[Content_Types].xml><?xml version="1.0" encoding="utf-8"?>
<Types xmlns="http://schemas.openxmlformats.org/package/2006/content-types">
  <Default Extension="emf" ContentType="image/x-emf"/>
  <Default Extension="glb" ContentType="model/gltf.binary"/>
  <Default Extension="jpeg" ContentType="image/jpeg"/>
  <Default Extension="png" ContentType="image/png"/>
  <Default Extension="rels" ContentType="application/vnd.openxmlformats-package.relationships+xml"/>
  <Default Extension="svg" ContentType="image/svg+xml"/>
  <Default Extension="tif" ContentType="image/tiff"/>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6"/>
  </p:notesMasterIdLst>
  <p:handoutMasterIdLst>
    <p:handoutMasterId r:id="rId27"/>
  </p:handoutMasterIdLst>
  <p:sldIdLst>
    <p:sldId id="256" r:id="rId2"/>
    <p:sldId id="257" r:id="rId3"/>
    <p:sldId id="280" r:id="rId4"/>
    <p:sldId id="283" r:id="rId5"/>
    <p:sldId id="282" r:id="rId6"/>
    <p:sldId id="306" r:id="rId7"/>
    <p:sldId id="284" r:id="rId8"/>
    <p:sldId id="308" r:id="rId9"/>
    <p:sldId id="309" r:id="rId10"/>
    <p:sldId id="298" r:id="rId11"/>
    <p:sldId id="296" r:id="rId12"/>
    <p:sldId id="297" r:id="rId13"/>
    <p:sldId id="286" r:id="rId14"/>
    <p:sldId id="307" r:id="rId15"/>
    <p:sldId id="289" r:id="rId16"/>
    <p:sldId id="299" r:id="rId17"/>
    <p:sldId id="305" r:id="rId18"/>
    <p:sldId id="310" r:id="rId19"/>
    <p:sldId id="312" r:id="rId20"/>
    <p:sldId id="311" r:id="rId21"/>
    <p:sldId id="313" r:id="rId22"/>
    <p:sldId id="290" r:id="rId23"/>
    <p:sldId id="301" r:id="rId24"/>
    <p:sldId id="302" r:id="rId25"/>
  </p:sldIdLst>
  <p:sldSz cx="12192000" cy="6858000"/>
  <p:notesSz cx="6858000" cy="9144000"/>
  <p:defaultTextStyle>
    <a:defPPr>
      <a:defRPr lang="de-DE"/>
    </a:defPPr>
    <a:lvl1pPr algn="l" rtl="0" fontAlgn="base">
      <a:spcBef>
        <a:spcPct val="0"/>
      </a:spcBef>
      <a:spcAft>
        <a:spcPct val="0"/>
      </a:spcAft>
      <a:defRPr sz="2400" kern="1200">
        <a:solidFill>
          <a:schemeClr val="tx1"/>
        </a:solidFill>
        <a:latin typeface="Times New Roman" charset="0"/>
        <a:ea typeface="MS PGothic" charset="-128"/>
        <a:cs typeface="+mn-cs"/>
      </a:defRPr>
    </a:lvl1pPr>
    <a:lvl2pPr marL="457200" algn="l" rtl="0" fontAlgn="base">
      <a:spcBef>
        <a:spcPct val="0"/>
      </a:spcBef>
      <a:spcAft>
        <a:spcPct val="0"/>
      </a:spcAft>
      <a:defRPr sz="2400" kern="1200">
        <a:solidFill>
          <a:schemeClr val="tx1"/>
        </a:solidFill>
        <a:latin typeface="Times New Roman" charset="0"/>
        <a:ea typeface="MS PGothic" charset="-128"/>
        <a:cs typeface="+mn-cs"/>
      </a:defRPr>
    </a:lvl2pPr>
    <a:lvl3pPr marL="914400" algn="l" rtl="0" fontAlgn="base">
      <a:spcBef>
        <a:spcPct val="0"/>
      </a:spcBef>
      <a:spcAft>
        <a:spcPct val="0"/>
      </a:spcAft>
      <a:defRPr sz="2400" kern="1200">
        <a:solidFill>
          <a:schemeClr val="tx1"/>
        </a:solidFill>
        <a:latin typeface="Times New Roman" charset="0"/>
        <a:ea typeface="MS PGothic" charset="-128"/>
        <a:cs typeface="+mn-cs"/>
      </a:defRPr>
    </a:lvl3pPr>
    <a:lvl4pPr marL="1371600" algn="l" rtl="0" fontAlgn="base">
      <a:spcBef>
        <a:spcPct val="0"/>
      </a:spcBef>
      <a:spcAft>
        <a:spcPct val="0"/>
      </a:spcAft>
      <a:defRPr sz="2400" kern="1200">
        <a:solidFill>
          <a:schemeClr val="tx1"/>
        </a:solidFill>
        <a:latin typeface="Times New Roman" charset="0"/>
        <a:ea typeface="MS PGothic" charset="-128"/>
        <a:cs typeface="+mn-cs"/>
      </a:defRPr>
    </a:lvl4pPr>
    <a:lvl5pPr marL="1828800" algn="l" rtl="0" fontAlgn="base">
      <a:spcBef>
        <a:spcPct val="0"/>
      </a:spcBef>
      <a:spcAft>
        <a:spcPct val="0"/>
      </a:spcAft>
      <a:defRPr sz="2400" kern="1200">
        <a:solidFill>
          <a:schemeClr val="tx1"/>
        </a:solidFill>
        <a:latin typeface="Times New Roman" charset="0"/>
        <a:ea typeface="MS PGothic" charset="-128"/>
        <a:cs typeface="+mn-cs"/>
      </a:defRPr>
    </a:lvl5pPr>
    <a:lvl6pPr marL="2286000" algn="l" defTabSz="914400" rtl="0" eaLnBrk="1" latinLnBrk="0" hangingPunct="1">
      <a:defRPr sz="2400" kern="1200">
        <a:solidFill>
          <a:schemeClr val="tx1"/>
        </a:solidFill>
        <a:latin typeface="Times New Roman" charset="0"/>
        <a:ea typeface="MS PGothic" charset="-128"/>
        <a:cs typeface="+mn-cs"/>
      </a:defRPr>
    </a:lvl6pPr>
    <a:lvl7pPr marL="2743200" algn="l" defTabSz="914400" rtl="0" eaLnBrk="1" latinLnBrk="0" hangingPunct="1">
      <a:defRPr sz="2400" kern="1200">
        <a:solidFill>
          <a:schemeClr val="tx1"/>
        </a:solidFill>
        <a:latin typeface="Times New Roman" charset="0"/>
        <a:ea typeface="MS PGothic" charset="-128"/>
        <a:cs typeface="+mn-cs"/>
      </a:defRPr>
    </a:lvl7pPr>
    <a:lvl8pPr marL="3200400" algn="l" defTabSz="914400" rtl="0" eaLnBrk="1" latinLnBrk="0" hangingPunct="1">
      <a:defRPr sz="2400" kern="1200">
        <a:solidFill>
          <a:schemeClr val="tx1"/>
        </a:solidFill>
        <a:latin typeface="Times New Roman" charset="0"/>
        <a:ea typeface="MS PGothic" charset="-128"/>
        <a:cs typeface="+mn-cs"/>
      </a:defRPr>
    </a:lvl8pPr>
    <a:lvl9pPr marL="3657600" algn="l" defTabSz="914400" rtl="0" eaLnBrk="1" latinLnBrk="0" hangingPunct="1">
      <a:defRPr sz="2400" kern="1200">
        <a:solidFill>
          <a:schemeClr val="tx1"/>
        </a:solidFill>
        <a:latin typeface="Times New Roman" charset="0"/>
        <a:ea typeface="MS PGothic" charset="-128"/>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000000"/>
        </p14:laserClr>
      </p:ext>
      <p:ext uri="{2FDB2607-1784-4EEB-B798-7EB5836EED8A}">
        <p14:showMediaCtrls xmlns:p14="http://schemas.microsoft.com/office/powerpoint/2010/main" val="1"/>
      </p:ext>
    </p:extLst>
  </p:showPr>
  <p:clrMru>
    <a:srgbClr val="001339"/>
    <a:srgbClr val="CE92FF"/>
    <a:srgbClr val="FF8AD8"/>
    <a:srgbClr val="FF2600"/>
    <a:srgbClr val="00FDFF"/>
    <a:srgbClr val="00FA00"/>
    <a:srgbClr val="C3FBC6"/>
    <a:srgbClr val="73FB79"/>
    <a:srgbClr val="FF9300"/>
    <a:srgbClr val="9437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843"/>
    <p:restoredTop sz="86474"/>
  </p:normalViewPr>
  <p:slideViewPr>
    <p:cSldViewPr>
      <p:cViewPr varScale="1">
        <p:scale>
          <a:sx n="59" d="100"/>
          <a:sy n="59" d="100"/>
        </p:scale>
        <p:origin x="192" y="1008"/>
      </p:cViewPr>
      <p:guideLst>
        <p:guide orient="horz" pos="2160"/>
        <p:guide pos="3840"/>
      </p:guideLst>
    </p:cSldViewPr>
  </p:slideViewPr>
  <p:outlineViewPr>
    <p:cViewPr>
      <p:scale>
        <a:sx n="33" d="100"/>
        <a:sy n="33" d="100"/>
      </p:scale>
      <p:origin x="0" y="0"/>
    </p:cViewPr>
  </p:outlineViewPr>
  <p:notesTextViewPr>
    <p:cViewPr>
      <p:scale>
        <a:sx n="95" d="100"/>
        <a:sy n="95"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433A2EEC-6468-6D4B-A075-F468B53D8BF3}" type="datetimeFigureOut">
              <a:rPr lang="en-US" smtClean="0"/>
              <a:t>10/26/20</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E01AC32-C3D6-D74E-B03B-F8A1ED4DA63E}" type="slidenum">
              <a:rPr lang="en-US" smtClean="0"/>
              <a:t>‹#›</a:t>
            </a:fld>
            <a:endParaRPr lang="en-US"/>
          </a:p>
        </p:txBody>
      </p:sp>
    </p:spTree>
    <p:extLst>
      <p:ext uri="{BB962C8B-B14F-4D97-AF65-F5344CB8AC3E}">
        <p14:creationId xmlns:p14="http://schemas.microsoft.com/office/powerpoint/2010/main" val="82863113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wrap="square" lIns="91440" tIns="45720" rIns="91440" bIns="45720" numCol="1" anchor="t" anchorCtr="0" compatLnSpc="1">
            <a:prstTxWarp prst="textNoShape">
              <a:avLst/>
            </a:prstTxWarp>
          </a:bodyPr>
          <a:lstStyle>
            <a:lvl1pPr>
              <a:defRPr sz="1200">
                <a:latin typeface="Times New Roman" charset="0"/>
                <a:ea typeface="ＭＳ Ｐゴシック" charset="0"/>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wrap="square" lIns="91440" tIns="45720" rIns="91440" bIns="45720" numCol="1" anchor="t" anchorCtr="0" compatLnSpc="1">
            <a:prstTxWarp prst="textNoShape">
              <a:avLst/>
            </a:prstTxWarp>
          </a:bodyPr>
          <a:lstStyle>
            <a:lvl1pPr algn="r">
              <a:defRPr sz="1200"/>
            </a:lvl1pPr>
          </a:lstStyle>
          <a:p>
            <a:fld id="{97330E5D-5CB0-024F-97C3-2DD0C9ADCF4D}" type="datetimeFigureOut">
              <a:rPr lang="en-US" altLang="x-none"/>
              <a:pPr/>
              <a:t>10/26/20</a:t>
            </a:fld>
            <a:endParaRPr lang="en-US" altLang="x-none"/>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wrap="square" lIns="91440" tIns="45720" rIns="91440" bIns="45720" numCol="1" anchor="b" anchorCtr="0" compatLnSpc="1">
            <a:prstTxWarp prst="textNoShape">
              <a:avLst/>
            </a:prstTxWarp>
          </a:bodyPr>
          <a:lstStyle>
            <a:lvl1pPr>
              <a:defRPr sz="1200">
                <a:latin typeface="Times New Roman" charset="0"/>
                <a:ea typeface="ＭＳ Ｐゴシック" charset="0"/>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D0A80B46-22F4-0B4A-8A76-9FD48D4C289B}" type="slidenum">
              <a:rPr lang="en-US" altLang="x-none"/>
              <a:pPr/>
              <a:t>‹#›</a:t>
            </a:fld>
            <a:endParaRPr lang="en-US" altLang="x-none"/>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1pPr>
    <a:lvl2pPr marL="4572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2pPr>
    <a:lvl3pPr marL="9144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3pPr>
    <a:lvl4pPr marL="13716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4pPr>
    <a:lvl5pPr marL="1828800" algn="l" rtl="0" eaLnBrk="0" fontAlgn="base" hangingPunct="0">
      <a:spcBef>
        <a:spcPct val="30000"/>
      </a:spcBef>
      <a:spcAft>
        <a:spcPct val="0"/>
      </a:spcAft>
      <a:defRPr sz="1200" kern="1200">
        <a:solidFill>
          <a:schemeClr val="tx1"/>
        </a:solidFill>
        <a:latin typeface="+mn-lt"/>
        <a:ea typeface="MS PGothic" pitchFamily="34" charset="-128"/>
        <a:cs typeface="MS PGothic"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0A80B46-22F4-0B4A-8A76-9FD48D4C289B}" type="slidenum">
              <a:rPr lang="en-US" altLang="x-none" smtClean="0"/>
              <a:pPr/>
              <a:t>1</a:t>
            </a:fld>
            <a:endParaRPr lang="en-US" altLang="x-none"/>
          </a:p>
        </p:txBody>
      </p:sp>
    </p:spTree>
    <p:extLst>
      <p:ext uri="{BB962C8B-B14F-4D97-AF65-F5344CB8AC3E}">
        <p14:creationId xmlns:p14="http://schemas.microsoft.com/office/powerpoint/2010/main" val="214577867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200" kern="1200" baseline="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D0A80B46-22F4-0B4A-8A76-9FD48D4C289B}" type="slidenum">
              <a:rPr lang="en-US" altLang="x-none" smtClean="0"/>
              <a:pPr/>
              <a:t>10</a:t>
            </a:fld>
            <a:endParaRPr lang="en-US" altLang="x-none"/>
          </a:p>
        </p:txBody>
      </p:sp>
    </p:spTree>
    <p:extLst>
      <p:ext uri="{BB962C8B-B14F-4D97-AF65-F5344CB8AC3E}">
        <p14:creationId xmlns:p14="http://schemas.microsoft.com/office/powerpoint/2010/main" val="191432622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200" kern="1200" baseline="0" dirty="0">
              <a:solidFill>
                <a:schemeClr val="tx1"/>
              </a:solidFill>
              <a:effectLst/>
              <a:latin typeface="+mn-lt"/>
              <a:ea typeface="MS PGothic" pitchFamily="34" charset="-128"/>
              <a:cs typeface="MS PGothic" charset="0"/>
            </a:endParaRPr>
          </a:p>
          <a:p>
            <a:endParaRPr lang="en-US" sz="1200" kern="1200" baseline="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D0A80B46-22F4-0B4A-8A76-9FD48D4C289B}" type="slidenum">
              <a:rPr lang="en-US" altLang="x-none" smtClean="0"/>
              <a:pPr/>
              <a:t>11</a:t>
            </a:fld>
            <a:endParaRPr lang="en-US" altLang="x-none"/>
          </a:p>
        </p:txBody>
      </p:sp>
    </p:spTree>
    <p:extLst>
      <p:ext uri="{BB962C8B-B14F-4D97-AF65-F5344CB8AC3E}">
        <p14:creationId xmlns:p14="http://schemas.microsoft.com/office/powerpoint/2010/main" val="8394841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200" kern="1200" baseline="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D0A80B46-22F4-0B4A-8A76-9FD48D4C289B}" type="slidenum">
              <a:rPr lang="en-US" altLang="x-none" smtClean="0"/>
              <a:pPr/>
              <a:t>12</a:t>
            </a:fld>
            <a:endParaRPr lang="en-US" altLang="x-none"/>
          </a:p>
        </p:txBody>
      </p:sp>
    </p:spTree>
    <p:extLst>
      <p:ext uri="{BB962C8B-B14F-4D97-AF65-F5344CB8AC3E}">
        <p14:creationId xmlns:p14="http://schemas.microsoft.com/office/powerpoint/2010/main" val="139752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200" kern="1200" baseline="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D0A80B46-22F4-0B4A-8A76-9FD48D4C289B}" type="slidenum">
              <a:rPr lang="en-US" altLang="x-none" smtClean="0"/>
              <a:pPr/>
              <a:t>13</a:t>
            </a:fld>
            <a:endParaRPr lang="en-US" altLang="x-none"/>
          </a:p>
        </p:txBody>
      </p:sp>
    </p:spTree>
    <p:extLst>
      <p:ext uri="{BB962C8B-B14F-4D97-AF65-F5344CB8AC3E}">
        <p14:creationId xmlns:p14="http://schemas.microsoft.com/office/powerpoint/2010/main" val="98574749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200" kern="1200" baseline="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D0A80B46-22F4-0B4A-8A76-9FD48D4C289B}" type="slidenum">
              <a:rPr lang="en-US" altLang="x-none" smtClean="0"/>
              <a:pPr/>
              <a:t>14</a:t>
            </a:fld>
            <a:endParaRPr lang="en-US" altLang="x-none"/>
          </a:p>
        </p:txBody>
      </p:sp>
    </p:spTree>
    <p:extLst>
      <p:ext uri="{BB962C8B-B14F-4D97-AF65-F5344CB8AC3E}">
        <p14:creationId xmlns:p14="http://schemas.microsoft.com/office/powerpoint/2010/main" val="921985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baseline="0" dirty="0">
                <a:solidFill>
                  <a:schemeClr val="tx1"/>
                </a:solidFill>
                <a:effectLst/>
                <a:latin typeface="+mn-lt"/>
                <a:ea typeface="MS PGothic" pitchFamily="34" charset="-128"/>
                <a:cs typeface="MS PGothic" charset="0"/>
              </a:rPr>
              <a:t>Alan</a:t>
            </a:r>
          </a:p>
        </p:txBody>
      </p:sp>
      <p:sp>
        <p:nvSpPr>
          <p:cNvPr id="4" name="Slide Number Placeholder 3"/>
          <p:cNvSpPr>
            <a:spLocks noGrp="1"/>
          </p:cNvSpPr>
          <p:nvPr>
            <p:ph type="sldNum" sz="quarter" idx="10"/>
          </p:nvPr>
        </p:nvSpPr>
        <p:spPr/>
        <p:txBody>
          <a:bodyPr/>
          <a:lstStyle/>
          <a:p>
            <a:fld id="{D0A80B46-22F4-0B4A-8A76-9FD48D4C289B}" type="slidenum">
              <a:rPr lang="en-US" altLang="x-none" smtClean="0"/>
              <a:pPr/>
              <a:t>15</a:t>
            </a:fld>
            <a:endParaRPr lang="en-US" altLang="x-none"/>
          </a:p>
        </p:txBody>
      </p:sp>
    </p:spTree>
    <p:extLst>
      <p:ext uri="{BB962C8B-B14F-4D97-AF65-F5344CB8AC3E}">
        <p14:creationId xmlns:p14="http://schemas.microsoft.com/office/powerpoint/2010/main" val="6708622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200" kern="1200" baseline="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D0A80B46-22F4-0B4A-8A76-9FD48D4C289B}" type="slidenum">
              <a:rPr lang="en-US" altLang="x-none" smtClean="0"/>
              <a:pPr/>
              <a:t>16</a:t>
            </a:fld>
            <a:endParaRPr lang="en-US" altLang="x-none"/>
          </a:p>
        </p:txBody>
      </p:sp>
    </p:spTree>
    <p:extLst>
      <p:ext uri="{BB962C8B-B14F-4D97-AF65-F5344CB8AC3E}">
        <p14:creationId xmlns:p14="http://schemas.microsoft.com/office/powerpoint/2010/main" val="6526769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200" kern="1200" baseline="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D0A80B46-22F4-0B4A-8A76-9FD48D4C289B}" type="slidenum">
              <a:rPr lang="en-US" altLang="x-none" smtClean="0"/>
              <a:pPr/>
              <a:t>17</a:t>
            </a:fld>
            <a:endParaRPr lang="en-US" altLang="x-none"/>
          </a:p>
        </p:txBody>
      </p:sp>
    </p:spTree>
    <p:extLst>
      <p:ext uri="{BB962C8B-B14F-4D97-AF65-F5344CB8AC3E}">
        <p14:creationId xmlns:p14="http://schemas.microsoft.com/office/powerpoint/2010/main" val="5857551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200" kern="1200" baseline="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D0A80B46-22F4-0B4A-8A76-9FD48D4C289B}" type="slidenum">
              <a:rPr lang="en-US" altLang="x-none" smtClean="0"/>
              <a:pPr/>
              <a:t>18</a:t>
            </a:fld>
            <a:endParaRPr lang="en-US" altLang="x-none"/>
          </a:p>
        </p:txBody>
      </p:sp>
    </p:spTree>
    <p:extLst>
      <p:ext uri="{BB962C8B-B14F-4D97-AF65-F5344CB8AC3E}">
        <p14:creationId xmlns:p14="http://schemas.microsoft.com/office/powerpoint/2010/main" val="34403879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200" kern="1200" baseline="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D0A80B46-22F4-0B4A-8A76-9FD48D4C289B}" type="slidenum">
              <a:rPr lang="en-US" altLang="x-none" smtClean="0"/>
              <a:pPr/>
              <a:t>19</a:t>
            </a:fld>
            <a:endParaRPr lang="en-US" altLang="x-none"/>
          </a:p>
        </p:txBody>
      </p:sp>
    </p:spTree>
    <p:extLst>
      <p:ext uri="{BB962C8B-B14F-4D97-AF65-F5344CB8AC3E}">
        <p14:creationId xmlns:p14="http://schemas.microsoft.com/office/powerpoint/2010/main" val="263907423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solidFill>
                <a:schemeClr val="bg1"/>
              </a:solidFill>
              <a:latin typeface="Arial" charset="0"/>
              <a:ea typeface="Arial" charset="0"/>
              <a:cs typeface="Arial" charset="0"/>
            </a:endParaRPr>
          </a:p>
        </p:txBody>
      </p:sp>
      <p:sp>
        <p:nvSpPr>
          <p:cNvPr id="4" name="Slide Number Placeholder 3"/>
          <p:cNvSpPr>
            <a:spLocks noGrp="1"/>
          </p:cNvSpPr>
          <p:nvPr>
            <p:ph type="sldNum" sz="quarter" idx="10"/>
          </p:nvPr>
        </p:nvSpPr>
        <p:spPr/>
        <p:txBody>
          <a:bodyPr/>
          <a:lstStyle/>
          <a:p>
            <a:fld id="{D0A80B46-22F4-0B4A-8A76-9FD48D4C289B}" type="slidenum">
              <a:rPr lang="en-US" altLang="x-none" smtClean="0"/>
              <a:pPr/>
              <a:t>2</a:t>
            </a:fld>
            <a:endParaRPr lang="en-US" altLang="x-none"/>
          </a:p>
        </p:txBody>
      </p:sp>
    </p:spTree>
    <p:extLst>
      <p:ext uri="{BB962C8B-B14F-4D97-AF65-F5344CB8AC3E}">
        <p14:creationId xmlns:p14="http://schemas.microsoft.com/office/powerpoint/2010/main" val="181495588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200" kern="1200" baseline="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D0A80B46-22F4-0B4A-8A76-9FD48D4C289B}" type="slidenum">
              <a:rPr lang="en-US" altLang="x-none" smtClean="0"/>
              <a:pPr/>
              <a:t>20</a:t>
            </a:fld>
            <a:endParaRPr lang="en-US" altLang="x-none"/>
          </a:p>
        </p:txBody>
      </p:sp>
    </p:spTree>
    <p:extLst>
      <p:ext uri="{BB962C8B-B14F-4D97-AF65-F5344CB8AC3E}">
        <p14:creationId xmlns:p14="http://schemas.microsoft.com/office/powerpoint/2010/main" val="246890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200" kern="1200" baseline="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D0A80B46-22F4-0B4A-8A76-9FD48D4C289B}" type="slidenum">
              <a:rPr lang="en-US" altLang="x-none" smtClean="0"/>
              <a:pPr/>
              <a:t>21</a:t>
            </a:fld>
            <a:endParaRPr lang="en-US" altLang="x-none"/>
          </a:p>
        </p:txBody>
      </p:sp>
    </p:spTree>
    <p:extLst>
      <p:ext uri="{BB962C8B-B14F-4D97-AF65-F5344CB8AC3E}">
        <p14:creationId xmlns:p14="http://schemas.microsoft.com/office/powerpoint/2010/main" val="427248036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200" kern="1200" baseline="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D0A80B46-22F4-0B4A-8A76-9FD48D4C289B}" type="slidenum">
              <a:rPr lang="en-US" altLang="x-none" smtClean="0"/>
              <a:pPr/>
              <a:t>22</a:t>
            </a:fld>
            <a:endParaRPr lang="en-US" altLang="x-none"/>
          </a:p>
        </p:txBody>
      </p:sp>
    </p:spTree>
    <p:extLst>
      <p:ext uri="{BB962C8B-B14F-4D97-AF65-F5344CB8AC3E}">
        <p14:creationId xmlns:p14="http://schemas.microsoft.com/office/powerpoint/2010/main" val="14687973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200" kern="1200" baseline="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D0A80B46-22F4-0B4A-8A76-9FD48D4C289B}" type="slidenum">
              <a:rPr lang="en-US" altLang="x-none" smtClean="0"/>
              <a:pPr/>
              <a:t>23</a:t>
            </a:fld>
            <a:endParaRPr lang="en-US" altLang="x-none"/>
          </a:p>
        </p:txBody>
      </p:sp>
    </p:spTree>
    <p:extLst>
      <p:ext uri="{BB962C8B-B14F-4D97-AF65-F5344CB8AC3E}">
        <p14:creationId xmlns:p14="http://schemas.microsoft.com/office/powerpoint/2010/main" val="55511119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D0A80B46-22F4-0B4A-8A76-9FD48D4C289B}" type="slidenum">
              <a:rPr lang="en-US" altLang="x-none" smtClean="0"/>
              <a:pPr/>
              <a:t>24</a:t>
            </a:fld>
            <a:endParaRPr lang="en-US" altLang="x-none"/>
          </a:p>
        </p:txBody>
      </p:sp>
    </p:spTree>
    <p:extLst>
      <p:ext uri="{BB962C8B-B14F-4D97-AF65-F5344CB8AC3E}">
        <p14:creationId xmlns:p14="http://schemas.microsoft.com/office/powerpoint/2010/main" val="5018474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200" kern="1200" baseline="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D0A80B46-22F4-0B4A-8A76-9FD48D4C289B}" type="slidenum">
              <a:rPr lang="en-US" altLang="x-none" smtClean="0"/>
              <a:pPr/>
              <a:t>3</a:t>
            </a:fld>
            <a:endParaRPr lang="en-US" altLang="x-none"/>
          </a:p>
        </p:txBody>
      </p:sp>
    </p:spTree>
    <p:extLst>
      <p:ext uri="{BB962C8B-B14F-4D97-AF65-F5344CB8AC3E}">
        <p14:creationId xmlns:p14="http://schemas.microsoft.com/office/powerpoint/2010/main" val="3067121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200" kern="1200" baseline="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D0A80B46-22F4-0B4A-8A76-9FD48D4C289B}" type="slidenum">
              <a:rPr lang="en-US" altLang="x-none" smtClean="0"/>
              <a:pPr/>
              <a:t>4</a:t>
            </a:fld>
            <a:endParaRPr lang="en-US" altLang="x-none"/>
          </a:p>
        </p:txBody>
      </p:sp>
    </p:spTree>
    <p:extLst>
      <p:ext uri="{BB962C8B-B14F-4D97-AF65-F5344CB8AC3E}">
        <p14:creationId xmlns:p14="http://schemas.microsoft.com/office/powerpoint/2010/main" val="25453709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Slide Image Placeholder 21"/>
          <p:cNvSpPr>
            <a:spLocks noGrp="1" noRot="1" noChangeAspect="1"/>
          </p:cNvSpPr>
          <p:nvPr>
            <p:ph type="sldImg"/>
          </p:nvPr>
        </p:nvSpPr>
        <p:spPr>
          <a:xfrm>
            <a:off x="412750" y="400050"/>
            <a:ext cx="6197600" cy="3486150"/>
          </a:xfrm>
        </p:spPr>
      </p:sp>
      <p:sp>
        <p:nvSpPr>
          <p:cNvPr id="23" name="Notes Placeholder 2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24" name="Header Placeholder 1"/>
          <p:cNvSpPr>
            <a:spLocks noGrp="1"/>
          </p:cNvSpPr>
          <p:nvPr>
            <p:ph type="hdr" sz="quarter"/>
          </p:nvPr>
        </p:nvSpPr>
        <p:spPr>
          <a:xfrm>
            <a:off x="2482852" y="8863084"/>
            <a:ext cx="2664646" cy="137851"/>
          </a:xfrm>
          <a:prstGeom prst="rect">
            <a:avLst/>
          </a:prstGeom>
        </p:spPr>
        <p:txBody>
          <a:bodyPr vert="horz" wrap="square" lIns="0" tIns="0" rIns="0" bIns="0" rtlCol="0" anchor="t" anchorCtr="0"/>
          <a:lstStyle>
            <a:lvl1pPr algn="l">
              <a:defRPr sz="800"/>
            </a:lvl1pPr>
          </a:lstStyle>
          <a:p>
            <a:pPr>
              <a:lnSpc>
                <a:spcPct val="95000"/>
              </a:lnSpc>
            </a:pPr>
            <a:r>
              <a:rPr lang="en-US" sz="600" i="1" dirty="0">
                <a:latin typeface="Arial" pitchFamily="34" charset="0"/>
                <a:cs typeface="Arial" pitchFamily="34" charset="0"/>
              </a:rPr>
              <a:t>[ADD PRESENTATION TITLE: INSERT TAB &gt; HEADER &amp; FOOTER &gt; NOTES AND HANDOUTS]</a:t>
            </a:r>
          </a:p>
        </p:txBody>
      </p:sp>
      <p:sp>
        <p:nvSpPr>
          <p:cNvPr id="25" name="Date Placeholder 2"/>
          <p:cNvSpPr>
            <a:spLocks noGrp="1"/>
          </p:cNvSpPr>
          <p:nvPr>
            <p:ph type="dt" idx="1"/>
          </p:nvPr>
        </p:nvSpPr>
        <p:spPr>
          <a:xfrm>
            <a:off x="1461547" y="8856576"/>
            <a:ext cx="880135" cy="146304"/>
          </a:xfrm>
          <a:prstGeom prst="rect">
            <a:avLst/>
          </a:prstGeom>
        </p:spPr>
        <p:txBody>
          <a:bodyPr vert="horz" lIns="0" tIns="0" rIns="0" bIns="0" rtlCol="0"/>
          <a:lstStyle>
            <a:lvl1pPr algn="r">
              <a:defRPr sz="800"/>
            </a:lvl1pPr>
          </a:lstStyle>
          <a:p>
            <a:pPr algn="l"/>
            <a:fld id="{9535A4AE-AB74-4BDA-B84A-019528CC2B4D}" type="datetimeFigureOut">
              <a:rPr lang="en-US" sz="600" i="1" smtClean="0">
                <a:latin typeface="Arial" pitchFamily="34" charset="0"/>
                <a:cs typeface="Arial" pitchFamily="34" charset="0"/>
              </a:rPr>
              <a:pPr algn="l"/>
              <a:t>10/26/20</a:t>
            </a:fld>
            <a:endParaRPr lang="en-US" sz="600" i="1" dirty="0">
              <a:latin typeface="Arial" pitchFamily="34" charset="0"/>
              <a:cs typeface="Arial" pitchFamily="34" charset="0"/>
            </a:endParaRPr>
          </a:p>
        </p:txBody>
      </p:sp>
      <p:sp>
        <p:nvSpPr>
          <p:cNvPr id="26" name="Slide Number Placeholder 6"/>
          <p:cNvSpPr>
            <a:spLocks noGrp="1"/>
          </p:cNvSpPr>
          <p:nvPr>
            <p:ph type="sldNum" sz="quarter" idx="5"/>
          </p:nvPr>
        </p:nvSpPr>
        <p:spPr>
          <a:xfrm>
            <a:off x="703743" y="8836931"/>
            <a:ext cx="554100" cy="105317"/>
          </a:xfrm>
          <a:prstGeom prst="rect">
            <a:avLst/>
          </a:prstGeom>
        </p:spPr>
        <p:txBody>
          <a:bodyPr vert="horz" wrap="square" lIns="0" tIns="0" rIns="0" bIns="0" rtlCol="0" anchor="b" anchorCtr="0"/>
          <a:lstStyle>
            <a:lvl1pPr marL="0" algn="l" defTabSz="914400" rtl="0" eaLnBrk="1" latinLnBrk="0" hangingPunct="1">
              <a:defRPr lang="en-US" sz="800" kern="1200" smtClean="0">
                <a:solidFill>
                  <a:schemeClr val="tx1"/>
                </a:solidFill>
                <a:latin typeface="+mn-lt"/>
                <a:ea typeface="+mn-ea"/>
                <a:cs typeface="+mn-cs"/>
              </a:defRPr>
            </a:lvl1pPr>
          </a:lstStyle>
          <a:p>
            <a:fld id="{111E5896-917A-4035-A860-408E1EC3CD51}" type="slidenum">
              <a:rPr lang="en-US" sz="600" i="1">
                <a:latin typeface="Arial" pitchFamily="34" charset="0"/>
                <a:cs typeface="Arial" pitchFamily="34" charset="0"/>
              </a:rPr>
              <a:pPr/>
              <a:t>5</a:t>
            </a:fld>
            <a:endParaRPr lang="en-US" sz="600" i="1" dirty="0">
              <a:latin typeface="Arial" pitchFamily="34" charset="0"/>
              <a:cs typeface="Arial" pitchFamily="34" charset="0"/>
            </a:endParaRPr>
          </a:p>
        </p:txBody>
      </p:sp>
    </p:spTree>
    <p:extLst>
      <p:ext uri="{BB962C8B-B14F-4D97-AF65-F5344CB8AC3E}">
        <p14:creationId xmlns:p14="http://schemas.microsoft.com/office/powerpoint/2010/main" val="6171159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kern="1200" baseline="0" dirty="0">
                <a:solidFill>
                  <a:schemeClr val="tx1"/>
                </a:solidFill>
                <a:effectLst/>
                <a:latin typeface="+mn-lt"/>
                <a:ea typeface="MS PGothic" pitchFamily="34" charset="-128"/>
                <a:cs typeface="MS PGothic" charset="0"/>
              </a:rPr>
              <a:t>Follow up </a:t>
            </a:r>
            <a:r>
              <a:rPr lang="en-US" sz="1200" kern="1200" baseline="0" dirty="0" err="1">
                <a:solidFill>
                  <a:schemeClr val="tx1"/>
                </a:solidFill>
                <a:effectLst/>
                <a:latin typeface="+mn-lt"/>
                <a:ea typeface="MS PGothic" pitchFamily="34" charset="-128"/>
                <a:cs typeface="MS PGothic" charset="0"/>
              </a:rPr>
              <a:t>questionaire</a:t>
            </a:r>
            <a:endParaRPr lang="en-US" sz="1200" kern="1200" baseline="0" dirty="0">
              <a:solidFill>
                <a:schemeClr val="tx1"/>
              </a:solidFill>
              <a:effectLst/>
              <a:latin typeface="+mn-lt"/>
              <a:ea typeface="MS PGothic" pitchFamily="34" charset="-128"/>
              <a:cs typeface="MS PGothic" charset="0"/>
            </a:endParaRPr>
          </a:p>
          <a:p>
            <a:endParaRPr lang="en-US" sz="1200" kern="1200" baseline="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D0A80B46-22F4-0B4A-8A76-9FD48D4C289B}" type="slidenum">
              <a:rPr lang="en-US" altLang="x-none" smtClean="0"/>
              <a:pPr/>
              <a:t>6</a:t>
            </a:fld>
            <a:endParaRPr lang="en-US" altLang="x-none"/>
          </a:p>
        </p:txBody>
      </p:sp>
    </p:spTree>
    <p:extLst>
      <p:ext uri="{BB962C8B-B14F-4D97-AF65-F5344CB8AC3E}">
        <p14:creationId xmlns:p14="http://schemas.microsoft.com/office/powerpoint/2010/main" val="127048032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sz="1200" b="1" kern="1200" baseline="0" dirty="0">
                <a:solidFill>
                  <a:srgbClr val="F9350D"/>
                </a:solidFill>
                <a:effectLst/>
                <a:latin typeface="+mn-lt"/>
                <a:ea typeface="MS PGothic" pitchFamily="34" charset="-128"/>
                <a:cs typeface="MS PGothic" charset="0"/>
              </a:rPr>
              <a:t>double check MRI</a:t>
            </a:r>
          </a:p>
          <a:p>
            <a:endParaRPr lang="en-US" sz="1200" b="1" kern="1200" baseline="0" dirty="0">
              <a:solidFill>
                <a:srgbClr val="F9350D"/>
              </a:solidFill>
              <a:effectLst/>
              <a:latin typeface="+mn-lt"/>
              <a:ea typeface="MS PGothic" pitchFamily="34" charset="-128"/>
              <a:cs typeface="MS PGothic" charset="0"/>
            </a:endParaRPr>
          </a:p>
          <a:p>
            <a:endParaRPr lang="en-US" sz="1200" b="1" kern="1200" baseline="0" dirty="0">
              <a:solidFill>
                <a:srgbClr val="F9350D"/>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D0A80B46-22F4-0B4A-8A76-9FD48D4C289B}" type="slidenum">
              <a:rPr lang="en-US" altLang="x-none" smtClean="0"/>
              <a:pPr/>
              <a:t>7</a:t>
            </a:fld>
            <a:endParaRPr lang="en-US" altLang="x-none"/>
          </a:p>
        </p:txBody>
      </p:sp>
    </p:spTree>
    <p:extLst>
      <p:ext uri="{BB962C8B-B14F-4D97-AF65-F5344CB8AC3E}">
        <p14:creationId xmlns:p14="http://schemas.microsoft.com/office/powerpoint/2010/main" val="3569511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200" kern="1200" baseline="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D0A80B46-22F4-0B4A-8A76-9FD48D4C289B}" type="slidenum">
              <a:rPr lang="en-US" altLang="x-none" smtClean="0"/>
              <a:pPr/>
              <a:t>8</a:t>
            </a:fld>
            <a:endParaRPr lang="en-US" altLang="x-none"/>
          </a:p>
        </p:txBody>
      </p:sp>
    </p:spTree>
    <p:extLst>
      <p:ext uri="{BB962C8B-B14F-4D97-AF65-F5344CB8AC3E}">
        <p14:creationId xmlns:p14="http://schemas.microsoft.com/office/powerpoint/2010/main" val="326122828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sz="1200" kern="1200" baseline="0" dirty="0">
              <a:solidFill>
                <a:schemeClr val="tx1"/>
              </a:solidFill>
              <a:effectLst/>
              <a:latin typeface="+mn-lt"/>
              <a:ea typeface="MS PGothic" pitchFamily="34" charset="-128"/>
              <a:cs typeface="MS PGothic" charset="0"/>
            </a:endParaRPr>
          </a:p>
        </p:txBody>
      </p:sp>
      <p:sp>
        <p:nvSpPr>
          <p:cNvPr id="4" name="Slide Number Placeholder 3"/>
          <p:cNvSpPr>
            <a:spLocks noGrp="1"/>
          </p:cNvSpPr>
          <p:nvPr>
            <p:ph type="sldNum" sz="quarter" idx="10"/>
          </p:nvPr>
        </p:nvSpPr>
        <p:spPr/>
        <p:txBody>
          <a:bodyPr/>
          <a:lstStyle/>
          <a:p>
            <a:fld id="{D0A80B46-22F4-0B4A-8A76-9FD48D4C289B}" type="slidenum">
              <a:rPr lang="en-US" altLang="x-none" smtClean="0"/>
              <a:pPr/>
              <a:t>9</a:t>
            </a:fld>
            <a:endParaRPr lang="en-US" altLang="x-none"/>
          </a:p>
        </p:txBody>
      </p:sp>
    </p:spTree>
    <p:extLst>
      <p:ext uri="{BB962C8B-B14F-4D97-AF65-F5344CB8AC3E}">
        <p14:creationId xmlns:p14="http://schemas.microsoft.com/office/powerpoint/2010/main" val="294012996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tif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3800" y="6400800"/>
            <a:ext cx="738203" cy="357841"/>
          </a:xfrm>
          <a:prstGeom prst="rect">
            <a:avLst/>
          </a:prstGeom>
        </p:spPr>
      </p:pic>
      <p:sp>
        <p:nvSpPr>
          <p:cNvPr id="10" name="Title 9"/>
          <p:cNvSpPr>
            <a:spLocks noGrp="1"/>
          </p:cNvSpPr>
          <p:nvPr>
            <p:ph type="title"/>
          </p:nvPr>
        </p:nvSpPr>
        <p:spPr/>
        <p:txBody>
          <a:bodyPr/>
          <a:lstStyle/>
          <a:p>
            <a:r>
              <a:rPr lang="en-US"/>
              <a:t>Click to edit Master title style</a:t>
            </a:r>
          </a:p>
        </p:txBody>
      </p:sp>
      <p:sp>
        <p:nvSpPr>
          <p:cNvPr id="11" name="Date Placeholder 10"/>
          <p:cNvSpPr>
            <a:spLocks noGrp="1"/>
          </p:cNvSpPr>
          <p:nvPr>
            <p:ph type="dt" sz="half" idx="10"/>
          </p:nvPr>
        </p:nvSpPr>
        <p:spPr/>
        <p:txBody>
          <a:bodyPr/>
          <a:lstStyle/>
          <a:p>
            <a:pPr>
              <a:defRPr/>
            </a:pPr>
            <a:endParaRPr lang="en-US"/>
          </a:p>
        </p:txBody>
      </p:sp>
      <p:sp>
        <p:nvSpPr>
          <p:cNvPr id="12" name="Footer Placeholder 11"/>
          <p:cNvSpPr>
            <a:spLocks noGrp="1"/>
          </p:cNvSpPr>
          <p:nvPr>
            <p:ph type="ftr" sz="quarter" idx="11"/>
          </p:nvPr>
        </p:nvSpPr>
        <p:spPr/>
        <p:txBody>
          <a:bodyPr/>
          <a:lstStyle/>
          <a:p>
            <a:pPr>
              <a:defRPr/>
            </a:pPr>
            <a:endParaRPr lang="en-US"/>
          </a:p>
        </p:txBody>
      </p:sp>
      <p:sp>
        <p:nvSpPr>
          <p:cNvPr id="13" name="Slide Number Placeholder 12"/>
          <p:cNvSpPr>
            <a:spLocks noGrp="1"/>
          </p:cNvSpPr>
          <p:nvPr>
            <p:ph type="sldNum" sz="quarter" idx="12"/>
          </p:nvPr>
        </p:nvSpPr>
        <p:spPr/>
        <p:txBody>
          <a:bodyPr/>
          <a:lstStyle/>
          <a:p>
            <a:fld id="{B29415C3-A0C2-C840-9897-4D1F5F6B87D2}" type="slidenum">
              <a:rPr lang="de-DE" altLang="x-none" smtClean="0"/>
              <a:pPr/>
              <a:t>‹#›</a:t>
            </a:fld>
            <a:endParaRPr lang="de-DE" altLang="x-none"/>
          </a:p>
        </p:txBody>
      </p:sp>
    </p:spTree>
    <p:extLst>
      <p:ext uri="{BB962C8B-B14F-4D97-AF65-F5344CB8AC3E}">
        <p14:creationId xmlns:p14="http://schemas.microsoft.com/office/powerpoint/2010/main" val="341744708"/>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Drag picture to placeholder or click icon to add</a:t>
            </a:r>
          </a:p>
        </p:txBody>
      </p:sp>
      <p:sp>
        <p:nvSpPr>
          <p:cNvPr id="4" name="Text Placehold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341ADE2D-A864-404C-8EDB-3B3D1E22C8E1}" type="slidenum">
              <a:rPr lang="de-DE" altLang="x-none"/>
              <a:pPr/>
              <a:t>‹#›</a:t>
            </a:fld>
            <a:endParaRPr lang="de-DE" altLang="x-none"/>
          </a:p>
        </p:txBody>
      </p:sp>
    </p:spTree>
    <p:extLst>
      <p:ext uri="{BB962C8B-B14F-4D97-AF65-F5344CB8AC3E}">
        <p14:creationId xmlns:p14="http://schemas.microsoft.com/office/powerpoint/2010/main" val="1219807884"/>
      </p:ext>
    </p:extLst>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914400" y="1981200"/>
            <a:ext cx="10363200" cy="41148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0CB79D2E-D563-B541-A99B-2155DBC58743}" type="slidenum">
              <a:rPr lang="de-DE" altLang="x-none"/>
              <a:pPr/>
              <a:t>‹#›</a:t>
            </a:fld>
            <a:endParaRPr lang="de-DE" altLang="x-none"/>
          </a:p>
        </p:txBody>
      </p:sp>
    </p:spTree>
    <p:extLst>
      <p:ext uri="{BB962C8B-B14F-4D97-AF65-F5344CB8AC3E}">
        <p14:creationId xmlns:p14="http://schemas.microsoft.com/office/powerpoint/2010/main" val="1432212126"/>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A6FD8D11-11F3-8344-8EC3-C722930BF712}" type="slidenum">
              <a:rPr lang="de-DE" altLang="x-none"/>
              <a:pPr/>
              <a:t>‹#›</a:t>
            </a:fld>
            <a:endParaRPr lang="de-DE" altLang="x-none"/>
          </a:p>
        </p:txBody>
      </p:sp>
    </p:spTree>
    <p:extLst>
      <p:ext uri="{BB962C8B-B14F-4D97-AF65-F5344CB8AC3E}">
        <p14:creationId xmlns:p14="http://schemas.microsoft.com/office/powerpoint/2010/main" val="45002459"/>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userDrawn="1">
  <p:cSld name="Title Slide with Image1">
    <p:bg bwMode="ltGray">
      <p:bgPr>
        <a:solidFill>
          <a:schemeClr val="tx2"/>
        </a:solidFill>
        <a:effectLst/>
      </p:bgPr>
    </p:bg>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
        <p:nvSpPr>
          <p:cNvPr id="6" name="Rectangle 5"/>
          <p:cNvSpPr/>
          <p:nvPr/>
        </p:nvSpPr>
        <p:spPr bwMode="auto">
          <a:xfrm>
            <a:off x="486834" y="366714"/>
            <a:ext cx="9146117"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pic>
        <p:nvPicPr>
          <p:cNvPr id="9" name="Picture 8"/>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bwMode="invGray">
          <a:xfrm>
            <a:off x="0" y="0"/>
            <a:ext cx="12192000" cy="6858000"/>
          </a:xfrm>
          <a:prstGeom prst="rect">
            <a:avLst/>
          </a:prstGeom>
        </p:spPr>
      </p:pic>
      <p:sp>
        <p:nvSpPr>
          <p:cNvPr id="10" name="Rectangle 9"/>
          <p:cNvSpPr/>
          <p:nvPr userDrawn="1"/>
        </p:nvSpPr>
        <p:spPr bwMode="invGray">
          <a:xfrm>
            <a:off x="486834" y="366714"/>
            <a:ext cx="9146117" cy="5153025"/>
          </a:xfrm>
          <a:prstGeom prst="rect">
            <a:avLst/>
          </a:prstGeom>
          <a:solidFill>
            <a:schemeClr val="tx1"/>
          </a:solidFill>
          <a:ln w="19050" algn="ctr">
            <a:noFill/>
            <a:miter lim="800000"/>
            <a:headEnd/>
            <a:tailEnd/>
          </a:ln>
        </p:spPr>
        <p:txBody>
          <a:bodyPr wrap="none" rtlCol="0" anchor="ctr"/>
          <a:lstStyle/>
          <a:p>
            <a:pPr algn="ctr">
              <a:lnSpc>
                <a:spcPct val="90000"/>
              </a:lnSpc>
            </a:pPr>
            <a:endParaRPr lang="en-US" sz="1600" b="1" dirty="0" err="1">
              <a:solidFill>
                <a:schemeClr val="bg1"/>
              </a:solidFill>
              <a:latin typeface="+mj-lt"/>
            </a:endParaRPr>
          </a:p>
        </p:txBody>
      </p:sp>
      <p:sp>
        <p:nvSpPr>
          <p:cNvPr id="35" name="Title 34"/>
          <p:cNvSpPr>
            <a:spLocks noGrp="1"/>
          </p:cNvSpPr>
          <p:nvPr>
            <p:ph type="title" hasCustomPrompt="1"/>
          </p:nvPr>
        </p:nvSpPr>
        <p:spPr>
          <a:xfrm>
            <a:off x="864807" y="2446075"/>
            <a:ext cx="8768144" cy="618631"/>
          </a:xfrm>
        </p:spPr>
        <p:txBody>
          <a:bodyPr vert="horz" wrap="square" lIns="91440" tIns="45720" rIns="91440" bIns="45720" rtlCol="0" anchor="b">
            <a:spAutoFit/>
          </a:bodyPr>
          <a:lstStyle>
            <a:lvl1pPr>
              <a:lnSpc>
                <a:spcPct val="95000"/>
              </a:lnSpc>
              <a:defRPr kumimoji="0" lang="en-US" sz="3800" b="0" i="0" u="none" strike="noStrike" kern="1200" cap="none" spc="0" normalizeH="0" baseline="0" noProof="0" dirty="0">
                <a:ln>
                  <a:noFill/>
                </a:ln>
                <a:solidFill>
                  <a:schemeClr val="bg1"/>
                </a:solidFill>
                <a:effectLst/>
                <a:uLnTx/>
                <a:uFillTx/>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lang="en-US" dirty="0"/>
              <a:t>Title Slide Here</a:t>
            </a:r>
          </a:p>
        </p:txBody>
      </p:sp>
      <p:sp>
        <p:nvSpPr>
          <p:cNvPr id="38" name="Text Placeholder 2"/>
          <p:cNvSpPr>
            <a:spLocks noGrp="1"/>
          </p:cNvSpPr>
          <p:nvPr>
            <p:ph type="body" idx="1" hasCustomPrompt="1"/>
          </p:nvPr>
        </p:nvSpPr>
        <p:spPr>
          <a:xfrm>
            <a:off x="872929" y="2999515"/>
            <a:ext cx="8733975" cy="507831"/>
          </a:xfrm>
          <a:prstGeom prst="rect">
            <a:avLst/>
          </a:prstGeom>
        </p:spPr>
        <p:txBody>
          <a:bodyPr anchor="t" anchorCtr="0">
            <a:noAutofit/>
          </a:bodyPr>
          <a:lstStyle>
            <a:lvl1pPr marL="0" indent="0" algn="l" defTabSz="914400" rtl="0" eaLnBrk="1" latinLnBrk="0" hangingPunct="1">
              <a:lnSpc>
                <a:spcPct val="90000"/>
              </a:lnSpc>
              <a:spcBef>
                <a:spcPts val="600"/>
              </a:spcBef>
              <a:buFont typeface="Arial" pitchFamily="34" charset="0"/>
              <a:buNone/>
              <a:defRPr sz="3800" i="1" spc="0" baseline="0">
                <a:solidFill>
                  <a:schemeClr val="bg1"/>
                </a:solidFill>
                <a:latin typeface="+mn-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lnSpc>
                <a:spcPct val="75000"/>
              </a:lnSpc>
              <a:spcBef>
                <a:spcPts val="1400"/>
              </a:spcBef>
              <a:buFont typeface="Arial" pitchFamily="34" charset="0"/>
              <a:buNone/>
            </a:pPr>
            <a:r>
              <a:rPr lang="en-US" dirty="0"/>
              <a:t>Subtitle Title Here</a:t>
            </a:r>
          </a:p>
        </p:txBody>
      </p:sp>
      <p:sp>
        <p:nvSpPr>
          <p:cNvPr id="46" name="Date Placeholder 4"/>
          <p:cNvSpPr>
            <a:spLocks noGrp="1"/>
          </p:cNvSpPr>
          <p:nvPr>
            <p:ph type="dt" sz="half" idx="2"/>
          </p:nvPr>
        </p:nvSpPr>
        <p:spPr>
          <a:xfrm>
            <a:off x="997456" y="4907753"/>
            <a:ext cx="2567117" cy="238606"/>
          </a:xfrm>
          <a:prstGeom prst="rect">
            <a:avLst/>
          </a:prstGeom>
        </p:spPr>
        <p:txBody>
          <a:bodyPr vert="horz" wrap="square" lIns="0" tIns="0" rIns="0" bIns="0" rtlCol="0" anchor="b" anchorCtr="0"/>
          <a:lstStyle>
            <a:lvl1pPr algn="l">
              <a:defRPr sz="1200" i="0">
                <a:solidFill>
                  <a:schemeClr val="bg1"/>
                </a:solidFill>
                <a:latin typeface="Arial" pitchFamily="34" charset="0"/>
                <a:cs typeface="Arial" pitchFamily="34" charset="0"/>
              </a:defRPr>
            </a:lvl1pPr>
          </a:lstStyle>
          <a:p>
            <a:fld id="{7CA65D26-67D5-4CD2-90EC-E629659F24B3}" type="datetime1">
              <a:rPr lang="en-US" smtClean="0"/>
              <a:t>10/26/20</a:t>
            </a:fld>
            <a:endParaRPr lang="en-US" dirty="0"/>
          </a:p>
        </p:txBody>
      </p:sp>
      <p:sp>
        <p:nvSpPr>
          <p:cNvPr id="3" name="Text Placeholder 2"/>
          <p:cNvSpPr>
            <a:spLocks noGrp="1"/>
          </p:cNvSpPr>
          <p:nvPr>
            <p:ph type="body" sz="quarter" idx="10"/>
          </p:nvPr>
        </p:nvSpPr>
        <p:spPr>
          <a:xfrm>
            <a:off x="994834" y="4045555"/>
            <a:ext cx="8638117" cy="365125"/>
          </a:xfrm>
          <a:prstGeom prst="rect">
            <a:avLst/>
          </a:prstGeom>
        </p:spPr>
        <p:txBody>
          <a:bodyPr vert="horz" wrap="square" lIns="0" tIns="0" rIns="0" bIns="0" rtlCol="0" anchor="t" anchorCtr="0"/>
          <a:lstStyle>
            <a:lvl1pPr marL="0" indent="0">
              <a:spcBef>
                <a:spcPts val="0"/>
              </a:spcBef>
              <a:buNone/>
              <a:defRPr lang="en-US" sz="1800" i="0" dirty="0" smtClean="0">
                <a:solidFill>
                  <a:schemeClr val="bg1"/>
                </a:solidFill>
                <a:cs typeface="Arial" pitchFamily="34" charset="0"/>
              </a:defRPr>
            </a:lvl1pPr>
            <a:lvl2pPr>
              <a:defRPr lang="en-US" sz="1800" dirty="0" smtClean="0">
                <a:latin typeface="+mn-lt"/>
              </a:defRPr>
            </a:lvl2pPr>
            <a:lvl3pPr>
              <a:defRPr lang="en-US" sz="1800" dirty="0" smtClean="0">
                <a:latin typeface="+mn-lt"/>
              </a:defRPr>
            </a:lvl3pPr>
            <a:lvl4pPr>
              <a:defRPr lang="en-US" sz="1800" dirty="0" smtClean="0">
                <a:latin typeface="+mn-lt"/>
              </a:defRPr>
            </a:lvl4pPr>
            <a:lvl5pPr>
              <a:defRPr lang="en-US" sz="1800" dirty="0">
                <a:latin typeface="+mn-lt"/>
              </a:defRPr>
            </a:lvl5pPr>
          </a:lstStyle>
          <a:p>
            <a:pPr marL="0" lvl="0"/>
            <a:r>
              <a:rPr lang="en-US" dirty="0"/>
              <a:t>Click to edit Master text styles</a:t>
            </a:r>
          </a:p>
        </p:txBody>
      </p:sp>
      <p:pic>
        <p:nvPicPr>
          <p:cNvPr id="11" name="Picture 41"/>
          <p:cNvPicPr>
            <a:picLocks noChangeAspect="1" noChangeArrowheads="1"/>
          </p:cNvPicPr>
          <p:nvPr userDrawn="1"/>
        </p:nvPicPr>
        <p:blipFill>
          <a:blip r:embed="rId3" cstate="screen">
            <a:extLst>
              <a:ext uri="{28A0092B-C50C-407E-A947-70E740481C1C}">
                <a14:useLocalDpi xmlns:a14="http://schemas.microsoft.com/office/drawing/2010/main"/>
              </a:ext>
            </a:extLst>
          </a:blip>
          <a:stretch>
            <a:fillRect/>
          </a:stretch>
        </p:blipFill>
        <p:spPr bwMode="invGray">
          <a:xfrm>
            <a:off x="860401" y="991227"/>
            <a:ext cx="3436952" cy="2914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val="713030070"/>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B14C403A-F42F-CB46-815E-FAE8F22E5C09}" type="slidenum">
              <a:rPr lang="de-DE" altLang="x-none"/>
              <a:pPr/>
              <a:t>‹#›</a:t>
            </a:fld>
            <a:endParaRPr lang="de-DE" altLang="x-none"/>
          </a:p>
        </p:txBody>
      </p:sp>
      <p:pic>
        <p:nvPicPr>
          <p:cNvPr id="7" name="Picture 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1353800" y="6400800"/>
            <a:ext cx="738203" cy="357841"/>
          </a:xfrm>
          <a:prstGeom prst="rect">
            <a:avLst/>
          </a:prstGeom>
        </p:spPr>
      </p:pic>
    </p:spTree>
    <p:extLst>
      <p:ext uri="{BB962C8B-B14F-4D97-AF65-F5344CB8AC3E}">
        <p14:creationId xmlns:p14="http://schemas.microsoft.com/office/powerpoint/2010/main" val="2043297753"/>
      </p:ext>
    </p:extLst>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914400" y="1981200"/>
            <a:ext cx="1036320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367A3986-B60B-274C-91A6-CEBD65AC8FBF}" type="slidenum">
              <a:rPr lang="de-DE" altLang="x-none"/>
              <a:pPr/>
              <a:t>‹#›</a:t>
            </a:fld>
            <a:endParaRPr lang="de-DE" altLang="x-none"/>
          </a:p>
        </p:txBody>
      </p:sp>
    </p:spTree>
    <p:extLst>
      <p:ext uri="{BB962C8B-B14F-4D97-AF65-F5344CB8AC3E}">
        <p14:creationId xmlns:p14="http://schemas.microsoft.com/office/powerpoint/2010/main" val="1294335494"/>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fld id="{84780E4C-7C25-754C-A690-CBDC34DF1525}" type="slidenum">
              <a:rPr lang="de-DE" altLang="x-none"/>
              <a:pPr/>
              <a:t>‹#›</a:t>
            </a:fld>
            <a:endParaRPr lang="de-DE" altLang="x-none"/>
          </a:p>
        </p:txBody>
      </p:sp>
    </p:spTree>
    <p:extLst>
      <p:ext uri="{BB962C8B-B14F-4D97-AF65-F5344CB8AC3E}">
        <p14:creationId xmlns:p14="http://schemas.microsoft.com/office/powerpoint/2010/main" val="2034787195"/>
      </p:ext>
    </p:extLst>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C7EF04D6-1B1E-0E44-9C27-F93B1FCB7868}" type="slidenum">
              <a:rPr lang="de-DE" altLang="x-none"/>
              <a:pPr/>
              <a:t>‹#›</a:t>
            </a:fld>
            <a:endParaRPr lang="de-DE" altLang="x-none"/>
          </a:p>
        </p:txBody>
      </p:sp>
    </p:spTree>
    <p:extLst>
      <p:ext uri="{BB962C8B-B14F-4D97-AF65-F5344CB8AC3E}">
        <p14:creationId xmlns:p14="http://schemas.microsoft.com/office/powerpoint/2010/main" val="2138791537"/>
      </p:ext>
    </p:extLst>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fld id="{06F6CD4A-AEAF-454E-96A6-9E81ADC009DF}" type="slidenum">
              <a:rPr lang="de-DE" altLang="x-none"/>
              <a:pPr/>
              <a:t>‹#›</a:t>
            </a:fld>
            <a:endParaRPr lang="de-DE" altLang="x-none"/>
          </a:p>
        </p:txBody>
      </p:sp>
    </p:spTree>
    <p:extLst>
      <p:ext uri="{BB962C8B-B14F-4D97-AF65-F5344CB8AC3E}">
        <p14:creationId xmlns:p14="http://schemas.microsoft.com/office/powerpoint/2010/main" val="2088078873"/>
      </p:ext>
    </p:extLst>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fld id="{B77126FB-5188-4C4D-AAEA-D09ECE904FAC}" type="slidenum">
              <a:rPr lang="de-DE" altLang="x-none"/>
              <a:pPr/>
              <a:t>‹#›</a:t>
            </a:fld>
            <a:endParaRPr lang="de-DE" altLang="x-none"/>
          </a:p>
        </p:txBody>
      </p:sp>
    </p:spTree>
    <p:extLst>
      <p:ext uri="{BB962C8B-B14F-4D97-AF65-F5344CB8AC3E}">
        <p14:creationId xmlns:p14="http://schemas.microsoft.com/office/powerpoint/2010/main" val="163859237"/>
      </p:ext>
    </p:extLst>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fld id="{36A770C9-BD98-F940-BA7A-E95DC65FA2FD}" type="slidenum">
              <a:rPr lang="de-DE" altLang="x-none"/>
              <a:pPr/>
              <a:t>‹#›</a:t>
            </a:fld>
            <a:endParaRPr lang="de-DE" altLang="x-none"/>
          </a:p>
        </p:txBody>
      </p:sp>
    </p:spTree>
    <p:extLst>
      <p:ext uri="{BB962C8B-B14F-4D97-AF65-F5344CB8AC3E}">
        <p14:creationId xmlns:p14="http://schemas.microsoft.com/office/powerpoint/2010/main" val="908160805"/>
      </p:ext>
    </p:extLst>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fld id="{09E56A0F-E8E7-974E-BFBE-E0F55838D945}" type="slidenum">
              <a:rPr lang="de-DE" altLang="x-none"/>
              <a:pPr/>
              <a:t>‹#›</a:t>
            </a:fld>
            <a:endParaRPr lang="de-DE" altLang="x-none"/>
          </a:p>
        </p:txBody>
      </p:sp>
    </p:spTree>
    <p:extLst>
      <p:ext uri="{BB962C8B-B14F-4D97-AF65-F5344CB8AC3E}">
        <p14:creationId xmlns:p14="http://schemas.microsoft.com/office/powerpoint/2010/main" val="1292370406"/>
      </p:ext>
    </p:extLst>
  </p:cSld>
  <p:clrMapOvr>
    <a:masterClrMapping/>
  </p:clrMapOvr>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041F49">
                <a:alpha val="76000"/>
              </a:srgbClr>
            </a:gs>
            <a:gs pos="53000">
              <a:srgbClr val="041F49">
                <a:alpha val="65000"/>
              </a:srgbClr>
            </a:gs>
            <a:gs pos="100000">
              <a:srgbClr val="041F49">
                <a:alpha val="76000"/>
              </a:srgbClr>
            </a:gs>
          </a:gsLst>
          <a:lin ang="5400000" scaled="0"/>
          <a:tileRect/>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FAA26D3D-D897-4be2-8F04-BA451C77F1D7}">
              <ma14:placeholderFlag xmlns="" xmlns:ma14="http://schemas.microsoft.com/office/mac/drawingml/2011/main"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7"/>
                    </a:schemeClr>
                  </a:outerShdw>
                </a:effectLst>
              </a14:hiddenEffects>
            </a:ext>
          </a:extLst>
        </p:spPr>
        <p:txBody>
          <a:bodyPr vert="horz" wrap="square" lIns="91440" tIns="45720" rIns="91440" bIns="45720" numCol="1" anchor="ctr" anchorCtr="0" compatLnSpc="1">
            <a:prstTxWarp prst="textNoShape">
              <a:avLst/>
            </a:prstTxWarp>
          </a:bodyPr>
          <a:lstStyle/>
          <a:p>
            <a:pPr lvl="0"/>
            <a:r>
              <a:rPr lang="de-DE" dirty="0"/>
              <a:t>Klicken Sie, um das Titelformat zu bearbeiten</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atin typeface="Times New Roman" charset="0"/>
                <a:ea typeface="ＭＳ Ｐゴシック" charset="0"/>
                <a:cs typeface="+mn-cs"/>
              </a:defRPr>
            </a:lvl1pPr>
          </a:lstStyle>
          <a:p>
            <a:pPr>
              <a:defRPr/>
            </a:pPr>
            <a:endParaRPr lang="en-US"/>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atin typeface="Times New Roman" charset="0"/>
                <a:ea typeface="ＭＳ Ｐゴシック" charset="0"/>
                <a:cs typeface="+mn-cs"/>
              </a:defRPr>
            </a:lvl1pPr>
          </a:lstStyle>
          <a:p>
            <a:pPr>
              <a:defRPr/>
            </a:pPr>
            <a:endParaRPr lang="en-US"/>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fld id="{B29415C3-A0C2-C840-9897-4D1F5F6B87D2}" type="slidenum">
              <a:rPr lang="de-DE" altLang="x-none"/>
              <a:pPr/>
              <a:t>‹#›</a:t>
            </a:fld>
            <a:endParaRPr lang="de-DE" altLang="x-none"/>
          </a:p>
        </p:txBody>
      </p:sp>
    </p:spTree>
  </p:cSld>
  <p:clrMap bg1="lt1" tx1="dk1" bg2="lt2" tx2="dk2" accent1="accent1" accent2="accent2" accent3="accent3" accent4="accent4" accent5="accent5" accent6="accent6" hlink="hlink" folHlink="folHlink"/>
  <p:sldLayoutIdLst>
    <p:sldLayoutId id="2147483661"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2" r:id="rId13"/>
  </p:sldLayoutIdLst>
  <p:transition/>
  <p:txStyles>
    <p:titleStyle>
      <a:lvl1pPr algn="ctr" rtl="0" eaLnBrk="1" fontAlgn="base" hangingPunct="1">
        <a:spcBef>
          <a:spcPct val="0"/>
        </a:spcBef>
        <a:spcAft>
          <a:spcPct val="0"/>
        </a:spcAft>
        <a:defRPr sz="4400">
          <a:solidFill>
            <a:schemeClr val="tx2"/>
          </a:solidFill>
          <a:latin typeface="+mj-lt"/>
          <a:ea typeface="MS PGothic" pitchFamily="34" charset="-128"/>
          <a:cs typeface="MS PGothic" charset="0"/>
        </a:defRPr>
      </a:lvl1pPr>
      <a:lvl2pPr algn="ctr" rtl="0" eaLnBrk="1" fontAlgn="base" hangingPunct="1">
        <a:spcBef>
          <a:spcPct val="0"/>
        </a:spcBef>
        <a:spcAft>
          <a:spcPct val="0"/>
        </a:spcAft>
        <a:defRPr sz="4400">
          <a:solidFill>
            <a:schemeClr val="tx2"/>
          </a:solidFill>
          <a:latin typeface="Times New Roman" charset="0"/>
          <a:ea typeface="MS PGothic" pitchFamily="34" charset="-128"/>
          <a:cs typeface="MS PGothic" charset="0"/>
        </a:defRPr>
      </a:lvl2pPr>
      <a:lvl3pPr algn="ctr" rtl="0" eaLnBrk="1" fontAlgn="base" hangingPunct="1">
        <a:spcBef>
          <a:spcPct val="0"/>
        </a:spcBef>
        <a:spcAft>
          <a:spcPct val="0"/>
        </a:spcAft>
        <a:defRPr sz="4400">
          <a:solidFill>
            <a:schemeClr val="tx2"/>
          </a:solidFill>
          <a:latin typeface="Times New Roman" charset="0"/>
          <a:ea typeface="MS PGothic" pitchFamily="34" charset="-128"/>
          <a:cs typeface="MS PGothic" charset="0"/>
        </a:defRPr>
      </a:lvl3pPr>
      <a:lvl4pPr algn="ctr" rtl="0" eaLnBrk="1" fontAlgn="base" hangingPunct="1">
        <a:spcBef>
          <a:spcPct val="0"/>
        </a:spcBef>
        <a:spcAft>
          <a:spcPct val="0"/>
        </a:spcAft>
        <a:defRPr sz="4400">
          <a:solidFill>
            <a:schemeClr val="tx2"/>
          </a:solidFill>
          <a:latin typeface="Times New Roman" charset="0"/>
          <a:ea typeface="MS PGothic" pitchFamily="34" charset="-128"/>
          <a:cs typeface="MS PGothic" charset="0"/>
        </a:defRPr>
      </a:lvl4pPr>
      <a:lvl5pPr algn="ctr" rtl="0" eaLnBrk="1" fontAlgn="base" hangingPunct="1">
        <a:spcBef>
          <a:spcPct val="0"/>
        </a:spcBef>
        <a:spcAft>
          <a:spcPct val="0"/>
        </a:spcAft>
        <a:defRPr sz="4400">
          <a:solidFill>
            <a:schemeClr val="tx2"/>
          </a:solidFill>
          <a:latin typeface="Times New Roman" charset="0"/>
          <a:ea typeface="MS PGothic" pitchFamily="34" charset="-128"/>
          <a:cs typeface="MS PGothic" charset="0"/>
        </a:defRPr>
      </a:lvl5pPr>
      <a:lvl6pPr marL="457200" algn="ctr" rtl="0" eaLnBrk="1" fontAlgn="base" hangingPunct="1">
        <a:spcBef>
          <a:spcPct val="0"/>
        </a:spcBef>
        <a:spcAft>
          <a:spcPct val="0"/>
        </a:spcAft>
        <a:defRPr sz="4400">
          <a:solidFill>
            <a:schemeClr val="tx2"/>
          </a:solidFill>
          <a:latin typeface="Times New Roman" charset="0"/>
        </a:defRPr>
      </a:lvl6pPr>
      <a:lvl7pPr marL="914400" algn="ctr" rtl="0" eaLnBrk="1" fontAlgn="base" hangingPunct="1">
        <a:spcBef>
          <a:spcPct val="0"/>
        </a:spcBef>
        <a:spcAft>
          <a:spcPct val="0"/>
        </a:spcAft>
        <a:defRPr sz="4400">
          <a:solidFill>
            <a:schemeClr val="tx2"/>
          </a:solidFill>
          <a:latin typeface="Times New Roman" charset="0"/>
        </a:defRPr>
      </a:lvl7pPr>
      <a:lvl8pPr marL="1371600" algn="ctr" rtl="0" eaLnBrk="1" fontAlgn="base" hangingPunct="1">
        <a:spcBef>
          <a:spcPct val="0"/>
        </a:spcBef>
        <a:spcAft>
          <a:spcPct val="0"/>
        </a:spcAft>
        <a:defRPr sz="4400">
          <a:solidFill>
            <a:schemeClr val="tx2"/>
          </a:solidFill>
          <a:latin typeface="Times New Roman" charset="0"/>
        </a:defRPr>
      </a:lvl8pPr>
      <a:lvl9pPr marL="1828800" algn="ctr" rtl="0" eaLnBrk="1" fontAlgn="base" hangingPunct="1">
        <a:spcBef>
          <a:spcPct val="0"/>
        </a:spcBef>
        <a:spcAft>
          <a:spcPct val="0"/>
        </a:spcAft>
        <a:defRPr sz="4400">
          <a:solidFill>
            <a:schemeClr val="tx2"/>
          </a:solidFill>
          <a:latin typeface="Times New Roman"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S PGothic" pitchFamily="34" charset="-128"/>
          <a:cs typeface="MS PGothic" charset="0"/>
        </a:defRPr>
      </a:lvl1pPr>
      <a:lvl2pPr marL="742950" indent="-285750" algn="l" rtl="0" eaLnBrk="1" fontAlgn="base" hangingPunct="1">
        <a:spcBef>
          <a:spcPct val="20000"/>
        </a:spcBef>
        <a:spcAft>
          <a:spcPct val="0"/>
        </a:spcAft>
        <a:buChar char="–"/>
        <a:defRPr sz="2800">
          <a:solidFill>
            <a:schemeClr val="tx1"/>
          </a:solidFill>
          <a:latin typeface="+mn-lt"/>
          <a:ea typeface="MS PGothic" pitchFamily="34" charset="-128"/>
          <a:cs typeface="MS PGothic" charset="0"/>
        </a:defRPr>
      </a:lvl2pPr>
      <a:lvl3pPr marL="1143000" indent="-228600" algn="l" rtl="0" eaLnBrk="1" fontAlgn="base" hangingPunct="1">
        <a:spcBef>
          <a:spcPct val="20000"/>
        </a:spcBef>
        <a:spcAft>
          <a:spcPct val="0"/>
        </a:spcAft>
        <a:buChar char="•"/>
        <a:defRPr sz="2400">
          <a:solidFill>
            <a:schemeClr val="tx1"/>
          </a:solidFill>
          <a:latin typeface="+mn-lt"/>
          <a:ea typeface="MS PGothic" pitchFamily="34" charset="-128"/>
          <a:cs typeface="MS PGothic" charset="0"/>
        </a:defRPr>
      </a:lvl3pPr>
      <a:lvl4pPr marL="1600200" indent="-228600" algn="l" rtl="0" eaLnBrk="1" fontAlgn="base" hangingPunct="1">
        <a:spcBef>
          <a:spcPct val="20000"/>
        </a:spcBef>
        <a:spcAft>
          <a:spcPct val="0"/>
        </a:spcAft>
        <a:buChar char="–"/>
        <a:defRPr sz="2000">
          <a:solidFill>
            <a:schemeClr val="tx1"/>
          </a:solidFill>
          <a:latin typeface="+mn-lt"/>
          <a:ea typeface="MS PGothic" pitchFamily="34" charset="-128"/>
          <a:cs typeface="MS PGothic" charset="0"/>
        </a:defRPr>
      </a:lvl4pPr>
      <a:lvl5pPr marL="2057400" indent="-228600" algn="l" rtl="0" eaLnBrk="1" fontAlgn="base" hangingPunct="1">
        <a:spcBef>
          <a:spcPct val="20000"/>
        </a:spcBef>
        <a:spcAft>
          <a:spcPct val="0"/>
        </a:spcAft>
        <a:buChar char="»"/>
        <a:defRPr sz="2000">
          <a:solidFill>
            <a:schemeClr val="tx1"/>
          </a:solidFill>
          <a:latin typeface="+mn-lt"/>
          <a:ea typeface="MS PGothic" pitchFamily="34" charset="-128"/>
          <a:cs typeface="MS PGothic" charset="0"/>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tif"/><Relationship Id="rId2" Type="http://schemas.openxmlformats.org/officeDocument/2006/relationships/notesSlide" Target="../notesSlides/notesSlide1.xml"/><Relationship Id="rId1" Type="http://schemas.openxmlformats.org/officeDocument/2006/relationships/slideLayout" Target="../slideLayouts/slideLayout8.xml"/><Relationship Id="rId5" Type="http://schemas.openxmlformats.org/officeDocument/2006/relationships/image" Target="../media/image6.png"/><Relationship Id="rId4" Type="http://schemas.openxmlformats.org/officeDocument/2006/relationships/image" Target="../media/image5.tiff"/></Relationships>
</file>

<file path=ppt/slides/_rels/slide10.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18" Type="http://schemas.openxmlformats.org/officeDocument/2006/relationships/image" Target="../media/image21.png"/><Relationship Id="rId26" Type="http://schemas.openxmlformats.org/officeDocument/2006/relationships/image" Target="../media/image29.png"/><Relationship Id="rId3" Type="http://schemas.openxmlformats.org/officeDocument/2006/relationships/image" Target="../media/image1.tiff"/><Relationship Id="rId21" Type="http://schemas.openxmlformats.org/officeDocument/2006/relationships/image" Target="../media/image24.svg"/><Relationship Id="rId7" Type="http://schemas.openxmlformats.org/officeDocument/2006/relationships/image" Target="../media/image10.svg"/><Relationship Id="rId12" Type="http://schemas.openxmlformats.org/officeDocument/2006/relationships/image" Target="../media/image15.png"/><Relationship Id="rId17" Type="http://schemas.openxmlformats.org/officeDocument/2006/relationships/image" Target="../media/image20.svg"/><Relationship Id="rId25" Type="http://schemas.openxmlformats.org/officeDocument/2006/relationships/image" Target="../media/image28.svg"/><Relationship Id="rId2" Type="http://schemas.openxmlformats.org/officeDocument/2006/relationships/notesSlide" Target="../notesSlides/notesSlide10.xml"/><Relationship Id="rId16" Type="http://schemas.openxmlformats.org/officeDocument/2006/relationships/image" Target="../media/image19.png"/><Relationship Id="rId20" Type="http://schemas.openxmlformats.org/officeDocument/2006/relationships/image" Target="../media/image23.png"/><Relationship Id="rId29" Type="http://schemas.openxmlformats.org/officeDocument/2006/relationships/image" Target="../media/image32.svg"/><Relationship Id="rId1" Type="http://schemas.openxmlformats.org/officeDocument/2006/relationships/slideLayout" Target="../slideLayouts/slideLayout8.xml"/><Relationship Id="rId6" Type="http://schemas.openxmlformats.org/officeDocument/2006/relationships/image" Target="../media/image9.png"/><Relationship Id="rId11" Type="http://schemas.openxmlformats.org/officeDocument/2006/relationships/image" Target="../media/image14.svg"/><Relationship Id="rId24" Type="http://schemas.openxmlformats.org/officeDocument/2006/relationships/image" Target="../media/image27.png"/><Relationship Id="rId5" Type="http://schemas.openxmlformats.org/officeDocument/2006/relationships/image" Target="../media/image8.svg"/><Relationship Id="rId15" Type="http://schemas.openxmlformats.org/officeDocument/2006/relationships/image" Target="../media/image18.svg"/><Relationship Id="rId23" Type="http://schemas.openxmlformats.org/officeDocument/2006/relationships/image" Target="../media/image26.svg"/><Relationship Id="rId28" Type="http://schemas.openxmlformats.org/officeDocument/2006/relationships/image" Target="../media/image31.png"/><Relationship Id="rId10" Type="http://schemas.openxmlformats.org/officeDocument/2006/relationships/image" Target="../media/image13.png"/><Relationship Id="rId19" Type="http://schemas.openxmlformats.org/officeDocument/2006/relationships/image" Target="../media/image22.svg"/><Relationship Id="rId4" Type="http://schemas.openxmlformats.org/officeDocument/2006/relationships/image" Target="../media/image7.png"/><Relationship Id="rId9" Type="http://schemas.openxmlformats.org/officeDocument/2006/relationships/image" Target="../media/image12.svg"/><Relationship Id="rId14" Type="http://schemas.openxmlformats.org/officeDocument/2006/relationships/image" Target="../media/image17.png"/><Relationship Id="rId22" Type="http://schemas.openxmlformats.org/officeDocument/2006/relationships/image" Target="../media/image25.png"/><Relationship Id="rId27" Type="http://schemas.openxmlformats.org/officeDocument/2006/relationships/image" Target="../media/image30.svg"/><Relationship Id="rId30" Type="http://schemas.openxmlformats.org/officeDocument/2006/relationships/image" Target="../media/image39.tiff"/></Relationships>
</file>

<file path=ppt/slides/_rels/slide1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18" Type="http://schemas.openxmlformats.org/officeDocument/2006/relationships/image" Target="../media/image21.png"/><Relationship Id="rId26" Type="http://schemas.openxmlformats.org/officeDocument/2006/relationships/image" Target="../media/image29.png"/><Relationship Id="rId3" Type="http://schemas.openxmlformats.org/officeDocument/2006/relationships/image" Target="../media/image1.tiff"/><Relationship Id="rId21" Type="http://schemas.openxmlformats.org/officeDocument/2006/relationships/image" Target="../media/image24.svg"/><Relationship Id="rId7" Type="http://schemas.openxmlformats.org/officeDocument/2006/relationships/image" Target="../media/image10.svg"/><Relationship Id="rId12" Type="http://schemas.openxmlformats.org/officeDocument/2006/relationships/image" Target="../media/image15.png"/><Relationship Id="rId17" Type="http://schemas.openxmlformats.org/officeDocument/2006/relationships/image" Target="../media/image20.svg"/><Relationship Id="rId25" Type="http://schemas.openxmlformats.org/officeDocument/2006/relationships/image" Target="../media/image28.svg"/><Relationship Id="rId2" Type="http://schemas.openxmlformats.org/officeDocument/2006/relationships/notesSlide" Target="../notesSlides/notesSlide11.xml"/><Relationship Id="rId16" Type="http://schemas.openxmlformats.org/officeDocument/2006/relationships/image" Target="../media/image19.png"/><Relationship Id="rId20" Type="http://schemas.openxmlformats.org/officeDocument/2006/relationships/image" Target="../media/image23.png"/><Relationship Id="rId29" Type="http://schemas.openxmlformats.org/officeDocument/2006/relationships/image" Target="../media/image32.svg"/><Relationship Id="rId1" Type="http://schemas.openxmlformats.org/officeDocument/2006/relationships/slideLayout" Target="../slideLayouts/slideLayout8.xml"/><Relationship Id="rId6" Type="http://schemas.openxmlformats.org/officeDocument/2006/relationships/image" Target="../media/image9.png"/><Relationship Id="rId11" Type="http://schemas.openxmlformats.org/officeDocument/2006/relationships/image" Target="../media/image14.svg"/><Relationship Id="rId24" Type="http://schemas.openxmlformats.org/officeDocument/2006/relationships/image" Target="../media/image27.png"/><Relationship Id="rId5" Type="http://schemas.openxmlformats.org/officeDocument/2006/relationships/image" Target="../media/image8.svg"/><Relationship Id="rId15" Type="http://schemas.openxmlformats.org/officeDocument/2006/relationships/image" Target="../media/image18.svg"/><Relationship Id="rId23" Type="http://schemas.openxmlformats.org/officeDocument/2006/relationships/image" Target="../media/image26.svg"/><Relationship Id="rId28" Type="http://schemas.openxmlformats.org/officeDocument/2006/relationships/image" Target="../media/image31.png"/><Relationship Id="rId10" Type="http://schemas.openxmlformats.org/officeDocument/2006/relationships/image" Target="../media/image13.png"/><Relationship Id="rId19" Type="http://schemas.openxmlformats.org/officeDocument/2006/relationships/image" Target="../media/image22.svg"/><Relationship Id="rId4" Type="http://schemas.openxmlformats.org/officeDocument/2006/relationships/image" Target="../media/image7.png"/><Relationship Id="rId9" Type="http://schemas.openxmlformats.org/officeDocument/2006/relationships/image" Target="../media/image12.svg"/><Relationship Id="rId14" Type="http://schemas.openxmlformats.org/officeDocument/2006/relationships/image" Target="../media/image17.png"/><Relationship Id="rId22" Type="http://schemas.openxmlformats.org/officeDocument/2006/relationships/image" Target="../media/image25.png"/><Relationship Id="rId27" Type="http://schemas.openxmlformats.org/officeDocument/2006/relationships/image" Target="../media/image30.svg"/></Relationships>
</file>

<file path=ppt/slides/_rels/slide1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18" Type="http://schemas.openxmlformats.org/officeDocument/2006/relationships/image" Target="../media/image21.png"/><Relationship Id="rId26" Type="http://schemas.openxmlformats.org/officeDocument/2006/relationships/image" Target="../media/image29.png"/><Relationship Id="rId3" Type="http://schemas.openxmlformats.org/officeDocument/2006/relationships/image" Target="../media/image1.tiff"/><Relationship Id="rId21" Type="http://schemas.openxmlformats.org/officeDocument/2006/relationships/image" Target="../media/image24.svg"/><Relationship Id="rId7" Type="http://schemas.openxmlformats.org/officeDocument/2006/relationships/image" Target="../media/image10.svg"/><Relationship Id="rId12" Type="http://schemas.openxmlformats.org/officeDocument/2006/relationships/image" Target="../media/image15.png"/><Relationship Id="rId17" Type="http://schemas.openxmlformats.org/officeDocument/2006/relationships/image" Target="../media/image20.svg"/><Relationship Id="rId25" Type="http://schemas.openxmlformats.org/officeDocument/2006/relationships/image" Target="../media/image28.svg"/><Relationship Id="rId2" Type="http://schemas.openxmlformats.org/officeDocument/2006/relationships/notesSlide" Target="../notesSlides/notesSlide12.xml"/><Relationship Id="rId16" Type="http://schemas.openxmlformats.org/officeDocument/2006/relationships/image" Target="../media/image19.png"/><Relationship Id="rId20" Type="http://schemas.openxmlformats.org/officeDocument/2006/relationships/image" Target="../media/image23.png"/><Relationship Id="rId29" Type="http://schemas.openxmlformats.org/officeDocument/2006/relationships/image" Target="../media/image32.svg"/><Relationship Id="rId1" Type="http://schemas.openxmlformats.org/officeDocument/2006/relationships/slideLayout" Target="../slideLayouts/slideLayout8.xml"/><Relationship Id="rId6" Type="http://schemas.openxmlformats.org/officeDocument/2006/relationships/image" Target="../media/image9.png"/><Relationship Id="rId11" Type="http://schemas.openxmlformats.org/officeDocument/2006/relationships/image" Target="../media/image14.svg"/><Relationship Id="rId24" Type="http://schemas.openxmlformats.org/officeDocument/2006/relationships/image" Target="../media/image27.png"/><Relationship Id="rId32" Type="http://schemas.openxmlformats.org/officeDocument/2006/relationships/image" Target="../media/image42.svg"/><Relationship Id="rId5" Type="http://schemas.openxmlformats.org/officeDocument/2006/relationships/image" Target="../media/image8.svg"/><Relationship Id="rId15" Type="http://schemas.openxmlformats.org/officeDocument/2006/relationships/image" Target="../media/image18.svg"/><Relationship Id="rId23" Type="http://schemas.openxmlformats.org/officeDocument/2006/relationships/image" Target="../media/image26.svg"/><Relationship Id="rId28" Type="http://schemas.openxmlformats.org/officeDocument/2006/relationships/image" Target="../media/image31.png"/><Relationship Id="rId10" Type="http://schemas.openxmlformats.org/officeDocument/2006/relationships/image" Target="../media/image13.png"/><Relationship Id="rId19" Type="http://schemas.openxmlformats.org/officeDocument/2006/relationships/image" Target="../media/image22.svg"/><Relationship Id="rId31" Type="http://schemas.openxmlformats.org/officeDocument/2006/relationships/image" Target="../media/image41.png"/><Relationship Id="rId4" Type="http://schemas.openxmlformats.org/officeDocument/2006/relationships/image" Target="../media/image7.png"/><Relationship Id="rId9" Type="http://schemas.openxmlformats.org/officeDocument/2006/relationships/image" Target="../media/image12.svg"/><Relationship Id="rId14" Type="http://schemas.openxmlformats.org/officeDocument/2006/relationships/image" Target="../media/image17.png"/><Relationship Id="rId22" Type="http://schemas.openxmlformats.org/officeDocument/2006/relationships/image" Target="../media/image25.png"/><Relationship Id="rId27" Type="http://schemas.openxmlformats.org/officeDocument/2006/relationships/image" Target="../media/image30.svg"/><Relationship Id="rId30" Type="http://schemas.openxmlformats.org/officeDocument/2006/relationships/image" Target="../media/image40.emf"/></Relationships>
</file>

<file path=ppt/slides/_rels/slide1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svg"/><Relationship Id="rId18" Type="http://schemas.openxmlformats.org/officeDocument/2006/relationships/image" Target="../media/image19.png"/><Relationship Id="rId26" Type="http://schemas.openxmlformats.org/officeDocument/2006/relationships/image" Target="../media/image27.png"/><Relationship Id="rId3" Type="http://schemas.openxmlformats.org/officeDocument/2006/relationships/image" Target="../media/image43.tiff"/><Relationship Id="rId21" Type="http://schemas.openxmlformats.org/officeDocument/2006/relationships/image" Target="../media/image22.svg"/><Relationship Id="rId7" Type="http://schemas.openxmlformats.org/officeDocument/2006/relationships/image" Target="../media/image8.svg"/><Relationship Id="rId12" Type="http://schemas.openxmlformats.org/officeDocument/2006/relationships/image" Target="../media/image13.png"/><Relationship Id="rId17" Type="http://schemas.openxmlformats.org/officeDocument/2006/relationships/image" Target="../media/image18.svg"/><Relationship Id="rId25" Type="http://schemas.openxmlformats.org/officeDocument/2006/relationships/image" Target="../media/image26.svg"/><Relationship Id="rId2" Type="http://schemas.openxmlformats.org/officeDocument/2006/relationships/notesSlide" Target="../notesSlides/notesSlide13.xml"/><Relationship Id="rId16" Type="http://schemas.openxmlformats.org/officeDocument/2006/relationships/image" Target="../media/image17.png"/><Relationship Id="rId20" Type="http://schemas.openxmlformats.org/officeDocument/2006/relationships/image" Target="../media/image21.png"/><Relationship Id="rId29" Type="http://schemas.openxmlformats.org/officeDocument/2006/relationships/image" Target="../media/image30.svg"/><Relationship Id="rId1" Type="http://schemas.openxmlformats.org/officeDocument/2006/relationships/slideLayout" Target="../slideLayouts/slideLayout8.xml"/><Relationship Id="rId6" Type="http://schemas.openxmlformats.org/officeDocument/2006/relationships/image" Target="../media/image7.png"/><Relationship Id="rId11" Type="http://schemas.openxmlformats.org/officeDocument/2006/relationships/image" Target="../media/image12.svg"/><Relationship Id="rId24" Type="http://schemas.openxmlformats.org/officeDocument/2006/relationships/image" Target="../media/image25.png"/><Relationship Id="rId5" Type="http://schemas.openxmlformats.org/officeDocument/2006/relationships/image" Target="../media/image44.png"/><Relationship Id="rId15" Type="http://schemas.openxmlformats.org/officeDocument/2006/relationships/image" Target="../media/image16.svg"/><Relationship Id="rId23" Type="http://schemas.openxmlformats.org/officeDocument/2006/relationships/image" Target="../media/image24.svg"/><Relationship Id="rId28" Type="http://schemas.openxmlformats.org/officeDocument/2006/relationships/image" Target="../media/image29.png"/><Relationship Id="rId10" Type="http://schemas.openxmlformats.org/officeDocument/2006/relationships/image" Target="../media/image11.png"/><Relationship Id="rId19" Type="http://schemas.openxmlformats.org/officeDocument/2006/relationships/image" Target="../media/image20.svg"/><Relationship Id="rId31" Type="http://schemas.openxmlformats.org/officeDocument/2006/relationships/image" Target="../media/image32.svg"/><Relationship Id="rId4" Type="http://schemas.openxmlformats.org/officeDocument/2006/relationships/image" Target="../media/image1.tiff"/><Relationship Id="rId9" Type="http://schemas.openxmlformats.org/officeDocument/2006/relationships/image" Target="../media/image10.svg"/><Relationship Id="rId14" Type="http://schemas.openxmlformats.org/officeDocument/2006/relationships/image" Target="../media/image15.png"/><Relationship Id="rId22" Type="http://schemas.openxmlformats.org/officeDocument/2006/relationships/image" Target="../media/image23.png"/><Relationship Id="rId27" Type="http://schemas.openxmlformats.org/officeDocument/2006/relationships/image" Target="../media/image28.svg"/><Relationship Id="rId30" Type="http://schemas.openxmlformats.org/officeDocument/2006/relationships/image" Target="../media/image31.png"/></Relationships>
</file>

<file path=ppt/slides/_rels/slide14.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14.xml"/><Relationship Id="rId1" Type="http://schemas.openxmlformats.org/officeDocument/2006/relationships/slideLayout" Target="../slideLayouts/slideLayout8.xml"/><Relationship Id="rId4" Type="http://schemas.openxmlformats.org/officeDocument/2006/relationships/image" Target="../media/image45.png"/></Relationships>
</file>

<file path=ppt/slides/_rels/slide15.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18" Type="http://schemas.openxmlformats.org/officeDocument/2006/relationships/image" Target="../media/image21.png"/><Relationship Id="rId26" Type="http://schemas.openxmlformats.org/officeDocument/2006/relationships/image" Target="../media/image29.png"/><Relationship Id="rId3" Type="http://schemas.openxmlformats.org/officeDocument/2006/relationships/image" Target="../media/image1.tiff"/><Relationship Id="rId21" Type="http://schemas.openxmlformats.org/officeDocument/2006/relationships/image" Target="../media/image24.svg"/><Relationship Id="rId7" Type="http://schemas.openxmlformats.org/officeDocument/2006/relationships/image" Target="../media/image10.svg"/><Relationship Id="rId12" Type="http://schemas.openxmlformats.org/officeDocument/2006/relationships/image" Target="../media/image15.png"/><Relationship Id="rId17" Type="http://schemas.openxmlformats.org/officeDocument/2006/relationships/image" Target="../media/image20.svg"/><Relationship Id="rId25" Type="http://schemas.openxmlformats.org/officeDocument/2006/relationships/image" Target="../media/image28.svg"/><Relationship Id="rId2" Type="http://schemas.openxmlformats.org/officeDocument/2006/relationships/notesSlide" Target="../notesSlides/notesSlide15.xml"/><Relationship Id="rId16" Type="http://schemas.openxmlformats.org/officeDocument/2006/relationships/image" Target="../media/image19.png"/><Relationship Id="rId20" Type="http://schemas.openxmlformats.org/officeDocument/2006/relationships/image" Target="../media/image23.png"/><Relationship Id="rId29" Type="http://schemas.openxmlformats.org/officeDocument/2006/relationships/image" Target="../media/image32.svg"/><Relationship Id="rId1" Type="http://schemas.openxmlformats.org/officeDocument/2006/relationships/slideLayout" Target="../slideLayouts/slideLayout8.xml"/><Relationship Id="rId6" Type="http://schemas.openxmlformats.org/officeDocument/2006/relationships/image" Target="../media/image9.png"/><Relationship Id="rId11" Type="http://schemas.openxmlformats.org/officeDocument/2006/relationships/image" Target="../media/image14.svg"/><Relationship Id="rId24" Type="http://schemas.openxmlformats.org/officeDocument/2006/relationships/image" Target="../media/image27.png"/><Relationship Id="rId5" Type="http://schemas.openxmlformats.org/officeDocument/2006/relationships/image" Target="../media/image8.svg"/><Relationship Id="rId15" Type="http://schemas.openxmlformats.org/officeDocument/2006/relationships/image" Target="../media/image18.svg"/><Relationship Id="rId23" Type="http://schemas.openxmlformats.org/officeDocument/2006/relationships/image" Target="../media/image26.svg"/><Relationship Id="rId28" Type="http://schemas.openxmlformats.org/officeDocument/2006/relationships/image" Target="../media/image31.png"/><Relationship Id="rId10" Type="http://schemas.openxmlformats.org/officeDocument/2006/relationships/image" Target="../media/image13.png"/><Relationship Id="rId19" Type="http://schemas.openxmlformats.org/officeDocument/2006/relationships/image" Target="../media/image22.svg"/><Relationship Id="rId4" Type="http://schemas.openxmlformats.org/officeDocument/2006/relationships/image" Target="../media/image7.png"/><Relationship Id="rId9" Type="http://schemas.openxmlformats.org/officeDocument/2006/relationships/image" Target="../media/image12.svg"/><Relationship Id="rId14" Type="http://schemas.openxmlformats.org/officeDocument/2006/relationships/image" Target="../media/image17.png"/><Relationship Id="rId22" Type="http://schemas.openxmlformats.org/officeDocument/2006/relationships/image" Target="../media/image25.png"/><Relationship Id="rId27" Type="http://schemas.openxmlformats.org/officeDocument/2006/relationships/image" Target="../media/image30.svg"/></Relationships>
</file>

<file path=ppt/slides/_rels/slide16.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18" Type="http://schemas.openxmlformats.org/officeDocument/2006/relationships/image" Target="../media/image21.png"/><Relationship Id="rId26" Type="http://schemas.openxmlformats.org/officeDocument/2006/relationships/image" Target="../media/image29.png"/><Relationship Id="rId3" Type="http://schemas.openxmlformats.org/officeDocument/2006/relationships/image" Target="../media/image1.tiff"/><Relationship Id="rId21" Type="http://schemas.openxmlformats.org/officeDocument/2006/relationships/image" Target="../media/image24.svg"/><Relationship Id="rId7" Type="http://schemas.openxmlformats.org/officeDocument/2006/relationships/image" Target="../media/image10.svg"/><Relationship Id="rId12" Type="http://schemas.openxmlformats.org/officeDocument/2006/relationships/image" Target="../media/image15.png"/><Relationship Id="rId17" Type="http://schemas.openxmlformats.org/officeDocument/2006/relationships/image" Target="../media/image20.svg"/><Relationship Id="rId25" Type="http://schemas.openxmlformats.org/officeDocument/2006/relationships/image" Target="../media/image28.svg"/><Relationship Id="rId2" Type="http://schemas.openxmlformats.org/officeDocument/2006/relationships/notesSlide" Target="../notesSlides/notesSlide16.xml"/><Relationship Id="rId16" Type="http://schemas.openxmlformats.org/officeDocument/2006/relationships/image" Target="../media/image19.png"/><Relationship Id="rId20" Type="http://schemas.openxmlformats.org/officeDocument/2006/relationships/image" Target="../media/image23.png"/><Relationship Id="rId29" Type="http://schemas.openxmlformats.org/officeDocument/2006/relationships/image" Target="../media/image32.svg"/><Relationship Id="rId1" Type="http://schemas.openxmlformats.org/officeDocument/2006/relationships/slideLayout" Target="../slideLayouts/slideLayout8.xml"/><Relationship Id="rId6" Type="http://schemas.openxmlformats.org/officeDocument/2006/relationships/image" Target="../media/image9.png"/><Relationship Id="rId11" Type="http://schemas.openxmlformats.org/officeDocument/2006/relationships/image" Target="../media/image14.svg"/><Relationship Id="rId24" Type="http://schemas.openxmlformats.org/officeDocument/2006/relationships/image" Target="../media/image27.png"/><Relationship Id="rId5" Type="http://schemas.openxmlformats.org/officeDocument/2006/relationships/image" Target="../media/image8.svg"/><Relationship Id="rId15" Type="http://schemas.openxmlformats.org/officeDocument/2006/relationships/image" Target="../media/image18.svg"/><Relationship Id="rId23" Type="http://schemas.openxmlformats.org/officeDocument/2006/relationships/image" Target="../media/image26.svg"/><Relationship Id="rId28" Type="http://schemas.openxmlformats.org/officeDocument/2006/relationships/image" Target="../media/image31.png"/><Relationship Id="rId10" Type="http://schemas.openxmlformats.org/officeDocument/2006/relationships/image" Target="../media/image13.png"/><Relationship Id="rId19" Type="http://schemas.openxmlformats.org/officeDocument/2006/relationships/image" Target="../media/image22.svg"/><Relationship Id="rId4" Type="http://schemas.openxmlformats.org/officeDocument/2006/relationships/image" Target="../media/image7.png"/><Relationship Id="rId9" Type="http://schemas.openxmlformats.org/officeDocument/2006/relationships/image" Target="../media/image12.svg"/><Relationship Id="rId14" Type="http://schemas.openxmlformats.org/officeDocument/2006/relationships/image" Target="../media/image17.png"/><Relationship Id="rId22" Type="http://schemas.openxmlformats.org/officeDocument/2006/relationships/image" Target="../media/image25.png"/><Relationship Id="rId27" Type="http://schemas.openxmlformats.org/officeDocument/2006/relationships/image" Target="../media/image30.svg"/></Relationships>
</file>

<file path=ppt/slides/_rels/slide1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18" Type="http://schemas.openxmlformats.org/officeDocument/2006/relationships/image" Target="../media/image21.png"/><Relationship Id="rId26" Type="http://schemas.openxmlformats.org/officeDocument/2006/relationships/image" Target="../media/image29.png"/><Relationship Id="rId3" Type="http://schemas.openxmlformats.org/officeDocument/2006/relationships/image" Target="../media/image1.tiff"/><Relationship Id="rId21" Type="http://schemas.openxmlformats.org/officeDocument/2006/relationships/image" Target="../media/image24.svg"/><Relationship Id="rId7" Type="http://schemas.openxmlformats.org/officeDocument/2006/relationships/image" Target="../media/image10.svg"/><Relationship Id="rId12" Type="http://schemas.openxmlformats.org/officeDocument/2006/relationships/image" Target="../media/image15.png"/><Relationship Id="rId17" Type="http://schemas.openxmlformats.org/officeDocument/2006/relationships/image" Target="../media/image20.svg"/><Relationship Id="rId25" Type="http://schemas.openxmlformats.org/officeDocument/2006/relationships/image" Target="../media/image28.svg"/><Relationship Id="rId2" Type="http://schemas.openxmlformats.org/officeDocument/2006/relationships/notesSlide" Target="../notesSlides/notesSlide17.xml"/><Relationship Id="rId16" Type="http://schemas.openxmlformats.org/officeDocument/2006/relationships/image" Target="../media/image19.png"/><Relationship Id="rId20" Type="http://schemas.openxmlformats.org/officeDocument/2006/relationships/image" Target="../media/image23.png"/><Relationship Id="rId29" Type="http://schemas.openxmlformats.org/officeDocument/2006/relationships/image" Target="../media/image32.svg"/><Relationship Id="rId1" Type="http://schemas.openxmlformats.org/officeDocument/2006/relationships/slideLayout" Target="../slideLayouts/slideLayout8.xml"/><Relationship Id="rId6" Type="http://schemas.openxmlformats.org/officeDocument/2006/relationships/image" Target="../media/image9.png"/><Relationship Id="rId11" Type="http://schemas.openxmlformats.org/officeDocument/2006/relationships/image" Target="../media/image14.svg"/><Relationship Id="rId24" Type="http://schemas.openxmlformats.org/officeDocument/2006/relationships/image" Target="../media/image27.png"/><Relationship Id="rId5" Type="http://schemas.openxmlformats.org/officeDocument/2006/relationships/image" Target="../media/image8.svg"/><Relationship Id="rId15" Type="http://schemas.openxmlformats.org/officeDocument/2006/relationships/image" Target="../media/image18.svg"/><Relationship Id="rId23" Type="http://schemas.openxmlformats.org/officeDocument/2006/relationships/image" Target="../media/image26.svg"/><Relationship Id="rId28" Type="http://schemas.openxmlformats.org/officeDocument/2006/relationships/image" Target="../media/image31.png"/><Relationship Id="rId10" Type="http://schemas.openxmlformats.org/officeDocument/2006/relationships/image" Target="../media/image13.png"/><Relationship Id="rId19" Type="http://schemas.openxmlformats.org/officeDocument/2006/relationships/image" Target="../media/image22.svg"/><Relationship Id="rId4" Type="http://schemas.openxmlformats.org/officeDocument/2006/relationships/image" Target="../media/image7.png"/><Relationship Id="rId9" Type="http://schemas.openxmlformats.org/officeDocument/2006/relationships/image" Target="../media/image12.svg"/><Relationship Id="rId14" Type="http://schemas.openxmlformats.org/officeDocument/2006/relationships/image" Target="../media/image17.png"/><Relationship Id="rId22" Type="http://schemas.openxmlformats.org/officeDocument/2006/relationships/image" Target="../media/image25.png"/><Relationship Id="rId27" Type="http://schemas.openxmlformats.org/officeDocument/2006/relationships/image" Target="../media/image30.svg"/><Relationship Id="rId30" Type="http://schemas.openxmlformats.org/officeDocument/2006/relationships/image" Target="../media/image46.png"/></Relationships>
</file>

<file path=ppt/slides/_rels/slide18.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18" Type="http://schemas.openxmlformats.org/officeDocument/2006/relationships/image" Target="../media/image21.png"/><Relationship Id="rId26" Type="http://schemas.openxmlformats.org/officeDocument/2006/relationships/image" Target="../media/image29.png"/><Relationship Id="rId3" Type="http://schemas.openxmlformats.org/officeDocument/2006/relationships/image" Target="../media/image1.tiff"/><Relationship Id="rId21" Type="http://schemas.openxmlformats.org/officeDocument/2006/relationships/image" Target="../media/image24.svg"/><Relationship Id="rId7" Type="http://schemas.openxmlformats.org/officeDocument/2006/relationships/image" Target="../media/image10.svg"/><Relationship Id="rId12" Type="http://schemas.openxmlformats.org/officeDocument/2006/relationships/image" Target="../media/image15.png"/><Relationship Id="rId17" Type="http://schemas.openxmlformats.org/officeDocument/2006/relationships/image" Target="../media/image20.svg"/><Relationship Id="rId25" Type="http://schemas.openxmlformats.org/officeDocument/2006/relationships/image" Target="../media/image28.svg"/><Relationship Id="rId2" Type="http://schemas.openxmlformats.org/officeDocument/2006/relationships/notesSlide" Target="../notesSlides/notesSlide18.xml"/><Relationship Id="rId16" Type="http://schemas.openxmlformats.org/officeDocument/2006/relationships/image" Target="../media/image19.png"/><Relationship Id="rId20" Type="http://schemas.openxmlformats.org/officeDocument/2006/relationships/image" Target="../media/image23.png"/><Relationship Id="rId29" Type="http://schemas.openxmlformats.org/officeDocument/2006/relationships/image" Target="../media/image32.svg"/><Relationship Id="rId1" Type="http://schemas.openxmlformats.org/officeDocument/2006/relationships/slideLayout" Target="../slideLayouts/slideLayout8.xml"/><Relationship Id="rId6" Type="http://schemas.openxmlformats.org/officeDocument/2006/relationships/image" Target="../media/image9.png"/><Relationship Id="rId11" Type="http://schemas.openxmlformats.org/officeDocument/2006/relationships/image" Target="../media/image14.svg"/><Relationship Id="rId24" Type="http://schemas.openxmlformats.org/officeDocument/2006/relationships/image" Target="../media/image27.png"/><Relationship Id="rId5" Type="http://schemas.openxmlformats.org/officeDocument/2006/relationships/image" Target="../media/image8.svg"/><Relationship Id="rId15" Type="http://schemas.openxmlformats.org/officeDocument/2006/relationships/image" Target="../media/image18.svg"/><Relationship Id="rId23" Type="http://schemas.openxmlformats.org/officeDocument/2006/relationships/image" Target="../media/image26.svg"/><Relationship Id="rId28" Type="http://schemas.openxmlformats.org/officeDocument/2006/relationships/image" Target="../media/image31.png"/><Relationship Id="rId10" Type="http://schemas.openxmlformats.org/officeDocument/2006/relationships/image" Target="../media/image13.png"/><Relationship Id="rId19" Type="http://schemas.openxmlformats.org/officeDocument/2006/relationships/image" Target="../media/image22.svg"/><Relationship Id="rId4" Type="http://schemas.openxmlformats.org/officeDocument/2006/relationships/image" Target="../media/image7.png"/><Relationship Id="rId9" Type="http://schemas.openxmlformats.org/officeDocument/2006/relationships/image" Target="../media/image12.svg"/><Relationship Id="rId14" Type="http://schemas.openxmlformats.org/officeDocument/2006/relationships/image" Target="../media/image17.png"/><Relationship Id="rId22" Type="http://schemas.openxmlformats.org/officeDocument/2006/relationships/image" Target="../media/image25.png"/><Relationship Id="rId27" Type="http://schemas.openxmlformats.org/officeDocument/2006/relationships/image" Target="../media/image30.svg"/><Relationship Id="rId30" Type="http://schemas.openxmlformats.org/officeDocument/2006/relationships/image" Target="../media/image47.png"/></Relationships>
</file>

<file path=ppt/slides/_rels/slide19.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18" Type="http://schemas.openxmlformats.org/officeDocument/2006/relationships/image" Target="../media/image21.png"/><Relationship Id="rId26" Type="http://schemas.openxmlformats.org/officeDocument/2006/relationships/image" Target="../media/image29.png"/><Relationship Id="rId3" Type="http://schemas.openxmlformats.org/officeDocument/2006/relationships/image" Target="../media/image1.tiff"/><Relationship Id="rId21" Type="http://schemas.openxmlformats.org/officeDocument/2006/relationships/image" Target="../media/image24.svg"/><Relationship Id="rId7" Type="http://schemas.openxmlformats.org/officeDocument/2006/relationships/image" Target="../media/image10.svg"/><Relationship Id="rId12" Type="http://schemas.openxmlformats.org/officeDocument/2006/relationships/image" Target="../media/image15.png"/><Relationship Id="rId17" Type="http://schemas.openxmlformats.org/officeDocument/2006/relationships/image" Target="../media/image20.svg"/><Relationship Id="rId25" Type="http://schemas.openxmlformats.org/officeDocument/2006/relationships/image" Target="../media/image28.svg"/><Relationship Id="rId2" Type="http://schemas.openxmlformats.org/officeDocument/2006/relationships/notesSlide" Target="../notesSlides/notesSlide19.xml"/><Relationship Id="rId16" Type="http://schemas.openxmlformats.org/officeDocument/2006/relationships/image" Target="../media/image19.png"/><Relationship Id="rId20" Type="http://schemas.openxmlformats.org/officeDocument/2006/relationships/image" Target="../media/image23.png"/><Relationship Id="rId29" Type="http://schemas.openxmlformats.org/officeDocument/2006/relationships/image" Target="../media/image32.svg"/><Relationship Id="rId1" Type="http://schemas.openxmlformats.org/officeDocument/2006/relationships/slideLayout" Target="../slideLayouts/slideLayout8.xml"/><Relationship Id="rId6" Type="http://schemas.openxmlformats.org/officeDocument/2006/relationships/image" Target="../media/image9.png"/><Relationship Id="rId11" Type="http://schemas.openxmlformats.org/officeDocument/2006/relationships/image" Target="../media/image14.svg"/><Relationship Id="rId24" Type="http://schemas.openxmlformats.org/officeDocument/2006/relationships/image" Target="../media/image27.png"/><Relationship Id="rId5" Type="http://schemas.openxmlformats.org/officeDocument/2006/relationships/image" Target="../media/image8.svg"/><Relationship Id="rId15" Type="http://schemas.openxmlformats.org/officeDocument/2006/relationships/image" Target="../media/image18.svg"/><Relationship Id="rId23" Type="http://schemas.openxmlformats.org/officeDocument/2006/relationships/image" Target="../media/image26.svg"/><Relationship Id="rId28" Type="http://schemas.openxmlformats.org/officeDocument/2006/relationships/image" Target="../media/image31.png"/><Relationship Id="rId10" Type="http://schemas.openxmlformats.org/officeDocument/2006/relationships/image" Target="../media/image13.png"/><Relationship Id="rId19" Type="http://schemas.openxmlformats.org/officeDocument/2006/relationships/image" Target="../media/image22.svg"/><Relationship Id="rId31" Type="http://schemas.openxmlformats.org/officeDocument/2006/relationships/image" Target="../media/image49.png"/><Relationship Id="rId4" Type="http://schemas.openxmlformats.org/officeDocument/2006/relationships/image" Target="../media/image7.png"/><Relationship Id="rId9" Type="http://schemas.openxmlformats.org/officeDocument/2006/relationships/image" Target="../media/image12.svg"/><Relationship Id="rId14" Type="http://schemas.openxmlformats.org/officeDocument/2006/relationships/image" Target="../media/image17.png"/><Relationship Id="rId22" Type="http://schemas.openxmlformats.org/officeDocument/2006/relationships/image" Target="../media/image25.png"/><Relationship Id="rId27" Type="http://schemas.openxmlformats.org/officeDocument/2006/relationships/image" Target="../media/image30.svg"/><Relationship Id="rId30" Type="http://schemas.openxmlformats.org/officeDocument/2006/relationships/image" Target="../media/image48.png"/></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18" Type="http://schemas.openxmlformats.org/officeDocument/2006/relationships/image" Target="../media/image21.png"/><Relationship Id="rId26" Type="http://schemas.openxmlformats.org/officeDocument/2006/relationships/image" Target="../media/image29.png"/><Relationship Id="rId3" Type="http://schemas.openxmlformats.org/officeDocument/2006/relationships/image" Target="../media/image1.tiff"/><Relationship Id="rId21" Type="http://schemas.openxmlformats.org/officeDocument/2006/relationships/image" Target="../media/image24.svg"/><Relationship Id="rId7" Type="http://schemas.openxmlformats.org/officeDocument/2006/relationships/image" Target="../media/image10.svg"/><Relationship Id="rId12" Type="http://schemas.openxmlformats.org/officeDocument/2006/relationships/image" Target="../media/image15.png"/><Relationship Id="rId17" Type="http://schemas.openxmlformats.org/officeDocument/2006/relationships/image" Target="../media/image20.svg"/><Relationship Id="rId25" Type="http://schemas.openxmlformats.org/officeDocument/2006/relationships/image" Target="../media/image28.svg"/><Relationship Id="rId2" Type="http://schemas.openxmlformats.org/officeDocument/2006/relationships/notesSlide" Target="../notesSlides/notesSlide2.xml"/><Relationship Id="rId16" Type="http://schemas.openxmlformats.org/officeDocument/2006/relationships/image" Target="../media/image19.png"/><Relationship Id="rId20" Type="http://schemas.openxmlformats.org/officeDocument/2006/relationships/image" Target="../media/image23.png"/><Relationship Id="rId29" Type="http://schemas.openxmlformats.org/officeDocument/2006/relationships/image" Target="../media/image32.svg"/><Relationship Id="rId1" Type="http://schemas.openxmlformats.org/officeDocument/2006/relationships/slideLayout" Target="../slideLayouts/slideLayout8.xml"/><Relationship Id="rId6" Type="http://schemas.openxmlformats.org/officeDocument/2006/relationships/image" Target="../media/image9.png"/><Relationship Id="rId11" Type="http://schemas.openxmlformats.org/officeDocument/2006/relationships/image" Target="../media/image14.svg"/><Relationship Id="rId24" Type="http://schemas.openxmlformats.org/officeDocument/2006/relationships/image" Target="../media/image27.png"/><Relationship Id="rId5" Type="http://schemas.openxmlformats.org/officeDocument/2006/relationships/image" Target="../media/image8.svg"/><Relationship Id="rId15" Type="http://schemas.openxmlformats.org/officeDocument/2006/relationships/image" Target="../media/image18.svg"/><Relationship Id="rId23" Type="http://schemas.openxmlformats.org/officeDocument/2006/relationships/image" Target="../media/image26.svg"/><Relationship Id="rId28" Type="http://schemas.openxmlformats.org/officeDocument/2006/relationships/image" Target="../media/image31.png"/><Relationship Id="rId10" Type="http://schemas.openxmlformats.org/officeDocument/2006/relationships/image" Target="../media/image13.png"/><Relationship Id="rId19" Type="http://schemas.openxmlformats.org/officeDocument/2006/relationships/image" Target="../media/image22.svg"/><Relationship Id="rId4" Type="http://schemas.openxmlformats.org/officeDocument/2006/relationships/image" Target="../media/image7.png"/><Relationship Id="rId9" Type="http://schemas.openxmlformats.org/officeDocument/2006/relationships/image" Target="../media/image12.svg"/><Relationship Id="rId14" Type="http://schemas.openxmlformats.org/officeDocument/2006/relationships/image" Target="../media/image17.png"/><Relationship Id="rId22" Type="http://schemas.openxmlformats.org/officeDocument/2006/relationships/image" Target="../media/image25.png"/><Relationship Id="rId27" Type="http://schemas.openxmlformats.org/officeDocument/2006/relationships/image" Target="../media/image30.svg"/></Relationships>
</file>

<file path=ppt/slides/_rels/slide20.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18" Type="http://schemas.openxmlformats.org/officeDocument/2006/relationships/image" Target="../media/image21.png"/><Relationship Id="rId26" Type="http://schemas.openxmlformats.org/officeDocument/2006/relationships/image" Target="../media/image29.png"/><Relationship Id="rId3" Type="http://schemas.openxmlformats.org/officeDocument/2006/relationships/image" Target="../media/image1.tiff"/><Relationship Id="rId21" Type="http://schemas.openxmlformats.org/officeDocument/2006/relationships/image" Target="../media/image24.svg"/><Relationship Id="rId7" Type="http://schemas.openxmlformats.org/officeDocument/2006/relationships/image" Target="../media/image10.svg"/><Relationship Id="rId12" Type="http://schemas.openxmlformats.org/officeDocument/2006/relationships/image" Target="../media/image15.png"/><Relationship Id="rId17" Type="http://schemas.openxmlformats.org/officeDocument/2006/relationships/image" Target="../media/image20.svg"/><Relationship Id="rId25" Type="http://schemas.openxmlformats.org/officeDocument/2006/relationships/image" Target="../media/image28.svg"/><Relationship Id="rId2" Type="http://schemas.openxmlformats.org/officeDocument/2006/relationships/notesSlide" Target="../notesSlides/notesSlide20.xml"/><Relationship Id="rId16" Type="http://schemas.openxmlformats.org/officeDocument/2006/relationships/image" Target="../media/image19.png"/><Relationship Id="rId20" Type="http://schemas.openxmlformats.org/officeDocument/2006/relationships/image" Target="../media/image23.png"/><Relationship Id="rId29" Type="http://schemas.openxmlformats.org/officeDocument/2006/relationships/image" Target="../media/image32.svg"/><Relationship Id="rId1" Type="http://schemas.openxmlformats.org/officeDocument/2006/relationships/slideLayout" Target="../slideLayouts/slideLayout8.xml"/><Relationship Id="rId6" Type="http://schemas.openxmlformats.org/officeDocument/2006/relationships/image" Target="../media/image9.png"/><Relationship Id="rId11" Type="http://schemas.openxmlformats.org/officeDocument/2006/relationships/image" Target="../media/image14.svg"/><Relationship Id="rId24" Type="http://schemas.openxmlformats.org/officeDocument/2006/relationships/image" Target="../media/image27.png"/><Relationship Id="rId5" Type="http://schemas.openxmlformats.org/officeDocument/2006/relationships/image" Target="../media/image8.svg"/><Relationship Id="rId15" Type="http://schemas.openxmlformats.org/officeDocument/2006/relationships/image" Target="../media/image18.svg"/><Relationship Id="rId23" Type="http://schemas.openxmlformats.org/officeDocument/2006/relationships/image" Target="../media/image26.svg"/><Relationship Id="rId28" Type="http://schemas.openxmlformats.org/officeDocument/2006/relationships/image" Target="../media/image31.png"/><Relationship Id="rId10" Type="http://schemas.openxmlformats.org/officeDocument/2006/relationships/image" Target="../media/image13.png"/><Relationship Id="rId19" Type="http://schemas.openxmlformats.org/officeDocument/2006/relationships/image" Target="../media/image22.svg"/><Relationship Id="rId31" Type="http://schemas.openxmlformats.org/officeDocument/2006/relationships/image" Target="../media/image51.png"/><Relationship Id="rId4" Type="http://schemas.openxmlformats.org/officeDocument/2006/relationships/image" Target="../media/image7.png"/><Relationship Id="rId9" Type="http://schemas.openxmlformats.org/officeDocument/2006/relationships/image" Target="../media/image12.svg"/><Relationship Id="rId14" Type="http://schemas.openxmlformats.org/officeDocument/2006/relationships/image" Target="../media/image17.png"/><Relationship Id="rId22" Type="http://schemas.openxmlformats.org/officeDocument/2006/relationships/image" Target="../media/image25.png"/><Relationship Id="rId27" Type="http://schemas.openxmlformats.org/officeDocument/2006/relationships/image" Target="../media/image30.svg"/><Relationship Id="rId30" Type="http://schemas.openxmlformats.org/officeDocument/2006/relationships/image" Target="../media/image50.png"/></Relationships>
</file>

<file path=ppt/slides/_rels/slide21.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18" Type="http://schemas.openxmlformats.org/officeDocument/2006/relationships/image" Target="../media/image21.png"/><Relationship Id="rId26" Type="http://schemas.openxmlformats.org/officeDocument/2006/relationships/image" Target="../media/image29.png"/><Relationship Id="rId3" Type="http://schemas.openxmlformats.org/officeDocument/2006/relationships/image" Target="../media/image1.tiff"/><Relationship Id="rId21" Type="http://schemas.openxmlformats.org/officeDocument/2006/relationships/image" Target="../media/image24.svg"/><Relationship Id="rId7" Type="http://schemas.openxmlformats.org/officeDocument/2006/relationships/image" Target="../media/image10.svg"/><Relationship Id="rId12" Type="http://schemas.openxmlformats.org/officeDocument/2006/relationships/image" Target="../media/image15.png"/><Relationship Id="rId17" Type="http://schemas.openxmlformats.org/officeDocument/2006/relationships/image" Target="../media/image20.svg"/><Relationship Id="rId25" Type="http://schemas.openxmlformats.org/officeDocument/2006/relationships/image" Target="../media/image28.svg"/><Relationship Id="rId2" Type="http://schemas.openxmlformats.org/officeDocument/2006/relationships/notesSlide" Target="../notesSlides/notesSlide21.xml"/><Relationship Id="rId16" Type="http://schemas.openxmlformats.org/officeDocument/2006/relationships/image" Target="../media/image19.png"/><Relationship Id="rId20" Type="http://schemas.openxmlformats.org/officeDocument/2006/relationships/image" Target="../media/image23.png"/><Relationship Id="rId29" Type="http://schemas.openxmlformats.org/officeDocument/2006/relationships/image" Target="../media/image32.svg"/><Relationship Id="rId1" Type="http://schemas.openxmlformats.org/officeDocument/2006/relationships/slideLayout" Target="../slideLayouts/slideLayout8.xml"/><Relationship Id="rId6" Type="http://schemas.openxmlformats.org/officeDocument/2006/relationships/image" Target="../media/image9.png"/><Relationship Id="rId11" Type="http://schemas.openxmlformats.org/officeDocument/2006/relationships/image" Target="../media/image14.svg"/><Relationship Id="rId24" Type="http://schemas.openxmlformats.org/officeDocument/2006/relationships/image" Target="../media/image27.png"/><Relationship Id="rId5" Type="http://schemas.openxmlformats.org/officeDocument/2006/relationships/image" Target="../media/image8.svg"/><Relationship Id="rId15" Type="http://schemas.openxmlformats.org/officeDocument/2006/relationships/image" Target="../media/image18.svg"/><Relationship Id="rId23" Type="http://schemas.openxmlformats.org/officeDocument/2006/relationships/image" Target="../media/image26.svg"/><Relationship Id="rId28" Type="http://schemas.openxmlformats.org/officeDocument/2006/relationships/image" Target="../media/image31.png"/><Relationship Id="rId10" Type="http://schemas.openxmlformats.org/officeDocument/2006/relationships/image" Target="../media/image13.png"/><Relationship Id="rId19" Type="http://schemas.openxmlformats.org/officeDocument/2006/relationships/image" Target="../media/image22.svg"/><Relationship Id="rId31" Type="http://schemas.openxmlformats.org/officeDocument/2006/relationships/image" Target="../media/image53.png"/><Relationship Id="rId4" Type="http://schemas.openxmlformats.org/officeDocument/2006/relationships/image" Target="../media/image7.png"/><Relationship Id="rId9" Type="http://schemas.openxmlformats.org/officeDocument/2006/relationships/image" Target="../media/image12.svg"/><Relationship Id="rId14" Type="http://schemas.openxmlformats.org/officeDocument/2006/relationships/image" Target="../media/image17.png"/><Relationship Id="rId22" Type="http://schemas.openxmlformats.org/officeDocument/2006/relationships/image" Target="../media/image25.png"/><Relationship Id="rId27" Type="http://schemas.openxmlformats.org/officeDocument/2006/relationships/image" Target="../media/image30.svg"/><Relationship Id="rId30" Type="http://schemas.openxmlformats.org/officeDocument/2006/relationships/image" Target="../media/image52.tiff"/></Relationships>
</file>

<file path=ppt/slides/_rels/slide22.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18" Type="http://schemas.openxmlformats.org/officeDocument/2006/relationships/image" Target="../media/image21.png"/><Relationship Id="rId26" Type="http://schemas.openxmlformats.org/officeDocument/2006/relationships/image" Target="../media/image29.png"/><Relationship Id="rId3" Type="http://schemas.openxmlformats.org/officeDocument/2006/relationships/image" Target="../media/image1.tiff"/><Relationship Id="rId21" Type="http://schemas.openxmlformats.org/officeDocument/2006/relationships/image" Target="../media/image24.svg"/><Relationship Id="rId7" Type="http://schemas.openxmlformats.org/officeDocument/2006/relationships/image" Target="../media/image10.svg"/><Relationship Id="rId12" Type="http://schemas.openxmlformats.org/officeDocument/2006/relationships/image" Target="../media/image15.png"/><Relationship Id="rId17" Type="http://schemas.openxmlformats.org/officeDocument/2006/relationships/image" Target="../media/image20.svg"/><Relationship Id="rId25" Type="http://schemas.openxmlformats.org/officeDocument/2006/relationships/image" Target="../media/image28.svg"/><Relationship Id="rId2" Type="http://schemas.openxmlformats.org/officeDocument/2006/relationships/notesSlide" Target="../notesSlides/notesSlide22.xml"/><Relationship Id="rId16" Type="http://schemas.openxmlformats.org/officeDocument/2006/relationships/image" Target="../media/image19.png"/><Relationship Id="rId20" Type="http://schemas.openxmlformats.org/officeDocument/2006/relationships/image" Target="../media/image23.png"/><Relationship Id="rId29" Type="http://schemas.openxmlformats.org/officeDocument/2006/relationships/image" Target="../media/image32.svg"/><Relationship Id="rId1" Type="http://schemas.openxmlformats.org/officeDocument/2006/relationships/slideLayout" Target="../slideLayouts/slideLayout8.xml"/><Relationship Id="rId6" Type="http://schemas.openxmlformats.org/officeDocument/2006/relationships/image" Target="../media/image9.png"/><Relationship Id="rId11" Type="http://schemas.openxmlformats.org/officeDocument/2006/relationships/image" Target="../media/image14.svg"/><Relationship Id="rId24" Type="http://schemas.openxmlformats.org/officeDocument/2006/relationships/image" Target="../media/image27.png"/><Relationship Id="rId5" Type="http://schemas.openxmlformats.org/officeDocument/2006/relationships/image" Target="../media/image8.svg"/><Relationship Id="rId15" Type="http://schemas.openxmlformats.org/officeDocument/2006/relationships/image" Target="../media/image18.svg"/><Relationship Id="rId23" Type="http://schemas.openxmlformats.org/officeDocument/2006/relationships/image" Target="../media/image26.svg"/><Relationship Id="rId28" Type="http://schemas.openxmlformats.org/officeDocument/2006/relationships/image" Target="../media/image31.png"/><Relationship Id="rId10" Type="http://schemas.openxmlformats.org/officeDocument/2006/relationships/image" Target="../media/image13.png"/><Relationship Id="rId19" Type="http://schemas.openxmlformats.org/officeDocument/2006/relationships/image" Target="../media/image22.svg"/><Relationship Id="rId4" Type="http://schemas.openxmlformats.org/officeDocument/2006/relationships/image" Target="../media/image7.png"/><Relationship Id="rId9" Type="http://schemas.openxmlformats.org/officeDocument/2006/relationships/image" Target="../media/image12.svg"/><Relationship Id="rId14" Type="http://schemas.openxmlformats.org/officeDocument/2006/relationships/image" Target="../media/image17.png"/><Relationship Id="rId22" Type="http://schemas.openxmlformats.org/officeDocument/2006/relationships/image" Target="../media/image25.png"/><Relationship Id="rId27" Type="http://schemas.openxmlformats.org/officeDocument/2006/relationships/image" Target="../media/image30.svg"/></Relationships>
</file>

<file path=ppt/slides/_rels/slide2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18" Type="http://schemas.openxmlformats.org/officeDocument/2006/relationships/image" Target="../media/image21.png"/><Relationship Id="rId26" Type="http://schemas.openxmlformats.org/officeDocument/2006/relationships/image" Target="../media/image29.png"/><Relationship Id="rId3" Type="http://schemas.openxmlformats.org/officeDocument/2006/relationships/image" Target="../media/image1.tiff"/><Relationship Id="rId21" Type="http://schemas.openxmlformats.org/officeDocument/2006/relationships/image" Target="../media/image24.svg"/><Relationship Id="rId7" Type="http://schemas.openxmlformats.org/officeDocument/2006/relationships/image" Target="../media/image10.svg"/><Relationship Id="rId12" Type="http://schemas.openxmlformats.org/officeDocument/2006/relationships/image" Target="../media/image15.png"/><Relationship Id="rId17" Type="http://schemas.openxmlformats.org/officeDocument/2006/relationships/image" Target="../media/image20.svg"/><Relationship Id="rId25" Type="http://schemas.openxmlformats.org/officeDocument/2006/relationships/image" Target="../media/image28.svg"/><Relationship Id="rId2" Type="http://schemas.openxmlformats.org/officeDocument/2006/relationships/notesSlide" Target="../notesSlides/notesSlide23.xml"/><Relationship Id="rId16" Type="http://schemas.openxmlformats.org/officeDocument/2006/relationships/image" Target="../media/image19.png"/><Relationship Id="rId20" Type="http://schemas.openxmlformats.org/officeDocument/2006/relationships/image" Target="../media/image23.png"/><Relationship Id="rId29" Type="http://schemas.openxmlformats.org/officeDocument/2006/relationships/image" Target="../media/image32.svg"/><Relationship Id="rId1" Type="http://schemas.openxmlformats.org/officeDocument/2006/relationships/slideLayout" Target="../slideLayouts/slideLayout8.xml"/><Relationship Id="rId6" Type="http://schemas.openxmlformats.org/officeDocument/2006/relationships/image" Target="../media/image9.png"/><Relationship Id="rId11" Type="http://schemas.openxmlformats.org/officeDocument/2006/relationships/image" Target="../media/image14.svg"/><Relationship Id="rId24" Type="http://schemas.openxmlformats.org/officeDocument/2006/relationships/image" Target="../media/image27.png"/><Relationship Id="rId5" Type="http://schemas.openxmlformats.org/officeDocument/2006/relationships/image" Target="../media/image8.svg"/><Relationship Id="rId15" Type="http://schemas.openxmlformats.org/officeDocument/2006/relationships/image" Target="../media/image18.svg"/><Relationship Id="rId23" Type="http://schemas.openxmlformats.org/officeDocument/2006/relationships/image" Target="../media/image26.svg"/><Relationship Id="rId28" Type="http://schemas.openxmlformats.org/officeDocument/2006/relationships/image" Target="../media/image31.png"/><Relationship Id="rId10" Type="http://schemas.openxmlformats.org/officeDocument/2006/relationships/image" Target="../media/image13.png"/><Relationship Id="rId19" Type="http://schemas.openxmlformats.org/officeDocument/2006/relationships/image" Target="../media/image22.svg"/><Relationship Id="rId4" Type="http://schemas.openxmlformats.org/officeDocument/2006/relationships/image" Target="../media/image7.png"/><Relationship Id="rId9" Type="http://schemas.openxmlformats.org/officeDocument/2006/relationships/image" Target="../media/image12.svg"/><Relationship Id="rId14" Type="http://schemas.openxmlformats.org/officeDocument/2006/relationships/image" Target="../media/image17.png"/><Relationship Id="rId22" Type="http://schemas.openxmlformats.org/officeDocument/2006/relationships/image" Target="../media/image25.png"/><Relationship Id="rId27" Type="http://schemas.openxmlformats.org/officeDocument/2006/relationships/image" Target="../media/image30.svg"/></Relationships>
</file>

<file path=ppt/slides/_rels/slide24.xml.rels><?xml version="1.0" encoding="UTF-8" standalone="yes"?>
<Relationships xmlns="http://schemas.openxmlformats.org/package/2006/relationships"><Relationship Id="rId8" Type="http://schemas.openxmlformats.org/officeDocument/2006/relationships/image" Target="../media/image10.svg"/><Relationship Id="rId13" Type="http://schemas.openxmlformats.org/officeDocument/2006/relationships/image" Target="../media/image15.png"/><Relationship Id="rId18" Type="http://schemas.openxmlformats.org/officeDocument/2006/relationships/image" Target="../media/image20.svg"/><Relationship Id="rId26" Type="http://schemas.openxmlformats.org/officeDocument/2006/relationships/image" Target="../media/image28.svg"/><Relationship Id="rId3" Type="http://schemas.openxmlformats.org/officeDocument/2006/relationships/image" Target="../media/image54.emf"/><Relationship Id="rId21" Type="http://schemas.openxmlformats.org/officeDocument/2006/relationships/image" Target="../media/image23.png"/><Relationship Id="rId7" Type="http://schemas.openxmlformats.org/officeDocument/2006/relationships/image" Target="../media/image9.png"/><Relationship Id="rId12" Type="http://schemas.openxmlformats.org/officeDocument/2006/relationships/image" Target="../media/image14.svg"/><Relationship Id="rId17" Type="http://schemas.openxmlformats.org/officeDocument/2006/relationships/image" Target="../media/image19.png"/><Relationship Id="rId25" Type="http://schemas.openxmlformats.org/officeDocument/2006/relationships/image" Target="../media/image27.png"/><Relationship Id="rId2" Type="http://schemas.openxmlformats.org/officeDocument/2006/relationships/notesSlide" Target="../notesSlides/notesSlide24.xml"/><Relationship Id="rId16" Type="http://schemas.openxmlformats.org/officeDocument/2006/relationships/image" Target="../media/image18.svg"/><Relationship Id="rId20" Type="http://schemas.openxmlformats.org/officeDocument/2006/relationships/image" Target="../media/image22.svg"/><Relationship Id="rId29" Type="http://schemas.openxmlformats.org/officeDocument/2006/relationships/image" Target="../media/image31.png"/><Relationship Id="rId1" Type="http://schemas.openxmlformats.org/officeDocument/2006/relationships/slideLayout" Target="../slideLayouts/slideLayout8.xml"/><Relationship Id="rId6" Type="http://schemas.openxmlformats.org/officeDocument/2006/relationships/image" Target="../media/image8.svg"/><Relationship Id="rId11" Type="http://schemas.openxmlformats.org/officeDocument/2006/relationships/image" Target="../media/image13.png"/><Relationship Id="rId24" Type="http://schemas.openxmlformats.org/officeDocument/2006/relationships/image" Target="../media/image26.sv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svg"/><Relationship Id="rId10" Type="http://schemas.openxmlformats.org/officeDocument/2006/relationships/image" Target="../media/image12.svg"/><Relationship Id="rId19" Type="http://schemas.openxmlformats.org/officeDocument/2006/relationships/image" Target="../media/image21.png"/><Relationship Id="rId31" Type="http://schemas.openxmlformats.org/officeDocument/2006/relationships/image" Target="../media/image55.png"/><Relationship Id="rId4" Type="http://schemas.openxmlformats.org/officeDocument/2006/relationships/image" Target="../media/image4.tif"/><Relationship Id="rId9" Type="http://schemas.openxmlformats.org/officeDocument/2006/relationships/image" Target="../media/image11.png"/><Relationship Id="rId14" Type="http://schemas.openxmlformats.org/officeDocument/2006/relationships/image" Target="../media/image16.svg"/><Relationship Id="rId22" Type="http://schemas.openxmlformats.org/officeDocument/2006/relationships/image" Target="../media/image24.svg"/><Relationship Id="rId27" Type="http://schemas.openxmlformats.org/officeDocument/2006/relationships/image" Target="../media/image29.png"/><Relationship Id="rId30" Type="http://schemas.openxmlformats.org/officeDocument/2006/relationships/image" Target="../media/image32.sv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18" Type="http://schemas.openxmlformats.org/officeDocument/2006/relationships/image" Target="../media/image21.png"/><Relationship Id="rId26" Type="http://schemas.openxmlformats.org/officeDocument/2006/relationships/image" Target="../media/image29.png"/><Relationship Id="rId3" Type="http://schemas.openxmlformats.org/officeDocument/2006/relationships/image" Target="../media/image1.tiff"/><Relationship Id="rId21" Type="http://schemas.openxmlformats.org/officeDocument/2006/relationships/image" Target="../media/image24.svg"/><Relationship Id="rId7" Type="http://schemas.openxmlformats.org/officeDocument/2006/relationships/image" Target="../media/image10.svg"/><Relationship Id="rId12" Type="http://schemas.openxmlformats.org/officeDocument/2006/relationships/image" Target="../media/image15.png"/><Relationship Id="rId17" Type="http://schemas.openxmlformats.org/officeDocument/2006/relationships/image" Target="../media/image20.svg"/><Relationship Id="rId25" Type="http://schemas.openxmlformats.org/officeDocument/2006/relationships/image" Target="../media/image28.svg"/><Relationship Id="rId2" Type="http://schemas.openxmlformats.org/officeDocument/2006/relationships/notesSlide" Target="../notesSlides/notesSlide3.xml"/><Relationship Id="rId16" Type="http://schemas.openxmlformats.org/officeDocument/2006/relationships/image" Target="../media/image19.png"/><Relationship Id="rId20" Type="http://schemas.openxmlformats.org/officeDocument/2006/relationships/image" Target="../media/image23.png"/><Relationship Id="rId29" Type="http://schemas.openxmlformats.org/officeDocument/2006/relationships/image" Target="../media/image32.svg"/><Relationship Id="rId1" Type="http://schemas.openxmlformats.org/officeDocument/2006/relationships/slideLayout" Target="../slideLayouts/slideLayout5.xml"/><Relationship Id="rId6" Type="http://schemas.openxmlformats.org/officeDocument/2006/relationships/image" Target="../media/image9.png"/><Relationship Id="rId11" Type="http://schemas.openxmlformats.org/officeDocument/2006/relationships/image" Target="../media/image14.svg"/><Relationship Id="rId24" Type="http://schemas.openxmlformats.org/officeDocument/2006/relationships/image" Target="../media/image27.png"/><Relationship Id="rId5" Type="http://schemas.openxmlformats.org/officeDocument/2006/relationships/image" Target="../media/image8.svg"/><Relationship Id="rId15" Type="http://schemas.openxmlformats.org/officeDocument/2006/relationships/image" Target="../media/image18.svg"/><Relationship Id="rId23" Type="http://schemas.openxmlformats.org/officeDocument/2006/relationships/image" Target="../media/image26.svg"/><Relationship Id="rId28" Type="http://schemas.openxmlformats.org/officeDocument/2006/relationships/image" Target="../media/image31.png"/><Relationship Id="rId10" Type="http://schemas.openxmlformats.org/officeDocument/2006/relationships/image" Target="../media/image13.png"/><Relationship Id="rId19" Type="http://schemas.openxmlformats.org/officeDocument/2006/relationships/image" Target="../media/image22.svg"/><Relationship Id="rId4" Type="http://schemas.openxmlformats.org/officeDocument/2006/relationships/image" Target="../media/image7.png"/><Relationship Id="rId9" Type="http://schemas.openxmlformats.org/officeDocument/2006/relationships/image" Target="../media/image12.svg"/><Relationship Id="rId14" Type="http://schemas.openxmlformats.org/officeDocument/2006/relationships/image" Target="../media/image17.png"/><Relationship Id="rId22" Type="http://schemas.openxmlformats.org/officeDocument/2006/relationships/image" Target="../media/image25.png"/><Relationship Id="rId27" Type="http://schemas.openxmlformats.org/officeDocument/2006/relationships/image" Target="../media/image30.sv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18" Type="http://schemas.openxmlformats.org/officeDocument/2006/relationships/image" Target="../media/image21.png"/><Relationship Id="rId26" Type="http://schemas.openxmlformats.org/officeDocument/2006/relationships/image" Target="../media/image29.png"/><Relationship Id="rId3" Type="http://schemas.openxmlformats.org/officeDocument/2006/relationships/image" Target="../media/image1.tiff"/><Relationship Id="rId21" Type="http://schemas.openxmlformats.org/officeDocument/2006/relationships/image" Target="../media/image24.svg"/><Relationship Id="rId7" Type="http://schemas.openxmlformats.org/officeDocument/2006/relationships/image" Target="../media/image10.svg"/><Relationship Id="rId12" Type="http://schemas.openxmlformats.org/officeDocument/2006/relationships/image" Target="../media/image15.png"/><Relationship Id="rId17" Type="http://schemas.openxmlformats.org/officeDocument/2006/relationships/image" Target="../media/image20.svg"/><Relationship Id="rId25" Type="http://schemas.openxmlformats.org/officeDocument/2006/relationships/image" Target="../media/image28.svg"/><Relationship Id="rId2" Type="http://schemas.openxmlformats.org/officeDocument/2006/relationships/notesSlide" Target="../notesSlides/notesSlide4.xml"/><Relationship Id="rId16" Type="http://schemas.openxmlformats.org/officeDocument/2006/relationships/image" Target="../media/image19.png"/><Relationship Id="rId20" Type="http://schemas.openxmlformats.org/officeDocument/2006/relationships/image" Target="../media/image23.png"/><Relationship Id="rId29" Type="http://schemas.openxmlformats.org/officeDocument/2006/relationships/image" Target="../media/image32.svg"/><Relationship Id="rId1" Type="http://schemas.openxmlformats.org/officeDocument/2006/relationships/slideLayout" Target="../slideLayouts/slideLayout8.xml"/><Relationship Id="rId6" Type="http://schemas.openxmlformats.org/officeDocument/2006/relationships/image" Target="../media/image9.png"/><Relationship Id="rId11" Type="http://schemas.openxmlformats.org/officeDocument/2006/relationships/image" Target="../media/image14.svg"/><Relationship Id="rId24" Type="http://schemas.openxmlformats.org/officeDocument/2006/relationships/image" Target="../media/image27.png"/><Relationship Id="rId5" Type="http://schemas.openxmlformats.org/officeDocument/2006/relationships/image" Target="../media/image8.svg"/><Relationship Id="rId15" Type="http://schemas.openxmlformats.org/officeDocument/2006/relationships/image" Target="../media/image18.svg"/><Relationship Id="rId23" Type="http://schemas.openxmlformats.org/officeDocument/2006/relationships/image" Target="../media/image26.svg"/><Relationship Id="rId28" Type="http://schemas.openxmlformats.org/officeDocument/2006/relationships/image" Target="../media/image31.png"/><Relationship Id="rId10" Type="http://schemas.openxmlformats.org/officeDocument/2006/relationships/image" Target="../media/image13.png"/><Relationship Id="rId19" Type="http://schemas.openxmlformats.org/officeDocument/2006/relationships/image" Target="../media/image22.svg"/><Relationship Id="rId4" Type="http://schemas.openxmlformats.org/officeDocument/2006/relationships/image" Target="../media/image7.png"/><Relationship Id="rId9" Type="http://schemas.openxmlformats.org/officeDocument/2006/relationships/image" Target="../media/image12.svg"/><Relationship Id="rId14" Type="http://schemas.openxmlformats.org/officeDocument/2006/relationships/image" Target="../media/image17.png"/><Relationship Id="rId22" Type="http://schemas.openxmlformats.org/officeDocument/2006/relationships/image" Target="../media/image25.png"/><Relationship Id="rId27" Type="http://schemas.openxmlformats.org/officeDocument/2006/relationships/image" Target="../media/image30.svg"/></Relationships>
</file>

<file path=ppt/slides/_rels/slide5.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3" Type="http://schemas.openxmlformats.org/officeDocument/2006/relationships/image" Target="../media/image15.png"/><Relationship Id="rId18" Type="http://schemas.openxmlformats.org/officeDocument/2006/relationships/image" Target="../media/image20.svg"/><Relationship Id="rId26" Type="http://schemas.openxmlformats.org/officeDocument/2006/relationships/image" Target="../media/image28.svg"/><Relationship Id="rId3" Type="http://schemas.openxmlformats.org/officeDocument/2006/relationships/image" Target="../media/image1.tiff"/><Relationship Id="rId21" Type="http://schemas.openxmlformats.org/officeDocument/2006/relationships/image" Target="../media/image23.png"/><Relationship Id="rId34" Type="http://schemas.openxmlformats.org/officeDocument/2006/relationships/image" Target="../media/image36.svg"/><Relationship Id="rId7" Type="http://schemas.openxmlformats.org/officeDocument/2006/relationships/image" Target="../media/image9.png"/><Relationship Id="rId12" Type="http://schemas.openxmlformats.org/officeDocument/2006/relationships/image" Target="../media/image14.svg"/><Relationship Id="rId17" Type="http://schemas.openxmlformats.org/officeDocument/2006/relationships/image" Target="../media/image19.png"/><Relationship Id="rId25" Type="http://schemas.openxmlformats.org/officeDocument/2006/relationships/image" Target="../media/image27.png"/><Relationship Id="rId33" Type="http://schemas.openxmlformats.org/officeDocument/2006/relationships/image" Target="../media/image35.png"/><Relationship Id="rId2" Type="http://schemas.openxmlformats.org/officeDocument/2006/relationships/notesSlide" Target="../notesSlides/notesSlide6.xml"/><Relationship Id="rId16" Type="http://schemas.openxmlformats.org/officeDocument/2006/relationships/image" Target="../media/image18.svg"/><Relationship Id="rId20" Type="http://schemas.openxmlformats.org/officeDocument/2006/relationships/image" Target="../media/image22.svg"/><Relationship Id="rId29" Type="http://schemas.openxmlformats.org/officeDocument/2006/relationships/image" Target="../media/image31.png"/><Relationship Id="rId1" Type="http://schemas.openxmlformats.org/officeDocument/2006/relationships/slideLayout" Target="../slideLayouts/slideLayout8.xml"/><Relationship Id="rId6" Type="http://schemas.openxmlformats.org/officeDocument/2006/relationships/image" Target="../media/image8.svg"/><Relationship Id="rId11" Type="http://schemas.openxmlformats.org/officeDocument/2006/relationships/image" Target="../media/image13.png"/><Relationship Id="rId24" Type="http://schemas.openxmlformats.org/officeDocument/2006/relationships/image" Target="../media/image26.svg"/><Relationship Id="rId32" Type="http://schemas.openxmlformats.org/officeDocument/2006/relationships/image" Target="../media/image34.svg"/><Relationship Id="rId5" Type="http://schemas.openxmlformats.org/officeDocument/2006/relationships/image" Target="../media/image7.png"/><Relationship Id="rId15" Type="http://schemas.openxmlformats.org/officeDocument/2006/relationships/image" Target="../media/image17.png"/><Relationship Id="rId23" Type="http://schemas.openxmlformats.org/officeDocument/2006/relationships/image" Target="../media/image25.png"/><Relationship Id="rId28" Type="http://schemas.openxmlformats.org/officeDocument/2006/relationships/image" Target="../media/image30.svg"/><Relationship Id="rId10" Type="http://schemas.openxmlformats.org/officeDocument/2006/relationships/image" Target="../media/image12.svg"/><Relationship Id="rId19" Type="http://schemas.openxmlformats.org/officeDocument/2006/relationships/image" Target="../media/image21.png"/><Relationship Id="rId31" Type="http://schemas.openxmlformats.org/officeDocument/2006/relationships/image" Target="../media/image33.png"/><Relationship Id="rId4" Type="http://schemas.openxmlformats.org/officeDocument/2006/relationships/hyperlink" Target="https://oai.epi-ucsf.org/" TargetMode="External"/><Relationship Id="rId9" Type="http://schemas.openxmlformats.org/officeDocument/2006/relationships/image" Target="../media/image11.png"/><Relationship Id="rId14" Type="http://schemas.openxmlformats.org/officeDocument/2006/relationships/image" Target="../media/image16.svg"/><Relationship Id="rId22" Type="http://schemas.openxmlformats.org/officeDocument/2006/relationships/image" Target="../media/image24.svg"/><Relationship Id="rId27" Type="http://schemas.openxmlformats.org/officeDocument/2006/relationships/image" Target="../media/image29.png"/><Relationship Id="rId30" Type="http://schemas.openxmlformats.org/officeDocument/2006/relationships/image" Target="../media/image32.svg"/><Relationship Id="rId8" Type="http://schemas.openxmlformats.org/officeDocument/2006/relationships/image" Target="../media/image10.svg"/></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18" Type="http://schemas.openxmlformats.org/officeDocument/2006/relationships/image" Target="../media/image21.png"/><Relationship Id="rId26" Type="http://schemas.openxmlformats.org/officeDocument/2006/relationships/image" Target="../media/image29.png"/><Relationship Id="rId3" Type="http://schemas.openxmlformats.org/officeDocument/2006/relationships/image" Target="../media/image1.tiff"/><Relationship Id="rId21" Type="http://schemas.openxmlformats.org/officeDocument/2006/relationships/image" Target="../media/image24.svg"/><Relationship Id="rId7" Type="http://schemas.openxmlformats.org/officeDocument/2006/relationships/image" Target="../media/image10.svg"/><Relationship Id="rId12" Type="http://schemas.openxmlformats.org/officeDocument/2006/relationships/image" Target="../media/image15.png"/><Relationship Id="rId17" Type="http://schemas.openxmlformats.org/officeDocument/2006/relationships/image" Target="../media/image20.svg"/><Relationship Id="rId25" Type="http://schemas.openxmlformats.org/officeDocument/2006/relationships/image" Target="../media/image28.svg"/><Relationship Id="rId2" Type="http://schemas.openxmlformats.org/officeDocument/2006/relationships/notesSlide" Target="../notesSlides/notesSlide7.xml"/><Relationship Id="rId16" Type="http://schemas.openxmlformats.org/officeDocument/2006/relationships/image" Target="../media/image19.png"/><Relationship Id="rId20" Type="http://schemas.openxmlformats.org/officeDocument/2006/relationships/image" Target="../media/image23.png"/><Relationship Id="rId29" Type="http://schemas.openxmlformats.org/officeDocument/2006/relationships/image" Target="../media/image32.svg"/><Relationship Id="rId1" Type="http://schemas.openxmlformats.org/officeDocument/2006/relationships/slideLayout" Target="../slideLayouts/slideLayout8.xml"/><Relationship Id="rId6" Type="http://schemas.openxmlformats.org/officeDocument/2006/relationships/image" Target="../media/image9.png"/><Relationship Id="rId11" Type="http://schemas.openxmlformats.org/officeDocument/2006/relationships/image" Target="../media/image14.svg"/><Relationship Id="rId24" Type="http://schemas.openxmlformats.org/officeDocument/2006/relationships/image" Target="../media/image27.png"/><Relationship Id="rId5" Type="http://schemas.openxmlformats.org/officeDocument/2006/relationships/image" Target="../media/image8.svg"/><Relationship Id="rId15" Type="http://schemas.openxmlformats.org/officeDocument/2006/relationships/image" Target="../media/image18.svg"/><Relationship Id="rId23" Type="http://schemas.openxmlformats.org/officeDocument/2006/relationships/image" Target="../media/image26.svg"/><Relationship Id="rId28" Type="http://schemas.openxmlformats.org/officeDocument/2006/relationships/image" Target="../media/image31.png"/><Relationship Id="rId10" Type="http://schemas.openxmlformats.org/officeDocument/2006/relationships/image" Target="../media/image13.png"/><Relationship Id="rId19" Type="http://schemas.openxmlformats.org/officeDocument/2006/relationships/image" Target="../media/image22.svg"/><Relationship Id="rId4" Type="http://schemas.openxmlformats.org/officeDocument/2006/relationships/image" Target="../media/image7.png"/><Relationship Id="rId9" Type="http://schemas.openxmlformats.org/officeDocument/2006/relationships/image" Target="../media/image12.svg"/><Relationship Id="rId14" Type="http://schemas.openxmlformats.org/officeDocument/2006/relationships/image" Target="../media/image17.png"/><Relationship Id="rId22" Type="http://schemas.openxmlformats.org/officeDocument/2006/relationships/image" Target="../media/image25.png"/><Relationship Id="rId27" Type="http://schemas.openxmlformats.org/officeDocument/2006/relationships/image" Target="../media/image30.svg"/><Relationship Id="rId30" Type="http://schemas.openxmlformats.org/officeDocument/2006/relationships/image" Target="../media/image37.png"/></Relationships>
</file>

<file path=ppt/slides/_rels/slide8.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18" Type="http://schemas.openxmlformats.org/officeDocument/2006/relationships/image" Target="../media/image21.png"/><Relationship Id="rId26" Type="http://schemas.openxmlformats.org/officeDocument/2006/relationships/image" Target="../media/image29.png"/><Relationship Id="rId3" Type="http://schemas.openxmlformats.org/officeDocument/2006/relationships/image" Target="../media/image1.tiff"/><Relationship Id="rId21" Type="http://schemas.openxmlformats.org/officeDocument/2006/relationships/image" Target="../media/image24.svg"/><Relationship Id="rId7" Type="http://schemas.openxmlformats.org/officeDocument/2006/relationships/image" Target="../media/image10.svg"/><Relationship Id="rId12" Type="http://schemas.openxmlformats.org/officeDocument/2006/relationships/image" Target="../media/image15.png"/><Relationship Id="rId17" Type="http://schemas.openxmlformats.org/officeDocument/2006/relationships/image" Target="../media/image20.svg"/><Relationship Id="rId25" Type="http://schemas.openxmlformats.org/officeDocument/2006/relationships/image" Target="../media/image28.svg"/><Relationship Id="rId2" Type="http://schemas.openxmlformats.org/officeDocument/2006/relationships/notesSlide" Target="../notesSlides/notesSlide8.xml"/><Relationship Id="rId16" Type="http://schemas.openxmlformats.org/officeDocument/2006/relationships/image" Target="../media/image19.png"/><Relationship Id="rId20" Type="http://schemas.openxmlformats.org/officeDocument/2006/relationships/image" Target="../media/image23.png"/><Relationship Id="rId29" Type="http://schemas.openxmlformats.org/officeDocument/2006/relationships/image" Target="../media/image32.svg"/><Relationship Id="rId1" Type="http://schemas.openxmlformats.org/officeDocument/2006/relationships/slideLayout" Target="../slideLayouts/slideLayout8.xml"/><Relationship Id="rId6" Type="http://schemas.openxmlformats.org/officeDocument/2006/relationships/image" Target="../media/image9.png"/><Relationship Id="rId11" Type="http://schemas.openxmlformats.org/officeDocument/2006/relationships/image" Target="../media/image14.svg"/><Relationship Id="rId24" Type="http://schemas.openxmlformats.org/officeDocument/2006/relationships/image" Target="../media/image27.png"/><Relationship Id="rId32" Type="http://schemas.openxmlformats.org/officeDocument/2006/relationships/image" Target="../media/image38.png"/><Relationship Id="rId5" Type="http://schemas.openxmlformats.org/officeDocument/2006/relationships/image" Target="../media/image8.svg"/><Relationship Id="rId15" Type="http://schemas.openxmlformats.org/officeDocument/2006/relationships/image" Target="../media/image18.svg"/><Relationship Id="rId23" Type="http://schemas.openxmlformats.org/officeDocument/2006/relationships/image" Target="../media/image26.svg"/><Relationship Id="rId28" Type="http://schemas.openxmlformats.org/officeDocument/2006/relationships/image" Target="../media/image31.png"/><Relationship Id="rId10" Type="http://schemas.openxmlformats.org/officeDocument/2006/relationships/image" Target="../media/image13.png"/><Relationship Id="rId19" Type="http://schemas.openxmlformats.org/officeDocument/2006/relationships/image" Target="../media/image22.svg"/><Relationship Id="rId31" Type="http://schemas.openxmlformats.org/officeDocument/2006/relationships/image" Target="../media/image38.png"/><Relationship Id="rId4" Type="http://schemas.openxmlformats.org/officeDocument/2006/relationships/image" Target="../media/image7.png"/><Relationship Id="rId9" Type="http://schemas.openxmlformats.org/officeDocument/2006/relationships/image" Target="../media/image12.svg"/><Relationship Id="rId14" Type="http://schemas.openxmlformats.org/officeDocument/2006/relationships/image" Target="../media/image17.png"/><Relationship Id="rId22" Type="http://schemas.openxmlformats.org/officeDocument/2006/relationships/image" Target="../media/image25.png"/><Relationship Id="rId27" Type="http://schemas.openxmlformats.org/officeDocument/2006/relationships/image" Target="../media/image30.svg"/><Relationship Id="rId30" Type="http://schemas.microsoft.com/office/2017/06/relationships/model3d" Target="../media/model3d1.glb"/></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16.svg"/><Relationship Id="rId18" Type="http://schemas.openxmlformats.org/officeDocument/2006/relationships/image" Target="../media/image21.png"/><Relationship Id="rId26" Type="http://schemas.openxmlformats.org/officeDocument/2006/relationships/image" Target="../media/image29.png"/><Relationship Id="rId3" Type="http://schemas.openxmlformats.org/officeDocument/2006/relationships/image" Target="../media/image1.tiff"/><Relationship Id="rId21" Type="http://schemas.openxmlformats.org/officeDocument/2006/relationships/image" Target="../media/image24.svg"/><Relationship Id="rId7" Type="http://schemas.openxmlformats.org/officeDocument/2006/relationships/image" Target="../media/image10.svg"/><Relationship Id="rId12" Type="http://schemas.openxmlformats.org/officeDocument/2006/relationships/image" Target="../media/image15.png"/><Relationship Id="rId17" Type="http://schemas.openxmlformats.org/officeDocument/2006/relationships/image" Target="../media/image20.svg"/><Relationship Id="rId25" Type="http://schemas.openxmlformats.org/officeDocument/2006/relationships/image" Target="../media/image28.svg"/><Relationship Id="rId2" Type="http://schemas.openxmlformats.org/officeDocument/2006/relationships/notesSlide" Target="../notesSlides/notesSlide9.xml"/><Relationship Id="rId16" Type="http://schemas.openxmlformats.org/officeDocument/2006/relationships/image" Target="../media/image19.png"/><Relationship Id="rId20" Type="http://schemas.openxmlformats.org/officeDocument/2006/relationships/image" Target="../media/image23.png"/><Relationship Id="rId29" Type="http://schemas.openxmlformats.org/officeDocument/2006/relationships/image" Target="../media/image32.svg"/><Relationship Id="rId1" Type="http://schemas.openxmlformats.org/officeDocument/2006/relationships/slideLayout" Target="../slideLayouts/slideLayout8.xml"/><Relationship Id="rId6" Type="http://schemas.openxmlformats.org/officeDocument/2006/relationships/image" Target="../media/image9.png"/><Relationship Id="rId11" Type="http://schemas.openxmlformats.org/officeDocument/2006/relationships/image" Target="../media/image14.svg"/><Relationship Id="rId24" Type="http://schemas.openxmlformats.org/officeDocument/2006/relationships/image" Target="../media/image27.png"/><Relationship Id="rId5" Type="http://schemas.openxmlformats.org/officeDocument/2006/relationships/image" Target="../media/image8.svg"/><Relationship Id="rId15" Type="http://schemas.openxmlformats.org/officeDocument/2006/relationships/image" Target="../media/image18.svg"/><Relationship Id="rId23" Type="http://schemas.openxmlformats.org/officeDocument/2006/relationships/image" Target="../media/image26.svg"/><Relationship Id="rId28" Type="http://schemas.openxmlformats.org/officeDocument/2006/relationships/image" Target="../media/image31.png"/><Relationship Id="rId10" Type="http://schemas.openxmlformats.org/officeDocument/2006/relationships/image" Target="../media/image13.png"/><Relationship Id="rId19" Type="http://schemas.openxmlformats.org/officeDocument/2006/relationships/image" Target="../media/image22.svg"/><Relationship Id="rId4" Type="http://schemas.openxmlformats.org/officeDocument/2006/relationships/image" Target="../media/image7.png"/><Relationship Id="rId9" Type="http://schemas.openxmlformats.org/officeDocument/2006/relationships/image" Target="../media/image12.svg"/><Relationship Id="rId14" Type="http://schemas.openxmlformats.org/officeDocument/2006/relationships/image" Target="../media/image17.png"/><Relationship Id="rId22" Type="http://schemas.openxmlformats.org/officeDocument/2006/relationships/image" Target="../media/image25.png"/><Relationship Id="rId27" Type="http://schemas.openxmlformats.org/officeDocument/2006/relationships/image" Target="../media/image30.sv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01339"/>
        </a:solidFill>
        <a:effectLst/>
      </p:bgPr>
    </p:bg>
    <p:spTree>
      <p:nvGrpSpPr>
        <p:cNvPr id="1" name=""/>
        <p:cNvGrpSpPr/>
        <p:nvPr/>
      </p:nvGrpSpPr>
      <p:grpSpPr>
        <a:xfrm>
          <a:off x="0" y="0"/>
          <a:ext cx="0" cy="0"/>
          <a:chOff x="0" y="0"/>
          <a:chExt cx="0" cy="0"/>
        </a:xfrm>
      </p:grpSpPr>
      <p:grpSp>
        <p:nvGrpSpPr>
          <p:cNvPr id="8" name="Group 7"/>
          <p:cNvGrpSpPr/>
          <p:nvPr/>
        </p:nvGrpSpPr>
        <p:grpSpPr>
          <a:xfrm>
            <a:off x="244036" y="5849595"/>
            <a:ext cx="11802402" cy="906066"/>
            <a:chOff x="1524000" y="5825445"/>
            <a:chExt cx="9144002" cy="906066"/>
          </a:xfrm>
        </p:grpSpPr>
        <p:sp>
          <p:nvSpPr>
            <p:cNvPr id="2" name="Rechteck 9"/>
            <p:cNvSpPr>
              <a:spLocks noChangeArrowheads="1"/>
            </p:cNvSpPr>
            <p:nvPr/>
          </p:nvSpPr>
          <p:spPr bwMode="auto">
            <a:xfrm>
              <a:off x="1524000" y="6257642"/>
              <a:ext cx="4267200" cy="454819"/>
            </a:xfrm>
            <a:prstGeom prst="rect">
              <a:avLst/>
            </a:prstGeom>
            <a:solidFill>
              <a:srgbClr val="C3FBC6">
                <a:alpha val="76863"/>
              </a:srgbClr>
            </a:solidFill>
            <a:ln w="9525">
              <a:noFill/>
              <a:miter lim="800000"/>
              <a:headEnd/>
              <a:tailEnd/>
            </a:ln>
          </p:spPr>
          <p:txBody>
            <a:bodyPr/>
            <a:lstStyle/>
            <a:p>
              <a:endParaRPr lang="de-DE" dirty="0"/>
            </a:p>
          </p:txBody>
        </p:sp>
        <p:sp>
          <p:nvSpPr>
            <p:cNvPr id="3" name="Rechteck 8"/>
            <p:cNvSpPr>
              <a:spLocks noChangeArrowheads="1"/>
            </p:cNvSpPr>
            <p:nvPr/>
          </p:nvSpPr>
          <p:spPr bwMode="auto">
            <a:xfrm>
              <a:off x="2024065" y="5825445"/>
              <a:ext cx="8643937" cy="702469"/>
            </a:xfrm>
            <a:prstGeom prst="rect">
              <a:avLst/>
            </a:prstGeom>
            <a:solidFill>
              <a:srgbClr val="9437FF">
                <a:alpha val="88627"/>
              </a:srgbClr>
            </a:solidFill>
            <a:ln w="9525">
              <a:noFill/>
              <a:miter lim="800000"/>
              <a:headEnd/>
              <a:tailEnd/>
            </a:ln>
          </p:spPr>
          <p:txBody>
            <a:bodyPr/>
            <a:lstStyle/>
            <a:p>
              <a:endParaRPr lang="de-DE"/>
            </a:p>
          </p:txBody>
        </p:sp>
        <p:sp>
          <p:nvSpPr>
            <p:cNvPr id="4" name="Rechteck 11"/>
            <p:cNvSpPr>
              <a:spLocks noChangeArrowheads="1"/>
            </p:cNvSpPr>
            <p:nvPr/>
          </p:nvSpPr>
          <p:spPr bwMode="auto">
            <a:xfrm>
              <a:off x="1524000" y="6650548"/>
              <a:ext cx="9144000" cy="80963"/>
            </a:xfrm>
            <a:prstGeom prst="rect">
              <a:avLst/>
            </a:prstGeom>
            <a:solidFill>
              <a:srgbClr val="FFB5A9"/>
            </a:solidFill>
            <a:ln w="9525">
              <a:noFill/>
              <a:miter lim="800000"/>
              <a:headEnd/>
              <a:tailEnd/>
            </a:ln>
          </p:spPr>
          <p:txBody>
            <a:bodyPr/>
            <a:lstStyle/>
            <a:p>
              <a:endParaRPr lang="de-DE"/>
            </a:p>
          </p:txBody>
        </p:sp>
      </p:gr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0465649" y="5849595"/>
            <a:ext cx="1621084" cy="702469"/>
          </a:xfrm>
          <a:prstGeom prst="rect">
            <a:avLst/>
          </a:prstGeom>
        </p:spPr>
      </p:pic>
      <p:pic>
        <p:nvPicPr>
          <p:cNvPr id="9" name="Picture 8"/>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0162" y="230026"/>
            <a:ext cx="4004969" cy="642999"/>
          </a:xfrm>
          <a:prstGeom prst="rect">
            <a:avLst/>
          </a:prstGeom>
        </p:spPr>
      </p:pic>
      <p:sp>
        <p:nvSpPr>
          <p:cNvPr id="12" name="Rectangle 11"/>
          <p:cNvSpPr/>
          <p:nvPr/>
        </p:nvSpPr>
        <p:spPr>
          <a:xfrm>
            <a:off x="244036" y="3297968"/>
            <a:ext cx="11905031" cy="2215991"/>
          </a:xfrm>
          <a:prstGeom prst="rect">
            <a:avLst/>
          </a:prstGeom>
        </p:spPr>
        <p:txBody>
          <a:bodyPr wrap="square">
            <a:spAutoFit/>
          </a:bodyPr>
          <a:lstStyle/>
          <a:p>
            <a:r>
              <a:rPr lang="en-US" b="1" dirty="0">
                <a:solidFill>
                  <a:schemeClr val="bg1"/>
                </a:solidFill>
                <a:effectLst/>
                <a:latin typeface="Arial" charset="0"/>
                <a:ea typeface="Arial" charset="0"/>
                <a:cs typeface="Arial" charset="0"/>
              </a:rPr>
              <a:t>S.Schirò</a:t>
            </a:r>
            <a:r>
              <a:rPr lang="en-US" b="1" baseline="30000" dirty="0">
                <a:solidFill>
                  <a:schemeClr val="bg1"/>
                </a:solidFill>
                <a:effectLst/>
                <a:latin typeface="Arial" charset="0"/>
                <a:ea typeface="Arial" charset="0"/>
                <a:cs typeface="Arial" charset="0"/>
              </a:rPr>
              <a:t>1,2</a:t>
            </a:r>
            <a:r>
              <a:rPr lang="en-US" dirty="0">
                <a:solidFill>
                  <a:schemeClr val="bg1"/>
                </a:solidFill>
                <a:effectLst/>
                <a:latin typeface="Arial" charset="0"/>
                <a:ea typeface="Arial" charset="0"/>
                <a:cs typeface="Arial" charset="0"/>
              </a:rPr>
              <a:t>, S.C. Foreman</a:t>
            </a:r>
            <a:r>
              <a:rPr lang="en-US" baseline="30000" dirty="0">
                <a:solidFill>
                  <a:schemeClr val="bg1"/>
                </a:solidFill>
                <a:latin typeface="Arial" charset="0"/>
                <a:ea typeface="Arial" charset="0"/>
                <a:cs typeface="Arial" charset="0"/>
              </a:rPr>
              <a:t>1</a:t>
            </a:r>
            <a:r>
              <a:rPr lang="en-US" dirty="0">
                <a:solidFill>
                  <a:schemeClr val="bg1"/>
                </a:solidFill>
                <a:effectLst/>
                <a:latin typeface="Arial" charset="0"/>
                <a:ea typeface="Arial" charset="0"/>
                <a:cs typeface="Arial" charset="0"/>
              </a:rPr>
              <a:t>,M. Posadzy</a:t>
            </a:r>
            <a:r>
              <a:rPr lang="en-US" baseline="30000" dirty="0">
                <a:solidFill>
                  <a:schemeClr val="bg1"/>
                </a:solidFill>
                <a:latin typeface="Arial" charset="0"/>
                <a:ea typeface="Arial" charset="0"/>
                <a:cs typeface="Arial" charset="0"/>
              </a:rPr>
              <a:t>1</a:t>
            </a:r>
            <a:r>
              <a:rPr lang="en-US" dirty="0">
                <a:solidFill>
                  <a:schemeClr val="bg1"/>
                </a:solidFill>
                <a:effectLst/>
                <a:latin typeface="Arial" charset="0"/>
                <a:ea typeface="Arial" charset="0"/>
                <a:cs typeface="Arial" charset="0"/>
              </a:rPr>
              <a:t>, G. B. Joseph</a:t>
            </a:r>
            <a:r>
              <a:rPr lang="en-US" b="1" baseline="30000" dirty="0">
                <a:solidFill>
                  <a:schemeClr val="bg1"/>
                </a:solidFill>
                <a:latin typeface="Arial" charset="0"/>
                <a:ea typeface="Arial" charset="0"/>
                <a:cs typeface="Arial" charset="0"/>
              </a:rPr>
              <a:t>1</a:t>
            </a:r>
            <a:r>
              <a:rPr lang="en-US" dirty="0">
                <a:solidFill>
                  <a:schemeClr val="bg1"/>
                </a:solidFill>
                <a:effectLst/>
                <a:latin typeface="Arial" charset="0"/>
                <a:ea typeface="Arial" charset="0"/>
                <a:cs typeface="Arial" charset="0"/>
              </a:rPr>
              <a:t>,</a:t>
            </a:r>
            <a:r>
              <a:rPr lang="en-US" dirty="0">
                <a:solidFill>
                  <a:schemeClr val="bg1"/>
                </a:solidFill>
                <a:latin typeface="Arial" charset="0"/>
                <a:ea typeface="Arial" charset="0"/>
                <a:cs typeface="Arial" charset="0"/>
              </a:rPr>
              <a:t> N. Sverzellati</a:t>
            </a:r>
            <a:r>
              <a:rPr lang="en-US" b="1" baseline="30000" dirty="0">
                <a:solidFill>
                  <a:schemeClr val="bg1"/>
                </a:solidFill>
                <a:latin typeface="Arial" charset="0"/>
                <a:ea typeface="Arial" charset="0"/>
                <a:cs typeface="Arial" charset="0"/>
              </a:rPr>
              <a:t>2</a:t>
            </a:r>
            <a:r>
              <a:rPr lang="en-US" dirty="0">
                <a:solidFill>
                  <a:schemeClr val="bg1"/>
                </a:solidFill>
                <a:latin typeface="Arial" charset="0"/>
                <a:ea typeface="Arial" charset="0"/>
                <a:cs typeface="Arial" charset="0"/>
              </a:rPr>
              <a:t>, R.B. Souza</a:t>
            </a:r>
            <a:r>
              <a:rPr lang="en-US" baseline="30000" dirty="0">
                <a:solidFill>
                  <a:schemeClr val="bg1"/>
                </a:solidFill>
                <a:latin typeface="Arial" charset="0"/>
                <a:ea typeface="Arial" charset="0"/>
                <a:cs typeface="Arial" charset="0"/>
              </a:rPr>
              <a:t>3</a:t>
            </a:r>
            <a:r>
              <a:rPr lang="en-US" dirty="0">
                <a:solidFill>
                  <a:schemeClr val="bg1"/>
                </a:solidFill>
                <a:latin typeface="Arial" charset="0"/>
                <a:ea typeface="Arial" charset="0"/>
                <a:cs typeface="Arial" charset="0"/>
              </a:rPr>
              <a:t>, C.E. McCulloch</a:t>
            </a:r>
            <a:r>
              <a:rPr lang="en-US" baseline="30000" dirty="0">
                <a:solidFill>
                  <a:schemeClr val="bg1"/>
                </a:solidFill>
                <a:latin typeface="Arial" charset="0"/>
                <a:ea typeface="Arial" charset="0"/>
                <a:cs typeface="Arial" charset="0"/>
              </a:rPr>
              <a:t>4</a:t>
            </a:r>
            <a:r>
              <a:rPr lang="en-US" dirty="0">
                <a:solidFill>
                  <a:schemeClr val="bg1"/>
                </a:solidFill>
                <a:latin typeface="Arial" charset="0"/>
                <a:ea typeface="Arial" charset="0"/>
                <a:cs typeface="Arial" charset="0"/>
              </a:rPr>
              <a:t>, M. C. Nevitt</a:t>
            </a:r>
            <a:r>
              <a:rPr lang="en-US" baseline="30000" dirty="0">
                <a:solidFill>
                  <a:schemeClr val="bg1"/>
                </a:solidFill>
                <a:latin typeface="Arial" charset="0"/>
                <a:ea typeface="Arial" charset="0"/>
                <a:cs typeface="Arial" charset="0"/>
              </a:rPr>
              <a:t>4</a:t>
            </a:r>
            <a:r>
              <a:rPr lang="en-US" dirty="0">
                <a:solidFill>
                  <a:schemeClr val="bg1"/>
                </a:solidFill>
                <a:latin typeface="Arial" charset="0"/>
                <a:ea typeface="Arial" charset="0"/>
                <a:cs typeface="Arial" charset="0"/>
              </a:rPr>
              <a:t>, T.M. Link</a:t>
            </a:r>
            <a:r>
              <a:rPr lang="en-US" b="1" baseline="30000" dirty="0">
                <a:solidFill>
                  <a:schemeClr val="bg1"/>
                </a:solidFill>
                <a:latin typeface="Arial" charset="0"/>
                <a:ea typeface="Arial" charset="0"/>
                <a:cs typeface="Arial" charset="0"/>
              </a:rPr>
              <a:t>1</a:t>
            </a:r>
            <a:endParaRPr lang="en-US" dirty="0">
              <a:solidFill>
                <a:schemeClr val="bg1"/>
              </a:solidFill>
              <a:effectLst/>
              <a:latin typeface="Arial" charset="0"/>
              <a:ea typeface="Arial" charset="0"/>
              <a:cs typeface="Arial" charset="0"/>
            </a:endParaRPr>
          </a:p>
          <a:p>
            <a:endParaRPr lang="en-US" sz="1800" dirty="0">
              <a:solidFill>
                <a:schemeClr val="bg1"/>
              </a:solidFill>
              <a:latin typeface="Arial" charset="0"/>
              <a:ea typeface="Arial" charset="0"/>
              <a:cs typeface="Arial" charset="0"/>
            </a:endParaRPr>
          </a:p>
          <a:p>
            <a:r>
              <a:rPr lang="en-US" sz="1800" baseline="30000" dirty="0">
                <a:solidFill>
                  <a:schemeClr val="bg1"/>
                </a:solidFill>
                <a:latin typeface="Arial" charset="0"/>
                <a:ea typeface="Arial" charset="0"/>
                <a:cs typeface="Arial" charset="0"/>
              </a:rPr>
              <a:t>1</a:t>
            </a:r>
            <a:r>
              <a:rPr lang="en-US" sz="1800" dirty="0">
                <a:solidFill>
                  <a:schemeClr val="bg1"/>
                </a:solidFill>
                <a:latin typeface="Arial" charset="0"/>
                <a:ea typeface="Arial" charset="0"/>
                <a:cs typeface="Arial" charset="0"/>
              </a:rPr>
              <a:t>Department of Radiology and Biomedical Imaging, University of California San Francisco, San Francisco, CA USA</a:t>
            </a:r>
          </a:p>
          <a:p>
            <a:r>
              <a:rPr lang="en-US" sz="1800" baseline="30000" dirty="0">
                <a:solidFill>
                  <a:schemeClr val="bg1"/>
                </a:solidFill>
                <a:latin typeface="Arial" charset="0"/>
                <a:ea typeface="Arial" charset="0"/>
                <a:cs typeface="Arial" charset="0"/>
              </a:rPr>
              <a:t>2 </a:t>
            </a:r>
            <a:r>
              <a:rPr lang="en-US" sz="1800" dirty="0">
                <a:solidFill>
                  <a:schemeClr val="bg1"/>
                </a:solidFill>
                <a:latin typeface="Arial" charset="0"/>
                <a:ea typeface="Arial" charset="0"/>
                <a:cs typeface="Arial" charset="0"/>
              </a:rPr>
              <a:t>Section of Radiology, Department of Medicine and Surgery (</a:t>
            </a:r>
            <a:r>
              <a:rPr lang="en-US" sz="1800" dirty="0" err="1">
                <a:solidFill>
                  <a:schemeClr val="bg1"/>
                </a:solidFill>
                <a:latin typeface="Arial" charset="0"/>
                <a:ea typeface="Arial" charset="0"/>
                <a:cs typeface="Arial" charset="0"/>
              </a:rPr>
              <a:t>DiMec</a:t>
            </a:r>
            <a:r>
              <a:rPr lang="en-US" sz="1800" dirty="0">
                <a:solidFill>
                  <a:schemeClr val="bg1"/>
                </a:solidFill>
                <a:latin typeface="Arial" charset="0"/>
                <a:ea typeface="Arial" charset="0"/>
                <a:cs typeface="Arial" charset="0"/>
              </a:rPr>
              <a:t>), Università Degli Studi di Parma, IT</a:t>
            </a:r>
          </a:p>
          <a:p>
            <a:r>
              <a:rPr lang="en-US" sz="1800" baseline="30000" dirty="0">
                <a:solidFill>
                  <a:schemeClr val="bg1"/>
                </a:solidFill>
                <a:latin typeface="Arial" charset="0"/>
                <a:ea typeface="Arial" charset="0"/>
                <a:cs typeface="Arial" charset="0"/>
              </a:rPr>
              <a:t>3</a:t>
            </a:r>
            <a:r>
              <a:rPr lang="en-US" sz="1800" dirty="0">
                <a:solidFill>
                  <a:schemeClr val="bg1"/>
                </a:solidFill>
                <a:latin typeface="Arial" charset="0"/>
                <a:ea typeface="Arial" charset="0"/>
                <a:cs typeface="Arial" charset="0"/>
              </a:rPr>
              <a:t>Department of Physical Therapy &amp; Rehabilitation Science, University of California, San Francisco, CA, USA</a:t>
            </a:r>
          </a:p>
          <a:p>
            <a:r>
              <a:rPr lang="en-US" sz="1800" baseline="30000" dirty="0">
                <a:solidFill>
                  <a:schemeClr val="bg1"/>
                </a:solidFill>
                <a:latin typeface="+mn-lt"/>
                <a:ea typeface="Arial" charset="0"/>
                <a:cs typeface="Arial" charset="0"/>
              </a:rPr>
              <a:t>4</a:t>
            </a:r>
            <a:r>
              <a:rPr lang="en-US" sz="1800" dirty="0">
                <a:latin typeface="+mn-lt"/>
              </a:rPr>
              <a:t>Department of Epidemiology and Biostatistics, University of California, San Francisco, USA </a:t>
            </a:r>
            <a:endParaRPr lang="en-US" sz="1800" dirty="0">
              <a:solidFill>
                <a:schemeClr val="bg1"/>
              </a:solidFill>
              <a:latin typeface="+mn-lt"/>
              <a:ea typeface="Arial" charset="0"/>
              <a:cs typeface="Arial" charset="0"/>
            </a:endParaRPr>
          </a:p>
        </p:txBody>
      </p:sp>
      <p:pic>
        <p:nvPicPr>
          <p:cNvPr id="11" name="Picture 10">
            <a:extLst>
              <a:ext uri="{FF2B5EF4-FFF2-40B4-BE49-F238E27FC236}">
                <a16:creationId xmlns:a16="http://schemas.microsoft.com/office/drawing/2014/main" id="{A486DCF5-A0B5-4B46-BE52-9E7804B2E0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23514" y="0"/>
            <a:ext cx="3657600" cy="1346200"/>
          </a:xfrm>
          <a:prstGeom prst="rect">
            <a:avLst/>
          </a:prstGeom>
        </p:spPr>
      </p:pic>
      <p:sp>
        <p:nvSpPr>
          <p:cNvPr id="13" name="TextBox 12">
            <a:extLst>
              <a:ext uri="{FF2B5EF4-FFF2-40B4-BE49-F238E27FC236}">
                <a16:creationId xmlns:a16="http://schemas.microsoft.com/office/drawing/2014/main" id="{4C4A6542-5BB0-0346-A2EB-74FD999C37B9}"/>
              </a:ext>
            </a:extLst>
          </p:cNvPr>
          <p:cNvSpPr txBox="1"/>
          <p:nvPr/>
        </p:nvSpPr>
        <p:spPr>
          <a:xfrm>
            <a:off x="76200" y="1462164"/>
            <a:ext cx="11760837" cy="2123658"/>
          </a:xfrm>
          <a:prstGeom prst="rect">
            <a:avLst/>
          </a:prstGeom>
          <a:noFill/>
        </p:spPr>
        <p:txBody>
          <a:bodyPr wrap="square" rtlCol="0">
            <a:spAutoFit/>
          </a:bodyPr>
          <a:lstStyle/>
          <a:p>
            <a:r>
              <a:rPr lang="en-US" sz="3600" dirty="0">
                <a:latin typeface="+mj-lt"/>
              </a:rPr>
              <a:t>Impact of Different Physical Activity Types on Longitudinal Knee Joint Health in Overweight and Obese Subjects: Data from the Osteoarthritis Initiative</a:t>
            </a:r>
          </a:p>
          <a:p>
            <a:endParaRPr lang="en-US" dirty="0"/>
          </a:p>
        </p:txBody>
      </p:sp>
    </p:spTree>
    <p:extLst>
      <p:ext uri="{BB962C8B-B14F-4D97-AF65-F5344CB8AC3E}">
        <p14:creationId xmlns:p14="http://schemas.microsoft.com/office/powerpoint/2010/main" val="248278675"/>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001339"/>
        </a:solidFill>
        <a:effectLst/>
      </p:bgPr>
    </p:bg>
    <p:spTree>
      <p:nvGrpSpPr>
        <p:cNvPr id="1" name=""/>
        <p:cNvGrpSpPr/>
        <p:nvPr/>
      </p:nvGrpSpPr>
      <p:grpSpPr>
        <a:xfrm>
          <a:off x="0" y="0"/>
          <a:ext cx="0" cy="0"/>
          <a:chOff x="0" y="0"/>
          <a:chExt cx="0" cy="0"/>
        </a:xfrm>
      </p:grpSpPr>
      <p:cxnSp>
        <p:nvCxnSpPr>
          <p:cNvPr id="17" name="Straight Connector 16"/>
          <p:cNvCxnSpPr/>
          <p:nvPr/>
        </p:nvCxnSpPr>
        <p:spPr>
          <a:xfrm>
            <a:off x="152400" y="6079282"/>
            <a:ext cx="11612880" cy="16718"/>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xmlns="">
                <a:noFill/>
              </a14:hiddenFill>
            </a:ext>
          </a:extLst>
        </p:spPr>
      </p:cxnSp>
      <p:sp>
        <p:nvSpPr>
          <p:cNvPr id="28" name="Rectangle 27"/>
          <p:cNvSpPr/>
          <p:nvPr/>
        </p:nvSpPr>
        <p:spPr>
          <a:xfrm>
            <a:off x="2487672" y="123046"/>
            <a:ext cx="2744662" cy="400110"/>
          </a:xfrm>
          <a:prstGeom prst="rect">
            <a:avLst/>
          </a:prstGeom>
        </p:spPr>
        <p:txBody>
          <a:bodyPr wrap="none">
            <a:spAutoFit/>
          </a:bodyPr>
          <a:lstStyle/>
          <a:p>
            <a:r>
              <a:rPr lang="en-US" sz="2000" b="1" dirty="0">
                <a:solidFill>
                  <a:srgbClr val="FDFF00"/>
                </a:solidFill>
                <a:latin typeface="Trebuchet MS"/>
                <a:cs typeface="Trebuchet MS"/>
              </a:rPr>
              <a:t>Method and Materials</a:t>
            </a:r>
            <a:endParaRPr lang="en-US" sz="2000" b="1" dirty="0">
              <a:solidFill>
                <a:srgbClr val="FDFF00"/>
              </a:solidFill>
            </a:endParaRPr>
          </a:p>
        </p:txBody>
      </p:sp>
      <p:sp>
        <p:nvSpPr>
          <p:cNvPr id="29" name="Rectangle 28"/>
          <p:cNvSpPr/>
          <p:nvPr/>
        </p:nvSpPr>
        <p:spPr>
          <a:xfrm>
            <a:off x="10005048" y="169213"/>
            <a:ext cx="1550424" cy="307777"/>
          </a:xfrm>
          <a:prstGeom prst="rect">
            <a:avLst/>
          </a:prstGeom>
        </p:spPr>
        <p:txBody>
          <a:bodyPr wrap="none">
            <a:spAutoFit/>
          </a:bodyPr>
          <a:lstStyle/>
          <a:p>
            <a:r>
              <a:rPr lang="en-US" sz="1400">
                <a:solidFill>
                  <a:schemeClr val="bg1"/>
                </a:solidFill>
                <a:latin typeface="Trebuchet MS"/>
                <a:cs typeface="Trebuchet MS"/>
              </a:rPr>
              <a:t>Acknowledgment</a:t>
            </a:r>
            <a:endParaRPr lang="en-US" sz="1400"/>
          </a:p>
        </p:txBody>
      </p:sp>
      <p:cxnSp>
        <p:nvCxnSpPr>
          <p:cNvPr id="30" name="Straight Connector 29"/>
          <p:cNvCxnSpPr/>
          <p:nvPr/>
        </p:nvCxnSpPr>
        <p:spPr>
          <a:xfrm>
            <a:off x="2259072" y="190957"/>
            <a:ext cx="0" cy="365814"/>
          </a:xfrm>
          <a:prstGeom prst="line">
            <a:avLst/>
          </a:prstGeom>
          <a:ln w="25400">
            <a:solidFill>
              <a:schemeClr val="tx1">
                <a:alpha val="53000"/>
              </a:schemeClr>
            </a:solidFill>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5919424" y="172391"/>
            <a:ext cx="744948" cy="307777"/>
          </a:xfrm>
          <a:prstGeom prst="rect">
            <a:avLst/>
          </a:prstGeom>
        </p:spPr>
        <p:txBody>
          <a:bodyPr wrap="none">
            <a:spAutoFit/>
          </a:bodyPr>
          <a:lstStyle/>
          <a:p>
            <a:r>
              <a:rPr lang="en-US" sz="1400" dirty="0">
                <a:solidFill>
                  <a:schemeClr val="bg1"/>
                </a:solidFill>
                <a:latin typeface="Trebuchet MS"/>
                <a:cs typeface="Trebuchet MS"/>
              </a:rPr>
              <a:t>Results</a:t>
            </a:r>
            <a:endParaRPr lang="en-US" sz="1400" dirty="0"/>
          </a:p>
        </p:txBody>
      </p:sp>
      <p:sp>
        <p:nvSpPr>
          <p:cNvPr id="32" name="Rectangle 31"/>
          <p:cNvSpPr/>
          <p:nvPr/>
        </p:nvSpPr>
        <p:spPr>
          <a:xfrm>
            <a:off x="7846199" y="172391"/>
            <a:ext cx="1042273" cy="307777"/>
          </a:xfrm>
          <a:prstGeom prst="rect">
            <a:avLst/>
          </a:prstGeom>
        </p:spPr>
        <p:txBody>
          <a:bodyPr wrap="none">
            <a:spAutoFit/>
          </a:bodyPr>
          <a:lstStyle/>
          <a:p>
            <a:r>
              <a:rPr lang="en-US" sz="1400" dirty="0">
                <a:solidFill>
                  <a:schemeClr val="bg1"/>
                </a:solidFill>
                <a:latin typeface="Trebuchet MS"/>
                <a:cs typeface="Trebuchet MS"/>
              </a:rPr>
              <a:t>Conclusion</a:t>
            </a:r>
            <a:endParaRPr lang="en-US" sz="1400" dirty="0"/>
          </a:p>
        </p:txBody>
      </p:sp>
      <p:cxnSp>
        <p:nvCxnSpPr>
          <p:cNvPr id="33" name="Straight Connector 32"/>
          <p:cNvCxnSpPr/>
          <p:nvPr/>
        </p:nvCxnSpPr>
        <p:spPr>
          <a:xfrm>
            <a:off x="5472774" y="190957"/>
            <a:ext cx="0" cy="365814"/>
          </a:xfrm>
          <a:prstGeom prst="line">
            <a:avLst/>
          </a:prstGeom>
          <a:ln w="25400">
            <a:solidFill>
              <a:schemeClr val="tx1">
                <a:alpha val="53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7212072" y="190957"/>
            <a:ext cx="0" cy="365814"/>
          </a:xfrm>
          <a:prstGeom prst="line">
            <a:avLst/>
          </a:prstGeom>
          <a:ln w="25400">
            <a:solidFill>
              <a:schemeClr val="tx1">
                <a:alpha val="53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9421872" y="140986"/>
            <a:ext cx="0" cy="365814"/>
          </a:xfrm>
          <a:prstGeom prst="line">
            <a:avLst/>
          </a:prstGeom>
          <a:ln w="25400">
            <a:solidFill>
              <a:schemeClr val="tx1">
                <a:alpha val="53000"/>
              </a:schemeClr>
            </a:solidFill>
          </a:ln>
        </p:spPr>
        <p:style>
          <a:lnRef idx="1">
            <a:schemeClr val="accent1"/>
          </a:lnRef>
          <a:fillRef idx="0">
            <a:schemeClr val="accent1"/>
          </a:fillRef>
          <a:effectRef idx="0">
            <a:schemeClr val="accent1"/>
          </a:effectRef>
          <a:fontRef idx="minor">
            <a:schemeClr val="tx1"/>
          </a:fontRef>
        </p:style>
      </p:cxnSp>
      <p:sp>
        <p:nvSpPr>
          <p:cNvPr id="36" name="Textfeld 10"/>
          <p:cNvSpPr txBox="1"/>
          <p:nvPr/>
        </p:nvSpPr>
        <p:spPr>
          <a:xfrm>
            <a:off x="658872" y="169213"/>
            <a:ext cx="1109599" cy="307777"/>
          </a:xfrm>
          <a:prstGeom prst="rect">
            <a:avLst/>
          </a:prstGeom>
          <a:noFill/>
        </p:spPr>
        <p:txBody>
          <a:bodyPr wrap="none" rtlCol="0">
            <a:spAutoFit/>
          </a:bodyPr>
          <a:lstStyle/>
          <a:p>
            <a:r>
              <a:rPr lang="en-US" sz="1400" dirty="0">
                <a:solidFill>
                  <a:schemeClr val="bg1"/>
                </a:solidFill>
                <a:latin typeface="Trebuchet MS"/>
                <a:cs typeface="Trebuchet MS"/>
              </a:rPr>
              <a:t>Background</a:t>
            </a:r>
            <a:endParaRPr lang="en-US" sz="1400" u="sng" dirty="0">
              <a:solidFill>
                <a:schemeClr val="bg1"/>
              </a:solidFill>
              <a:latin typeface="Trebuchet MS"/>
              <a:cs typeface="Trebuchet MS"/>
            </a:endParaRPr>
          </a:p>
        </p:txBody>
      </p:sp>
      <p:sp>
        <p:nvSpPr>
          <p:cNvPr id="37" name="Line 31"/>
          <p:cNvSpPr>
            <a:spLocks noChangeShapeType="1"/>
          </p:cNvSpPr>
          <p:nvPr/>
        </p:nvSpPr>
        <p:spPr bwMode="auto">
          <a:xfrm>
            <a:off x="190500" y="696001"/>
            <a:ext cx="11849100" cy="0"/>
          </a:xfrm>
          <a:prstGeom prst="line">
            <a:avLst/>
          </a:prstGeom>
          <a:noFill/>
          <a:ln w="3175">
            <a:solidFill>
              <a:srgbClr val="318FC5"/>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endParaRPr>
          </a:p>
        </p:txBody>
      </p:sp>
      <p:sp>
        <p:nvSpPr>
          <p:cNvPr id="39" name="Line 31"/>
          <p:cNvSpPr>
            <a:spLocks noChangeShapeType="1"/>
          </p:cNvSpPr>
          <p:nvPr/>
        </p:nvSpPr>
        <p:spPr bwMode="auto">
          <a:xfrm flipV="1">
            <a:off x="190500" y="685421"/>
            <a:ext cx="4152879" cy="380"/>
          </a:xfrm>
          <a:prstGeom prst="line">
            <a:avLst/>
          </a:prstGeom>
          <a:noFill/>
          <a:ln w="82550">
            <a:solidFill>
              <a:srgbClr val="318FC5"/>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endParaRPr>
          </a:p>
        </p:txBody>
      </p:sp>
      <p:sp>
        <p:nvSpPr>
          <p:cNvPr id="42" name="Slide Number Placeholder 6"/>
          <p:cNvSpPr txBox="1">
            <a:spLocks/>
          </p:cNvSpPr>
          <p:nvPr/>
        </p:nvSpPr>
        <p:spPr>
          <a:xfrm>
            <a:off x="11208636" y="6648457"/>
            <a:ext cx="184546" cy="103875"/>
          </a:xfrm>
          <a:prstGeom prst="rect">
            <a:avLst/>
          </a:prstGeom>
        </p:spPr>
        <p:txBody>
          <a:bodyPr vert="horz" wrap="square" lIns="0" tIns="0" rIns="0" bIns="0" rtlCol="0" anchor="b" anchorCtr="0">
            <a:spAutoFit/>
          </a:bodyPr>
          <a:lstStyle>
            <a:defPPr>
              <a:defRPr lang="en-US"/>
            </a:defPPr>
            <a:lvl1pPr marL="0" algn="l" defTabSz="914400" rtl="0" eaLnBrk="1" latinLnBrk="0" hangingPunct="1">
              <a:defRPr sz="900" i="0" kern="1200">
                <a:solidFill>
                  <a:schemeClr val="tx1"/>
                </a:solidFill>
                <a:latin typeface="Helvetica Neue"/>
                <a:ea typeface="+mn-ea"/>
                <a:cs typeface="Helvetica Neue"/>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75" dirty="0"/>
              <a:t>8</a:t>
            </a:r>
          </a:p>
        </p:txBody>
      </p:sp>
      <p:pic>
        <p:nvPicPr>
          <p:cNvPr id="43" name="Picture 42"/>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01397" y="6324600"/>
            <a:ext cx="738203" cy="357841"/>
          </a:xfrm>
          <a:prstGeom prst="rect">
            <a:avLst/>
          </a:prstGeom>
        </p:spPr>
      </p:pic>
      <p:pic>
        <p:nvPicPr>
          <p:cNvPr id="18" name="Graphic 17" descr="Baseball">
            <a:extLst>
              <a:ext uri="{FF2B5EF4-FFF2-40B4-BE49-F238E27FC236}">
                <a16:creationId xmlns:a16="http://schemas.microsoft.com/office/drawing/2014/main" id="{855E73DD-0941-8D41-AA00-71EBCBBE8AC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734800" y="5867400"/>
            <a:ext cx="457200" cy="457200"/>
          </a:xfrm>
          <a:prstGeom prst="rect">
            <a:avLst/>
          </a:prstGeom>
        </p:spPr>
      </p:pic>
      <p:pic>
        <p:nvPicPr>
          <p:cNvPr id="19" name="Graphic 18" descr="Soccer">
            <a:extLst>
              <a:ext uri="{FF2B5EF4-FFF2-40B4-BE49-F238E27FC236}">
                <a16:creationId xmlns:a16="http://schemas.microsoft.com/office/drawing/2014/main" id="{95FDC255-FEB1-7545-A875-E85A204306F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679382" y="706582"/>
            <a:ext cx="415636" cy="415636"/>
          </a:xfrm>
          <a:prstGeom prst="rect">
            <a:avLst/>
          </a:prstGeom>
        </p:spPr>
      </p:pic>
      <p:pic>
        <p:nvPicPr>
          <p:cNvPr id="20" name="Graphic 19" descr="Cricket">
            <a:extLst>
              <a:ext uri="{FF2B5EF4-FFF2-40B4-BE49-F238E27FC236}">
                <a16:creationId xmlns:a16="http://schemas.microsoft.com/office/drawing/2014/main" id="{59054A0F-36D9-4443-AF11-DE06B82D07E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658600" y="1091056"/>
            <a:ext cx="457200" cy="457200"/>
          </a:xfrm>
          <a:prstGeom prst="rect">
            <a:avLst/>
          </a:prstGeom>
        </p:spPr>
      </p:pic>
      <p:pic>
        <p:nvPicPr>
          <p:cNvPr id="21" name="Graphic 20" descr="Tennis">
            <a:extLst>
              <a:ext uri="{FF2B5EF4-FFF2-40B4-BE49-F238E27FC236}">
                <a16:creationId xmlns:a16="http://schemas.microsoft.com/office/drawing/2014/main" id="{F4E51837-006A-354F-ABEA-AF07ADCBF24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734800" y="1524000"/>
            <a:ext cx="457200" cy="457200"/>
          </a:xfrm>
          <a:prstGeom prst="rect">
            <a:avLst/>
          </a:prstGeom>
        </p:spPr>
      </p:pic>
      <p:pic>
        <p:nvPicPr>
          <p:cNvPr id="22" name="Graphic 21" descr="Cycling">
            <a:extLst>
              <a:ext uri="{FF2B5EF4-FFF2-40B4-BE49-F238E27FC236}">
                <a16:creationId xmlns:a16="http://schemas.microsoft.com/office/drawing/2014/main" id="{788EF28F-49F5-6147-ADC9-99A10AD9F4A6}"/>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731642" y="2005456"/>
            <a:ext cx="457200" cy="457200"/>
          </a:xfrm>
          <a:prstGeom prst="rect">
            <a:avLst/>
          </a:prstGeom>
        </p:spPr>
      </p:pic>
      <p:pic>
        <p:nvPicPr>
          <p:cNvPr id="23" name="Graphic 22" descr="Golf">
            <a:extLst>
              <a:ext uri="{FF2B5EF4-FFF2-40B4-BE49-F238E27FC236}">
                <a16:creationId xmlns:a16="http://schemas.microsoft.com/office/drawing/2014/main" id="{20517AB4-0D04-3E4A-9C33-5A3EC7F5A1BE}"/>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811000" y="2843656"/>
            <a:ext cx="457200" cy="457200"/>
          </a:xfrm>
          <a:prstGeom prst="rect">
            <a:avLst/>
          </a:prstGeom>
        </p:spPr>
      </p:pic>
      <p:pic>
        <p:nvPicPr>
          <p:cNvPr id="25" name="Graphic 24" descr="Swimming">
            <a:extLst>
              <a:ext uri="{FF2B5EF4-FFF2-40B4-BE49-F238E27FC236}">
                <a16:creationId xmlns:a16="http://schemas.microsoft.com/office/drawing/2014/main" id="{2C750A3C-13E1-1440-B655-63E93B5D42D0}"/>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1733917" y="3224656"/>
            <a:ext cx="457200" cy="457200"/>
          </a:xfrm>
          <a:prstGeom prst="rect">
            <a:avLst/>
          </a:prstGeom>
        </p:spPr>
      </p:pic>
      <p:pic>
        <p:nvPicPr>
          <p:cNvPr id="26" name="Graphic 25" descr="Water polo">
            <a:extLst>
              <a:ext uri="{FF2B5EF4-FFF2-40B4-BE49-F238E27FC236}">
                <a16:creationId xmlns:a16="http://schemas.microsoft.com/office/drawing/2014/main" id="{AE5BD82D-1EF7-3143-848B-AD6F118BD1C1}"/>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1733917" y="3605656"/>
            <a:ext cx="457200" cy="457200"/>
          </a:xfrm>
          <a:prstGeom prst="rect">
            <a:avLst/>
          </a:prstGeom>
        </p:spPr>
      </p:pic>
      <p:pic>
        <p:nvPicPr>
          <p:cNvPr id="38" name="Graphic 37" descr="Body builder">
            <a:extLst>
              <a:ext uri="{FF2B5EF4-FFF2-40B4-BE49-F238E27FC236}">
                <a16:creationId xmlns:a16="http://schemas.microsoft.com/office/drawing/2014/main" id="{4DFEB327-9E37-0445-B16F-E2D11A50AECA}"/>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1734800" y="4062856"/>
            <a:ext cx="457200" cy="457200"/>
          </a:xfrm>
          <a:prstGeom prst="rect">
            <a:avLst/>
          </a:prstGeom>
        </p:spPr>
      </p:pic>
      <p:pic>
        <p:nvPicPr>
          <p:cNvPr id="40" name="Graphic 39" descr="Gymnast Rings">
            <a:extLst>
              <a:ext uri="{FF2B5EF4-FFF2-40B4-BE49-F238E27FC236}">
                <a16:creationId xmlns:a16="http://schemas.microsoft.com/office/drawing/2014/main" id="{A0CA9F9D-CBC8-2049-8930-EB2BF6E97084}"/>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11734800" y="4520056"/>
            <a:ext cx="457200" cy="457200"/>
          </a:xfrm>
          <a:prstGeom prst="rect">
            <a:avLst/>
          </a:prstGeom>
        </p:spPr>
      </p:pic>
      <p:pic>
        <p:nvPicPr>
          <p:cNvPr id="41" name="Graphic 40" descr="Gymnast Floor routine">
            <a:extLst>
              <a:ext uri="{FF2B5EF4-FFF2-40B4-BE49-F238E27FC236}">
                <a16:creationId xmlns:a16="http://schemas.microsoft.com/office/drawing/2014/main" id="{4F821A2C-30C1-1145-B88C-06EBD63A2A65}"/>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1734800" y="5053456"/>
            <a:ext cx="457200" cy="457200"/>
          </a:xfrm>
          <a:prstGeom prst="rect">
            <a:avLst/>
          </a:prstGeom>
        </p:spPr>
      </p:pic>
      <p:pic>
        <p:nvPicPr>
          <p:cNvPr id="44" name="Graphic 43" descr="Dancing">
            <a:extLst>
              <a:ext uri="{FF2B5EF4-FFF2-40B4-BE49-F238E27FC236}">
                <a16:creationId xmlns:a16="http://schemas.microsoft.com/office/drawing/2014/main" id="{A3084F67-6880-4A48-A430-6B4F82D73CF7}"/>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11734800" y="5410200"/>
            <a:ext cx="457200" cy="457200"/>
          </a:xfrm>
          <a:prstGeom prst="rect">
            <a:avLst/>
          </a:prstGeom>
        </p:spPr>
      </p:pic>
      <p:pic>
        <p:nvPicPr>
          <p:cNvPr id="45" name="Graphic 44" descr="Cross country skiing">
            <a:extLst>
              <a:ext uri="{FF2B5EF4-FFF2-40B4-BE49-F238E27FC236}">
                <a16:creationId xmlns:a16="http://schemas.microsoft.com/office/drawing/2014/main" id="{C3BD30DC-1AAE-CF46-A2AA-32286D1DB019}"/>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11658600" y="2410712"/>
            <a:ext cx="457200" cy="457200"/>
          </a:xfrm>
          <a:prstGeom prst="rect">
            <a:avLst/>
          </a:prstGeom>
        </p:spPr>
      </p:pic>
      <p:sp>
        <p:nvSpPr>
          <p:cNvPr id="46" name="Rectangle 34">
            <a:extLst>
              <a:ext uri="{FF2B5EF4-FFF2-40B4-BE49-F238E27FC236}">
                <a16:creationId xmlns:a16="http://schemas.microsoft.com/office/drawing/2014/main" id="{FBC3EB19-B987-FF48-A90C-1DC3CE6B140F}"/>
              </a:ext>
            </a:extLst>
          </p:cNvPr>
          <p:cNvSpPr>
            <a:spLocks noChangeArrowheads="1"/>
          </p:cNvSpPr>
          <p:nvPr/>
        </p:nvSpPr>
        <p:spPr bwMode="auto">
          <a:xfrm>
            <a:off x="5105184" y="892193"/>
            <a:ext cx="1981633" cy="5539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3000" b="1" dirty="0">
                <a:solidFill>
                  <a:schemeClr val="bg1"/>
                </a:solidFill>
                <a:latin typeface="Arial" charset="0"/>
                <a:ea typeface="Arial" charset="0"/>
                <a:cs typeface="Arial" charset="0"/>
              </a:rPr>
              <a:t>IMAGING </a:t>
            </a:r>
          </a:p>
        </p:txBody>
      </p:sp>
      <p:sp>
        <p:nvSpPr>
          <p:cNvPr id="47" name="TextBox 46">
            <a:extLst>
              <a:ext uri="{FF2B5EF4-FFF2-40B4-BE49-F238E27FC236}">
                <a16:creationId xmlns:a16="http://schemas.microsoft.com/office/drawing/2014/main" id="{B6E2863A-BF4B-E748-BBDC-3224FD10E389}"/>
              </a:ext>
            </a:extLst>
          </p:cNvPr>
          <p:cNvSpPr txBox="1"/>
          <p:nvPr/>
        </p:nvSpPr>
        <p:spPr>
          <a:xfrm>
            <a:off x="190499" y="1471975"/>
            <a:ext cx="11540259" cy="4524315"/>
          </a:xfrm>
          <a:prstGeom prst="rect">
            <a:avLst/>
          </a:prstGeom>
          <a:noFill/>
        </p:spPr>
        <p:txBody>
          <a:bodyPr wrap="square" rtlCol="0">
            <a:spAutoFit/>
          </a:bodyPr>
          <a:lstStyle/>
          <a:p>
            <a:r>
              <a:rPr lang="en-US" sz="3000" dirty="0">
                <a:solidFill>
                  <a:schemeClr val="bg1"/>
                </a:solidFill>
                <a:latin typeface="Arial" charset="0"/>
                <a:ea typeface="Arial" charset="0"/>
                <a:cs typeface="Arial" charset="0"/>
              </a:rPr>
              <a:t>3T MR Knee imaging </a:t>
            </a:r>
          </a:p>
          <a:p>
            <a:endParaRPr lang="en-US" sz="3000" dirty="0">
              <a:solidFill>
                <a:schemeClr val="bg1"/>
              </a:solidFill>
              <a:latin typeface="Arial" charset="0"/>
              <a:ea typeface="Arial" charset="0"/>
              <a:cs typeface="Arial" charset="0"/>
            </a:endParaRPr>
          </a:p>
          <a:p>
            <a:r>
              <a:rPr lang="en-US" sz="3000" dirty="0">
                <a:solidFill>
                  <a:schemeClr val="bg1"/>
                </a:solidFill>
                <a:latin typeface="+mn-lt"/>
                <a:ea typeface="Arial" charset="0"/>
                <a:cs typeface="Arial" charset="0"/>
              </a:rPr>
              <a:t>3 Tesla MRI (</a:t>
            </a:r>
            <a:r>
              <a:rPr lang="en-US" dirty="0">
                <a:latin typeface="+mn-lt"/>
              </a:rPr>
              <a:t>Siemens </a:t>
            </a:r>
            <a:r>
              <a:rPr lang="en-US" dirty="0" err="1">
                <a:latin typeface="+mn-lt"/>
              </a:rPr>
              <a:t>Magnetom</a:t>
            </a:r>
            <a:r>
              <a:rPr lang="en-US" dirty="0">
                <a:latin typeface="+mn-lt"/>
              </a:rPr>
              <a:t> Trio, Siemens Healthcare, Erlangen, DE</a:t>
            </a:r>
            <a:r>
              <a:rPr lang="en-US" sz="3000" dirty="0">
                <a:solidFill>
                  <a:schemeClr val="bg1"/>
                </a:solidFill>
                <a:latin typeface="+mn-lt"/>
                <a:ea typeface="Arial" charset="0"/>
                <a:cs typeface="Arial" charset="0"/>
              </a:rPr>
              <a:t>)</a:t>
            </a:r>
            <a:br>
              <a:rPr lang="en-US" sz="3000" dirty="0">
                <a:solidFill>
                  <a:schemeClr val="bg1"/>
                </a:solidFill>
                <a:latin typeface="+mn-lt"/>
                <a:ea typeface="Arial" charset="0"/>
                <a:cs typeface="Arial" charset="0"/>
              </a:rPr>
            </a:br>
            <a:endParaRPr lang="en-US" sz="3000" dirty="0">
              <a:solidFill>
                <a:schemeClr val="bg1"/>
              </a:solidFill>
              <a:latin typeface="+mn-lt"/>
              <a:ea typeface="Arial" charset="0"/>
              <a:cs typeface="Arial" charset="0"/>
            </a:endParaRPr>
          </a:p>
          <a:p>
            <a:r>
              <a:rPr lang="en-US" dirty="0">
                <a:latin typeface="+mn-lt"/>
              </a:rPr>
              <a:t>The following sequences were analyzed using the Whole Organ Resonance Imaging Score (WORMS):</a:t>
            </a:r>
          </a:p>
          <a:p>
            <a:pPr marL="457200" indent="-457200">
              <a:buFont typeface="+mj-lt"/>
              <a:buAutoNum type="alphaLcParenR"/>
            </a:pPr>
            <a:r>
              <a:rPr lang="en-US" dirty="0">
                <a:latin typeface="+mn-lt"/>
              </a:rPr>
              <a:t>3D dual echo steady-state (DESS) gradient-echo with water excitation (WE) sequences obtained in the sagittal plane</a:t>
            </a:r>
          </a:p>
          <a:p>
            <a:pPr marL="457200" indent="-457200">
              <a:buFont typeface="+mj-lt"/>
              <a:buAutoNum type="alphaLcParenR"/>
            </a:pPr>
            <a:r>
              <a:rPr lang="en-US" dirty="0">
                <a:latin typeface="+mn-lt"/>
              </a:rPr>
              <a:t>2D proton density-weighted sequences in the coronal plane </a:t>
            </a:r>
          </a:p>
          <a:p>
            <a:pPr marL="457200" indent="-457200">
              <a:buFont typeface="+mj-lt"/>
              <a:buAutoNum type="alphaLcParenR"/>
            </a:pPr>
            <a:r>
              <a:rPr lang="en-US" dirty="0">
                <a:latin typeface="+mn-lt"/>
              </a:rPr>
              <a:t>2D intermediate-weighted fat suppressed (FS) sequences obtained in the sagittal plane. </a:t>
            </a:r>
            <a:endParaRPr lang="en-US" sz="3000" dirty="0">
              <a:solidFill>
                <a:schemeClr val="bg1"/>
              </a:solidFill>
              <a:latin typeface="+mn-lt"/>
              <a:ea typeface="Arial" charset="0"/>
              <a:cs typeface="Arial" charset="0"/>
            </a:endParaRPr>
          </a:p>
        </p:txBody>
      </p:sp>
      <p:pic>
        <p:nvPicPr>
          <p:cNvPr id="48" name="Picture 47">
            <a:extLst>
              <a:ext uri="{FF2B5EF4-FFF2-40B4-BE49-F238E27FC236}">
                <a16:creationId xmlns:a16="http://schemas.microsoft.com/office/drawing/2014/main" id="{883CFBF5-C2E5-A449-841B-0659524B8AF7}"/>
              </a:ext>
            </a:extLst>
          </p:cNvPr>
          <p:cNvPicPr>
            <a:picLocks noChangeAspect="1"/>
          </p:cNvPicPr>
          <p:nvPr/>
        </p:nvPicPr>
        <p:blipFill>
          <a:blip r:embed="rId30" cstate="email">
            <a:extLst>
              <a:ext uri="{28A0092B-C50C-407E-A947-70E740481C1C}">
                <a14:useLocalDpi xmlns:a14="http://schemas.microsoft.com/office/drawing/2010/main"/>
              </a:ext>
            </a:extLst>
          </a:blip>
          <a:stretch>
            <a:fillRect/>
          </a:stretch>
        </p:blipFill>
        <p:spPr>
          <a:xfrm>
            <a:off x="8740008" y="689501"/>
            <a:ext cx="3147192" cy="2126197"/>
          </a:xfrm>
          <a:prstGeom prst="rect">
            <a:avLst/>
          </a:prstGeom>
          <a:effectLst>
            <a:outerShdw blurRad="50800" dist="101600" dir="2700000" algn="tl" rotWithShape="0">
              <a:prstClr val="black">
                <a:alpha val="40000"/>
              </a:prstClr>
            </a:outerShdw>
          </a:effectLst>
        </p:spPr>
      </p:pic>
    </p:spTree>
    <p:extLst>
      <p:ext uri="{BB962C8B-B14F-4D97-AF65-F5344CB8AC3E}">
        <p14:creationId xmlns:p14="http://schemas.microsoft.com/office/powerpoint/2010/main" val="1405874303"/>
      </p:ext>
    </p:extLst>
  </p:cSld>
  <p:clrMapOvr>
    <a:masterClrMapping/>
  </p:clrMapOvr>
  <p:transition/>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1339"/>
        </a:solidFill>
        <a:effectLst/>
      </p:bgPr>
    </p:bg>
    <p:spTree>
      <p:nvGrpSpPr>
        <p:cNvPr id="1" name=""/>
        <p:cNvGrpSpPr/>
        <p:nvPr/>
      </p:nvGrpSpPr>
      <p:grpSpPr>
        <a:xfrm>
          <a:off x="0" y="0"/>
          <a:ext cx="0" cy="0"/>
          <a:chOff x="0" y="0"/>
          <a:chExt cx="0" cy="0"/>
        </a:xfrm>
      </p:grpSpPr>
      <p:cxnSp>
        <p:nvCxnSpPr>
          <p:cNvPr id="17" name="Straight Connector 16"/>
          <p:cNvCxnSpPr/>
          <p:nvPr/>
        </p:nvCxnSpPr>
        <p:spPr>
          <a:xfrm>
            <a:off x="152400" y="6079282"/>
            <a:ext cx="11612880" cy="16718"/>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xmlns="">
                <a:noFill/>
              </a14:hiddenFill>
            </a:ext>
          </a:extLst>
        </p:spPr>
      </p:cxnSp>
      <p:sp>
        <p:nvSpPr>
          <p:cNvPr id="26" name="Rectangle 25"/>
          <p:cNvSpPr/>
          <p:nvPr/>
        </p:nvSpPr>
        <p:spPr>
          <a:xfrm>
            <a:off x="2487672" y="123046"/>
            <a:ext cx="2744662" cy="400110"/>
          </a:xfrm>
          <a:prstGeom prst="rect">
            <a:avLst/>
          </a:prstGeom>
        </p:spPr>
        <p:txBody>
          <a:bodyPr wrap="none">
            <a:spAutoFit/>
          </a:bodyPr>
          <a:lstStyle/>
          <a:p>
            <a:r>
              <a:rPr lang="en-US" sz="2000" b="1" dirty="0">
                <a:solidFill>
                  <a:srgbClr val="FDFF00"/>
                </a:solidFill>
                <a:latin typeface="Trebuchet MS"/>
                <a:cs typeface="Trebuchet MS"/>
              </a:rPr>
              <a:t>Method and Materials</a:t>
            </a:r>
            <a:endParaRPr lang="en-US" sz="2000" b="1" dirty="0">
              <a:solidFill>
                <a:srgbClr val="FDFF00"/>
              </a:solidFill>
            </a:endParaRPr>
          </a:p>
        </p:txBody>
      </p:sp>
      <p:sp>
        <p:nvSpPr>
          <p:cNvPr id="27" name="Rectangle 26"/>
          <p:cNvSpPr/>
          <p:nvPr/>
        </p:nvSpPr>
        <p:spPr>
          <a:xfrm>
            <a:off x="10005048" y="169213"/>
            <a:ext cx="1550424" cy="307777"/>
          </a:xfrm>
          <a:prstGeom prst="rect">
            <a:avLst/>
          </a:prstGeom>
        </p:spPr>
        <p:txBody>
          <a:bodyPr wrap="none">
            <a:spAutoFit/>
          </a:bodyPr>
          <a:lstStyle/>
          <a:p>
            <a:r>
              <a:rPr lang="en-US" sz="1400">
                <a:solidFill>
                  <a:schemeClr val="bg1"/>
                </a:solidFill>
                <a:latin typeface="Trebuchet MS"/>
                <a:cs typeface="Trebuchet MS"/>
              </a:rPr>
              <a:t>Acknowledgment</a:t>
            </a:r>
            <a:endParaRPr lang="en-US" sz="1400"/>
          </a:p>
        </p:txBody>
      </p:sp>
      <p:cxnSp>
        <p:nvCxnSpPr>
          <p:cNvPr id="28" name="Straight Connector 27"/>
          <p:cNvCxnSpPr/>
          <p:nvPr/>
        </p:nvCxnSpPr>
        <p:spPr>
          <a:xfrm>
            <a:off x="2259072" y="190957"/>
            <a:ext cx="0" cy="365814"/>
          </a:xfrm>
          <a:prstGeom prst="line">
            <a:avLst/>
          </a:prstGeom>
          <a:ln w="25400">
            <a:solidFill>
              <a:schemeClr val="tx1">
                <a:alpha val="53000"/>
              </a:schemeClr>
            </a:solidFill>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5919424" y="172391"/>
            <a:ext cx="744948" cy="307777"/>
          </a:xfrm>
          <a:prstGeom prst="rect">
            <a:avLst/>
          </a:prstGeom>
        </p:spPr>
        <p:txBody>
          <a:bodyPr wrap="none">
            <a:spAutoFit/>
          </a:bodyPr>
          <a:lstStyle/>
          <a:p>
            <a:r>
              <a:rPr lang="en-US" sz="1400" dirty="0">
                <a:solidFill>
                  <a:schemeClr val="bg1"/>
                </a:solidFill>
                <a:latin typeface="Trebuchet MS"/>
                <a:cs typeface="Trebuchet MS"/>
              </a:rPr>
              <a:t>Results</a:t>
            </a:r>
            <a:endParaRPr lang="en-US" sz="1400" dirty="0"/>
          </a:p>
        </p:txBody>
      </p:sp>
      <p:sp>
        <p:nvSpPr>
          <p:cNvPr id="30" name="Rectangle 29"/>
          <p:cNvSpPr/>
          <p:nvPr/>
        </p:nvSpPr>
        <p:spPr>
          <a:xfrm>
            <a:off x="7846199" y="172391"/>
            <a:ext cx="1042273" cy="307777"/>
          </a:xfrm>
          <a:prstGeom prst="rect">
            <a:avLst/>
          </a:prstGeom>
        </p:spPr>
        <p:txBody>
          <a:bodyPr wrap="none">
            <a:spAutoFit/>
          </a:bodyPr>
          <a:lstStyle/>
          <a:p>
            <a:r>
              <a:rPr lang="en-US" sz="1400" dirty="0">
                <a:solidFill>
                  <a:schemeClr val="bg1"/>
                </a:solidFill>
                <a:latin typeface="Trebuchet MS"/>
                <a:cs typeface="Trebuchet MS"/>
              </a:rPr>
              <a:t>Conclusion</a:t>
            </a:r>
            <a:endParaRPr lang="en-US" sz="1400" dirty="0"/>
          </a:p>
        </p:txBody>
      </p:sp>
      <p:cxnSp>
        <p:nvCxnSpPr>
          <p:cNvPr id="31" name="Straight Connector 30"/>
          <p:cNvCxnSpPr/>
          <p:nvPr/>
        </p:nvCxnSpPr>
        <p:spPr>
          <a:xfrm>
            <a:off x="5472774" y="190957"/>
            <a:ext cx="0" cy="365814"/>
          </a:xfrm>
          <a:prstGeom prst="line">
            <a:avLst/>
          </a:prstGeom>
          <a:ln w="25400">
            <a:solidFill>
              <a:schemeClr val="tx1">
                <a:alpha val="53000"/>
              </a:schemeClr>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7212072" y="190957"/>
            <a:ext cx="0" cy="365814"/>
          </a:xfrm>
          <a:prstGeom prst="line">
            <a:avLst/>
          </a:prstGeom>
          <a:ln w="25400">
            <a:solidFill>
              <a:schemeClr val="tx1">
                <a:alpha val="53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9421872" y="140986"/>
            <a:ext cx="0" cy="365814"/>
          </a:xfrm>
          <a:prstGeom prst="line">
            <a:avLst/>
          </a:prstGeom>
          <a:ln w="25400">
            <a:solidFill>
              <a:schemeClr val="tx1">
                <a:alpha val="53000"/>
              </a:schemeClr>
            </a:solidFill>
          </a:ln>
        </p:spPr>
        <p:style>
          <a:lnRef idx="1">
            <a:schemeClr val="accent1"/>
          </a:lnRef>
          <a:fillRef idx="0">
            <a:schemeClr val="accent1"/>
          </a:fillRef>
          <a:effectRef idx="0">
            <a:schemeClr val="accent1"/>
          </a:effectRef>
          <a:fontRef idx="minor">
            <a:schemeClr val="tx1"/>
          </a:fontRef>
        </p:style>
      </p:cxnSp>
      <p:sp>
        <p:nvSpPr>
          <p:cNvPr id="34" name="Textfeld 10"/>
          <p:cNvSpPr txBox="1"/>
          <p:nvPr/>
        </p:nvSpPr>
        <p:spPr>
          <a:xfrm>
            <a:off x="658872" y="169213"/>
            <a:ext cx="1109599" cy="307777"/>
          </a:xfrm>
          <a:prstGeom prst="rect">
            <a:avLst/>
          </a:prstGeom>
          <a:noFill/>
        </p:spPr>
        <p:txBody>
          <a:bodyPr wrap="none" rtlCol="0">
            <a:spAutoFit/>
          </a:bodyPr>
          <a:lstStyle/>
          <a:p>
            <a:r>
              <a:rPr lang="en-US" sz="1400" dirty="0">
                <a:solidFill>
                  <a:schemeClr val="bg1"/>
                </a:solidFill>
                <a:latin typeface="Trebuchet MS"/>
                <a:cs typeface="Trebuchet MS"/>
              </a:rPr>
              <a:t>Background</a:t>
            </a:r>
            <a:endParaRPr lang="en-US" sz="1400" u="sng" dirty="0">
              <a:solidFill>
                <a:schemeClr val="bg1"/>
              </a:solidFill>
              <a:latin typeface="Trebuchet MS"/>
              <a:cs typeface="Trebuchet MS"/>
            </a:endParaRPr>
          </a:p>
        </p:txBody>
      </p:sp>
      <p:sp>
        <p:nvSpPr>
          <p:cNvPr id="35" name="Line 31"/>
          <p:cNvSpPr>
            <a:spLocks noChangeShapeType="1"/>
          </p:cNvSpPr>
          <p:nvPr/>
        </p:nvSpPr>
        <p:spPr bwMode="auto">
          <a:xfrm>
            <a:off x="190500" y="696001"/>
            <a:ext cx="11849100" cy="0"/>
          </a:xfrm>
          <a:prstGeom prst="line">
            <a:avLst/>
          </a:prstGeom>
          <a:noFill/>
          <a:ln w="3175">
            <a:solidFill>
              <a:srgbClr val="318FC5"/>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mn-lt"/>
              <a:ea typeface="ＭＳ Ｐゴシック" charset="0"/>
            </a:endParaRPr>
          </a:p>
        </p:txBody>
      </p:sp>
      <p:sp>
        <p:nvSpPr>
          <p:cNvPr id="36" name="Line 31"/>
          <p:cNvSpPr>
            <a:spLocks noChangeShapeType="1"/>
          </p:cNvSpPr>
          <p:nvPr/>
        </p:nvSpPr>
        <p:spPr bwMode="auto">
          <a:xfrm>
            <a:off x="190500" y="696000"/>
            <a:ext cx="4636136" cy="18597"/>
          </a:xfrm>
          <a:prstGeom prst="line">
            <a:avLst/>
          </a:prstGeom>
          <a:noFill/>
          <a:ln w="82550">
            <a:solidFill>
              <a:srgbClr val="318FC5"/>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latin typeface="+mn-lt"/>
              <a:ea typeface="ＭＳ Ｐゴシック" charset="0"/>
            </a:endParaRPr>
          </a:p>
        </p:txBody>
      </p:sp>
      <p:sp>
        <p:nvSpPr>
          <p:cNvPr id="37" name="Slide Number Placeholder 6"/>
          <p:cNvSpPr txBox="1">
            <a:spLocks/>
          </p:cNvSpPr>
          <p:nvPr/>
        </p:nvSpPr>
        <p:spPr>
          <a:xfrm>
            <a:off x="11208636" y="6648457"/>
            <a:ext cx="184546" cy="103875"/>
          </a:xfrm>
          <a:prstGeom prst="rect">
            <a:avLst/>
          </a:prstGeom>
        </p:spPr>
        <p:txBody>
          <a:bodyPr vert="horz" wrap="square" lIns="0" tIns="0" rIns="0" bIns="0" rtlCol="0" anchor="b" anchorCtr="0">
            <a:spAutoFit/>
          </a:bodyPr>
          <a:lstStyle>
            <a:defPPr>
              <a:defRPr lang="en-US"/>
            </a:defPPr>
            <a:lvl1pPr marL="0" algn="l" defTabSz="914400" rtl="0" eaLnBrk="1" latinLnBrk="0" hangingPunct="1">
              <a:defRPr sz="900" i="0" kern="1200">
                <a:solidFill>
                  <a:schemeClr val="tx1"/>
                </a:solidFill>
                <a:latin typeface="Helvetica Neue"/>
                <a:ea typeface="+mn-ea"/>
                <a:cs typeface="Helvetica Neue"/>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75" dirty="0">
                <a:latin typeface="+mn-lt"/>
              </a:rPr>
              <a:t>9</a:t>
            </a:r>
          </a:p>
        </p:txBody>
      </p:sp>
      <p:pic>
        <p:nvPicPr>
          <p:cNvPr id="39" name="Picture 38"/>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01397" y="6324600"/>
            <a:ext cx="738203" cy="357841"/>
          </a:xfrm>
          <a:prstGeom prst="rect">
            <a:avLst/>
          </a:prstGeom>
        </p:spPr>
      </p:pic>
      <p:pic>
        <p:nvPicPr>
          <p:cNvPr id="16" name="Graphic 15" descr="Baseball">
            <a:extLst>
              <a:ext uri="{FF2B5EF4-FFF2-40B4-BE49-F238E27FC236}">
                <a16:creationId xmlns:a16="http://schemas.microsoft.com/office/drawing/2014/main" id="{2FE4D682-346F-0D46-A608-057E6F2C6140}"/>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734800" y="5867400"/>
            <a:ext cx="457200" cy="457200"/>
          </a:xfrm>
          <a:prstGeom prst="rect">
            <a:avLst/>
          </a:prstGeom>
        </p:spPr>
      </p:pic>
      <p:pic>
        <p:nvPicPr>
          <p:cNvPr id="18" name="Graphic 17" descr="Soccer">
            <a:extLst>
              <a:ext uri="{FF2B5EF4-FFF2-40B4-BE49-F238E27FC236}">
                <a16:creationId xmlns:a16="http://schemas.microsoft.com/office/drawing/2014/main" id="{920D8308-6B32-134C-957D-94EEB74A06E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679382" y="706582"/>
            <a:ext cx="415636" cy="415636"/>
          </a:xfrm>
          <a:prstGeom prst="rect">
            <a:avLst/>
          </a:prstGeom>
        </p:spPr>
      </p:pic>
      <p:pic>
        <p:nvPicPr>
          <p:cNvPr id="19" name="Graphic 18" descr="Cricket">
            <a:extLst>
              <a:ext uri="{FF2B5EF4-FFF2-40B4-BE49-F238E27FC236}">
                <a16:creationId xmlns:a16="http://schemas.microsoft.com/office/drawing/2014/main" id="{E8FE6BE8-1C04-D24B-8CD3-D89C395B54F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658600" y="1091056"/>
            <a:ext cx="457200" cy="457200"/>
          </a:xfrm>
          <a:prstGeom prst="rect">
            <a:avLst/>
          </a:prstGeom>
        </p:spPr>
      </p:pic>
      <p:pic>
        <p:nvPicPr>
          <p:cNvPr id="20" name="Graphic 19" descr="Tennis">
            <a:extLst>
              <a:ext uri="{FF2B5EF4-FFF2-40B4-BE49-F238E27FC236}">
                <a16:creationId xmlns:a16="http://schemas.microsoft.com/office/drawing/2014/main" id="{3BE97D79-3C63-AE42-9E65-DC9828B8552A}"/>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734800" y="1524000"/>
            <a:ext cx="457200" cy="457200"/>
          </a:xfrm>
          <a:prstGeom prst="rect">
            <a:avLst/>
          </a:prstGeom>
        </p:spPr>
      </p:pic>
      <p:pic>
        <p:nvPicPr>
          <p:cNvPr id="21" name="Graphic 20" descr="Cycling">
            <a:extLst>
              <a:ext uri="{FF2B5EF4-FFF2-40B4-BE49-F238E27FC236}">
                <a16:creationId xmlns:a16="http://schemas.microsoft.com/office/drawing/2014/main" id="{872C4B9F-85D3-254F-ACC9-38227D90700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731642" y="2005456"/>
            <a:ext cx="457200" cy="457200"/>
          </a:xfrm>
          <a:prstGeom prst="rect">
            <a:avLst/>
          </a:prstGeom>
        </p:spPr>
      </p:pic>
      <p:pic>
        <p:nvPicPr>
          <p:cNvPr id="22" name="Graphic 21" descr="Golf">
            <a:extLst>
              <a:ext uri="{FF2B5EF4-FFF2-40B4-BE49-F238E27FC236}">
                <a16:creationId xmlns:a16="http://schemas.microsoft.com/office/drawing/2014/main" id="{2A12EEC8-1968-E44C-8F7E-63615E33C0DD}"/>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811000" y="2843656"/>
            <a:ext cx="457200" cy="457200"/>
          </a:xfrm>
          <a:prstGeom prst="rect">
            <a:avLst/>
          </a:prstGeom>
        </p:spPr>
      </p:pic>
      <p:pic>
        <p:nvPicPr>
          <p:cNvPr id="23" name="Graphic 22" descr="Swimming">
            <a:extLst>
              <a:ext uri="{FF2B5EF4-FFF2-40B4-BE49-F238E27FC236}">
                <a16:creationId xmlns:a16="http://schemas.microsoft.com/office/drawing/2014/main" id="{1833525F-C0E0-5F45-82F6-5EE8B63A1392}"/>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1733917" y="3224656"/>
            <a:ext cx="457200" cy="457200"/>
          </a:xfrm>
          <a:prstGeom prst="rect">
            <a:avLst/>
          </a:prstGeom>
        </p:spPr>
      </p:pic>
      <p:pic>
        <p:nvPicPr>
          <p:cNvPr id="24" name="Graphic 23" descr="Water polo">
            <a:extLst>
              <a:ext uri="{FF2B5EF4-FFF2-40B4-BE49-F238E27FC236}">
                <a16:creationId xmlns:a16="http://schemas.microsoft.com/office/drawing/2014/main" id="{56635CEA-AA51-044E-B4F8-474D8017C92D}"/>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1733917" y="3605656"/>
            <a:ext cx="457200" cy="457200"/>
          </a:xfrm>
          <a:prstGeom prst="rect">
            <a:avLst/>
          </a:prstGeom>
        </p:spPr>
      </p:pic>
      <p:pic>
        <p:nvPicPr>
          <p:cNvPr id="25" name="Graphic 24" descr="Body builder">
            <a:extLst>
              <a:ext uri="{FF2B5EF4-FFF2-40B4-BE49-F238E27FC236}">
                <a16:creationId xmlns:a16="http://schemas.microsoft.com/office/drawing/2014/main" id="{9E7126F8-16B5-9448-AD74-B6D90101A240}"/>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1734800" y="4062856"/>
            <a:ext cx="457200" cy="457200"/>
          </a:xfrm>
          <a:prstGeom prst="rect">
            <a:avLst/>
          </a:prstGeom>
        </p:spPr>
      </p:pic>
      <p:pic>
        <p:nvPicPr>
          <p:cNvPr id="38" name="Graphic 37" descr="Gymnast Rings">
            <a:extLst>
              <a:ext uri="{FF2B5EF4-FFF2-40B4-BE49-F238E27FC236}">
                <a16:creationId xmlns:a16="http://schemas.microsoft.com/office/drawing/2014/main" id="{9ACEC1D8-094B-BB4A-8D02-F11E355F984A}"/>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11734800" y="4520056"/>
            <a:ext cx="457200" cy="457200"/>
          </a:xfrm>
          <a:prstGeom prst="rect">
            <a:avLst/>
          </a:prstGeom>
        </p:spPr>
      </p:pic>
      <p:pic>
        <p:nvPicPr>
          <p:cNvPr id="40" name="Graphic 39" descr="Gymnast Floor routine">
            <a:extLst>
              <a:ext uri="{FF2B5EF4-FFF2-40B4-BE49-F238E27FC236}">
                <a16:creationId xmlns:a16="http://schemas.microsoft.com/office/drawing/2014/main" id="{A3B89DE3-5FB9-1442-8AE3-E3008A1A7A17}"/>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1734800" y="5053456"/>
            <a:ext cx="457200" cy="457200"/>
          </a:xfrm>
          <a:prstGeom prst="rect">
            <a:avLst/>
          </a:prstGeom>
        </p:spPr>
      </p:pic>
      <p:pic>
        <p:nvPicPr>
          <p:cNvPr id="41" name="Graphic 40" descr="Dancing">
            <a:extLst>
              <a:ext uri="{FF2B5EF4-FFF2-40B4-BE49-F238E27FC236}">
                <a16:creationId xmlns:a16="http://schemas.microsoft.com/office/drawing/2014/main" id="{17D38F37-2B45-0C49-A83E-1F15CB566284}"/>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11734800" y="5410200"/>
            <a:ext cx="457200" cy="457200"/>
          </a:xfrm>
          <a:prstGeom prst="rect">
            <a:avLst/>
          </a:prstGeom>
        </p:spPr>
      </p:pic>
      <p:pic>
        <p:nvPicPr>
          <p:cNvPr id="42" name="Graphic 41" descr="Cross country skiing">
            <a:extLst>
              <a:ext uri="{FF2B5EF4-FFF2-40B4-BE49-F238E27FC236}">
                <a16:creationId xmlns:a16="http://schemas.microsoft.com/office/drawing/2014/main" id="{C2A3DB77-D40A-EB44-AE0F-88F56424CC5E}"/>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11658600" y="2410712"/>
            <a:ext cx="457200" cy="457200"/>
          </a:xfrm>
          <a:prstGeom prst="rect">
            <a:avLst/>
          </a:prstGeom>
        </p:spPr>
      </p:pic>
      <p:sp>
        <p:nvSpPr>
          <p:cNvPr id="43" name="Rectangle 34">
            <a:extLst>
              <a:ext uri="{FF2B5EF4-FFF2-40B4-BE49-F238E27FC236}">
                <a16:creationId xmlns:a16="http://schemas.microsoft.com/office/drawing/2014/main" id="{4EDA98EB-930D-9442-AD4C-A714834BE777}"/>
              </a:ext>
            </a:extLst>
          </p:cNvPr>
          <p:cNvSpPr>
            <a:spLocks noChangeArrowheads="1"/>
          </p:cNvSpPr>
          <p:nvPr/>
        </p:nvSpPr>
        <p:spPr bwMode="auto">
          <a:xfrm>
            <a:off x="3571910" y="805374"/>
            <a:ext cx="5048177" cy="52322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2800" dirty="0">
                <a:solidFill>
                  <a:schemeClr val="bg1"/>
                </a:solidFill>
                <a:latin typeface="+mn-lt"/>
                <a:ea typeface="Arial" charset="0"/>
                <a:cs typeface="Arial" charset="0"/>
              </a:rPr>
              <a:t>WORMS SCORING SYSTEM </a:t>
            </a:r>
          </a:p>
        </p:txBody>
      </p:sp>
      <p:sp>
        <p:nvSpPr>
          <p:cNvPr id="44" name="TextBox 43">
            <a:extLst>
              <a:ext uri="{FF2B5EF4-FFF2-40B4-BE49-F238E27FC236}">
                <a16:creationId xmlns:a16="http://schemas.microsoft.com/office/drawing/2014/main" id="{AF9C49F9-0A0D-EA4C-8FC8-A1F14A6CB78F}"/>
              </a:ext>
            </a:extLst>
          </p:cNvPr>
          <p:cNvSpPr txBox="1"/>
          <p:nvPr/>
        </p:nvSpPr>
        <p:spPr>
          <a:xfrm>
            <a:off x="221613" y="1294106"/>
            <a:ext cx="11540259" cy="1200329"/>
          </a:xfrm>
          <a:prstGeom prst="rect">
            <a:avLst/>
          </a:prstGeom>
          <a:noFill/>
        </p:spPr>
        <p:txBody>
          <a:bodyPr wrap="square" rtlCol="0">
            <a:spAutoFit/>
          </a:bodyPr>
          <a:lstStyle/>
          <a:p>
            <a:pPr marL="457200" indent="-457200">
              <a:buFont typeface="Wingdings" pitchFamily="2" charset="2"/>
              <a:buChar char="Ø"/>
            </a:pPr>
            <a:r>
              <a:rPr lang="en-US" dirty="0">
                <a:solidFill>
                  <a:schemeClr val="bg1"/>
                </a:solidFill>
                <a:latin typeface="+mn-lt"/>
                <a:ea typeface="Arial" charset="0"/>
                <a:cs typeface="Arial" charset="0"/>
              </a:rPr>
              <a:t>All the baseline and 48-months Right Knee MR images were scored according the WORMS scoring system</a:t>
            </a:r>
          </a:p>
          <a:p>
            <a:r>
              <a:rPr lang="en-US" dirty="0">
                <a:solidFill>
                  <a:schemeClr val="bg1"/>
                </a:solidFill>
                <a:latin typeface="+mn-lt"/>
                <a:ea typeface="Arial" charset="0"/>
                <a:cs typeface="Arial" charset="0"/>
              </a:rPr>
              <a:t>The following features were graded:</a:t>
            </a:r>
          </a:p>
        </p:txBody>
      </p:sp>
      <p:sp>
        <p:nvSpPr>
          <p:cNvPr id="2" name="TextBox 1">
            <a:extLst>
              <a:ext uri="{FF2B5EF4-FFF2-40B4-BE49-F238E27FC236}">
                <a16:creationId xmlns:a16="http://schemas.microsoft.com/office/drawing/2014/main" id="{628B22BD-4A5D-E74E-97F3-4FD97D423822}"/>
              </a:ext>
            </a:extLst>
          </p:cNvPr>
          <p:cNvSpPr txBox="1"/>
          <p:nvPr/>
        </p:nvSpPr>
        <p:spPr>
          <a:xfrm>
            <a:off x="416572" y="2498635"/>
            <a:ext cx="4155428" cy="1200329"/>
          </a:xfrm>
          <a:prstGeom prst="rect">
            <a:avLst/>
          </a:prstGeom>
          <a:solidFill>
            <a:srgbClr val="CE92FF"/>
          </a:solidFill>
          <a:effectLst>
            <a:outerShdw blurRad="50800" dist="50800" dir="5400000" algn="ctr" rotWithShape="0">
              <a:srgbClr val="000000">
                <a:alpha val="76000"/>
              </a:srgbClr>
            </a:outerShdw>
            <a:reflection blurRad="774700" endPos="45000" dist="165100" dir="5400000" sy="-100000" algn="bl" rotWithShape="0"/>
          </a:effectLst>
        </p:spPr>
        <p:txBody>
          <a:bodyPr wrap="square" rtlCol="0">
            <a:spAutoFit/>
          </a:bodyPr>
          <a:lstStyle/>
          <a:p>
            <a:r>
              <a:rPr lang="en-US" dirty="0">
                <a:solidFill>
                  <a:schemeClr val="bg1"/>
                </a:solidFill>
                <a:latin typeface="+mn-lt"/>
              </a:rPr>
              <a:t>Articular cartilage</a:t>
            </a:r>
          </a:p>
          <a:p>
            <a:r>
              <a:rPr lang="en-US" dirty="0">
                <a:solidFill>
                  <a:schemeClr val="bg1"/>
                </a:solidFill>
                <a:latin typeface="+mn-lt"/>
              </a:rPr>
              <a:t>Bone marrow edema pattern</a:t>
            </a:r>
          </a:p>
          <a:p>
            <a:r>
              <a:rPr lang="en-US" dirty="0">
                <a:solidFill>
                  <a:schemeClr val="bg1"/>
                </a:solidFill>
                <a:latin typeface="+mn-lt"/>
              </a:rPr>
              <a:t>Subarticular cysts</a:t>
            </a:r>
          </a:p>
        </p:txBody>
      </p:sp>
      <p:sp>
        <p:nvSpPr>
          <p:cNvPr id="45" name="TextBox 44">
            <a:extLst>
              <a:ext uri="{FF2B5EF4-FFF2-40B4-BE49-F238E27FC236}">
                <a16:creationId xmlns:a16="http://schemas.microsoft.com/office/drawing/2014/main" id="{9DD7ACF2-12CE-E944-AEE1-BD488E6EB686}"/>
              </a:ext>
            </a:extLst>
          </p:cNvPr>
          <p:cNvSpPr txBox="1"/>
          <p:nvPr/>
        </p:nvSpPr>
        <p:spPr>
          <a:xfrm>
            <a:off x="5658520" y="2498634"/>
            <a:ext cx="5520808" cy="830997"/>
          </a:xfrm>
          <a:prstGeom prst="rect">
            <a:avLst/>
          </a:prstGeom>
          <a:solidFill>
            <a:srgbClr val="CE92FF"/>
          </a:solidFill>
          <a:effectLst>
            <a:outerShdw blurRad="50800" dist="50800" dir="5400000" algn="ctr" rotWithShape="0">
              <a:srgbClr val="000000">
                <a:alpha val="76000"/>
              </a:srgbClr>
            </a:outerShdw>
            <a:reflection blurRad="774700" endPos="45000" dist="165100" dir="5400000" sy="-100000" algn="bl" rotWithShape="0"/>
          </a:effectLst>
        </p:spPr>
        <p:txBody>
          <a:bodyPr wrap="square" rtlCol="0">
            <a:spAutoFit/>
          </a:bodyPr>
          <a:lstStyle/>
          <a:p>
            <a:r>
              <a:rPr lang="en-US" dirty="0">
                <a:solidFill>
                  <a:schemeClr val="bg1"/>
                </a:solidFill>
                <a:latin typeface="+mn-lt"/>
              </a:rPr>
              <a:t>Patella, Trochlea, Medial femur, Lateral femur, Medial tibia and Lateral tibia </a:t>
            </a:r>
          </a:p>
        </p:txBody>
      </p:sp>
      <p:sp>
        <p:nvSpPr>
          <p:cNvPr id="46" name="TextBox 45">
            <a:extLst>
              <a:ext uri="{FF2B5EF4-FFF2-40B4-BE49-F238E27FC236}">
                <a16:creationId xmlns:a16="http://schemas.microsoft.com/office/drawing/2014/main" id="{7B9D9858-2828-314D-8F8A-245CED377C80}"/>
              </a:ext>
            </a:extLst>
          </p:cNvPr>
          <p:cNvSpPr txBox="1"/>
          <p:nvPr/>
        </p:nvSpPr>
        <p:spPr>
          <a:xfrm>
            <a:off x="416572" y="4026900"/>
            <a:ext cx="4155428" cy="461665"/>
          </a:xfrm>
          <a:prstGeom prst="rect">
            <a:avLst/>
          </a:prstGeom>
          <a:solidFill>
            <a:srgbClr val="FF9300"/>
          </a:solidFill>
          <a:effectLst>
            <a:outerShdw blurRad="50800" dist="50800" dir="5400000" algn="ctr" rotWithShape="0">
              <a:srgbClr val="000000">
                <a:alpha val="76000"/>
              </a:srgbClr>
            </a:outerShdw>
            <a:reflection blurRad="774700" endPos="45000" dist="165100" dir="5400000" sy="-100000" algn="bl" rotWithShape="0"/>
          </a:effectLst>
        </p:spPr>
        <p:txBody>
          <a:bodyPr wrap="square" rtlCol="0">
            <a:spAutoFit/>
          </a:bodyPr>
          <a:lstStyle/>
          <a:p>
            <a:r>
              <a:rPr lang="en-US" dirty="0">
                <a:solidFill>
                  <a:schemeClr val="bg1"/>
                </a:solidFill>
                <a:latin typeface="+mn-lt"/>
              </a:rPr>
              <a:t>Medial and Lateral Meniscus</a:t>
            </a:r>
          </a:p>
        </p:txBody>
      </p:sp>
      <p:sp>
        <p:nvSpPr>
          <p:cNvPr id="47" name="TextBox 46">
            <a:extLst>
              <a:ext uri="{FF2B5EF4-FFF2-40B4-BE49-F238E27FC236}">
                <a16:creationId xmlns:a16="http://schemas.microsoft.com/office/drawing/2014/main" id="{55BAC838-23A6-C144-BD92-A51619A59D8E}"/>
              </a:ext>
            </a:extLst>
          </p:cNvPr>
          <p:cNvSpPr txBox="1"/>
          <p:nvPr/>
        </p:nvSpPr>
        <p:spPr>
          <a:xfrm>
            <a:off x="426720" y="5534625"/>
            <a:ext cx="4145279" cy="1200329"/>
          </a:xfrm>
          <a:prstGeom prst="rect">
            <a:avLst/>
          </a:prstGeom>
          <a:solidFill>
            <a:srgbClr val="00B0F0"/>
          </a:solidFill>
          <a:effectLst>
            <a:outerShdw blurRad="50800" dist="50800" dir="5400000" algn="ctr" rotWithShape="0">
              <a:srgbClr val="000000">
                <a:alpha val="76000"/>
              </a:srgbClr>
            </a:outerShdw>
            <a:reflection blurRad="774700" endPos="45000" dist="165100" dir="5400000" sy="-100000" algn="bl" rotWithShape="0"/>
          </a:effectLst>
        </p:spPr>
        <p:txBody>
          <a:bodyPr wrap="square" rtlCol="0">
            <a:spAutoFit/>
          </a:bodyPr>
          <a:lstStyle/>
          <a:p>
            <a:r>
              <a:rPr lang="en-US" dirty="0">
                <a:solidFill>
                  <a:schemeClr val="bg1"/>
                </a:solidFill>
                <a:latin typeface="+mn-lt"/>
              </a:rPr>
              <a:t>Effusion</a:t>
            </a:r>
          </a:p>
          <a:p>
            <a:r>
              <a:rPr lang="en-US" dirty="0">
                <a:solidFill>
                  <a:schemeClr val="bg1"/>
                </a:solidFill>
                <a:latin typeface="+mn-lt"/>
              </a:rPr>
              <a:t>Loose bodies </a:t>
            </a:r>
          </a:p>
          <a:p>
            <a:r>
              <a:rPr lang="en-US" dirty="0">
                <a:solidFill>
                  <a:schemeClr val="bg1"/>
                </a:solidFill>
                <a:latin typeface="+mn-lt"/>
              </a:rPr>
              <a:t>Popliteal cysts </a:t>
            </a:r>
          </a:p>
        </p:txBody>
      </p:sp>
      <p:sp>
        <p:nvSpPr>
          <p:cNvPr id="48" name="TextBox 47">
            <a:extLst>
              <a:ext uri="{FF2B5EF4-FFF2-40B4-BE49-F238E27FC236}">
                <a16:creationId xmlns:a16="http://schemas.microsoft.com/office/drawing/2014/main" id="{F0F96625-6F32-6A40-8205-6B1501184F12}"/>
              </a:ext>
            </a:extLst>
          </p:cNvPr>
          <p:cNvSpPr txBox="1"/>
          <p:nvPr/>
        </p:nvSpPr>
        <p:spPr>
          <a:xfrm>
            <a:off x="418366" y="4881518"/>
            <a:ext cx="4153633" cy="461665"/>
          </a:xfrm>
          <a:prstGeom prst="rect">
            <a:avLst/>
          </a:prstGeom>
          <a:solidFill>
            <a:srgbClr val="FF2600"/>
          </a:solidFill>
          <a:effectLst>
            <a:outerShdw blurRad="50800" dist="50800" dir="5400000" algn="ctr" rotWithShape="0">
              <a:srgbClr val="000000">
                <a:alpha val="76000"/>
              </a:srgbClr>
            </a:outerShdw>
            <a:reflection blurRad="774700" endPos="45000" dist="165100" dir="5400000" sy="-100000" algn="bl" rotWithShape="0"/>
          </a:effectLst>
        </p:spPr>
        <p:txBody>
          <a:bodyPr wrap="square" rtlCol="0">
            <a:spAutoFit/>
          </a:bodyPr>
          <a:lstStyle/>
          <a:p>
            <a:r>
              <a:rPr lang="en-US" dirty="0">
                <a:solidFill>
                  <a:schemeClr val="bg1"/>
                </a:solidFill>
                <a:latin typeface="+mn-lt"/>
              </a:rPr>
              <a:t>Ligament abnormalities</a:t>
            </a:r>
          </a:p>
        </p:txBody>
      </p:sp>
      <p:sp>
        <p:nvSpPr>
          <p:cNvPr id="49" name="TextBox 48">
            <a:extLst>
              <a:ext uri="{FF2B5EF4-FFF2-40B4-BE49-F238E27FC236}">
                <a16:creationId xmlns:a16="http://schemas.microsoft.com/office/drawing/2014/main" id="{2C50391A-691B-A245-8FAB-5FAA841BD1A3}"/>
              </a:ext>
            </a:extLst>
          </p:cNvPr>
          <p:cNvSpPr txBox="1"/>
          <p:nvPr/>
        </p:nvSpPr>
        <p:spPr>
          <a:xfrm>
            <a:off x="5687828" y="3963008"/>
            <a:ext cx="5520808" cy="461665"/>
          </a:xfrm>
          <a:prstGeom prst="rect">
            <a:avLst/>
          </a:prstGeom>
          <a:solidFill>
            <a:srgbClr val="FF9300"/>
          </a:solidFill>
          <a:effectLst>
            <a:outerShdw blurRad="50800" dist="50800" dir="5400000" algn="ctr" rotWithShape="0">
              <a:srgbClr val="000000">
                <a:alpha val="76000"/>
              </a:srgbClr>
            </a:outerShdw>
            <a:reflection blurRad="774700" endPos="45000" dist="165100" dir="5400000" sy="-100000" algn="bl" rotWithShape="0"/>
          </a:effectLst>
        </p:spPr>
        <p:txBody>
          <a:bodyPr wrap="square" rtlCol="0">
            <a:spAutoFit/>
          </a:bodyPr>
          <a:lstStyle/>
          <a:p>
            <a:r>
              <a:rPr lang="en-US" dirty="0">
                <a:solidFill>
                  <a:schemeClr val="bg1"/>
                </a:solidFill>
                <a:latin typeface="+mn-lt"/>
              </a:rPr>
              <a:t>Anterior Horn, Body and Posterior horn</a:t>
            </a:r>
          </a:p>
        </p:txBody>
      </p:sp>
      <p:sp>
        <p:nvSpPr>
          <p:cNvPr id="50" name="TextBox 49">
            <a:extLst>
              <a:ext uri="{FF2B5EF4-FFF2-40B4-BE49-F238E27FC236}">
                <a16:creationId xmlns:a16="http://schemas.microsoft.com/office/drawing/2014/main" id="{6406BDDD-E1FC-6D45-929C-8E1C8E49DEE6}"/>
              </a:ext>
            </a:extLst>
          </p:cNvPr>
          <p:cNvSpPr txBox="1"/>
          <p:nvPr/>
        </p:nvSpPr>
        <p:spPr>
          <a:xfrm>
            <a:off x="5707347" y="4881517"/>
            <a:ext cx="5471982" cy="461665"/>
          </a:xfrm>
          <a:prstGeom prst="rect">
            <a:avLst/>
          </a:prstGeom>
          <a:solidFill>
            <a:srgbClr val="FF2600"/>
          </a:solidFill>
          <a:effectLst>
            <a:outerShdw blurRad="50800" dist="50800" dir="5400000" algn="ctr" rotWithShape="0">
              <a:srgbClr val="000000">
                <a:alpha val="76000"/>
              </a:srgbClr>
            </a:outerShdw>
            <a:reflection blurRad="774700" endPos="45000" dist="165100" dir="5400000" sy="-100000" algn="bl" rotWithShape="0"/>
          </a:effectLst>
        </p:spPr>
        <p:txBody>
          <a:bodyPr wrap="square" rtlCol="0">
            <a:spAutoFit/>
          </a:bodyPr>
          <a:lstStyle/>
          <a:p>
            <a:r>
              <a:rPr lang="en-US" dirty="0">
                <a:solidFill>
                  <a:schemeClr val="bg1"/>
                </a:solidFill>
                <a:latin typeface="+mn-lt"/>
              </a:rPr>
              <a:t>ACL,PCL,MCL,LCL, PT, POP</a:t>
            </a:r>
          </a:p>
        </p:txBody>
      </p:sp>
      <p:sp>
        <p:nvSpPr>
          <p:cNvPr id="12" name="Chevron 11">
            <a:extLst>
              <a:ext uri="{FF2B5EF4-FFF2-40B4-BE49-F238E27FC236}">
                <a16:creationId xmlns:a16="http://schemas.microsoft.com/office/drawing/2014/main" id="{A6144FB6-9D65-1049-ADE0-0F7E025DCE96}"/>
              </a:ext>
            </a:extLst>
          </p:cNvPr>
          <p:cNvSpPr/>
          <p:nvPr/>
        </p:nvSpPr>
        <p:spPr>
          <a:xfrm>
            <a:off x="4826636" y="2715591"/>
            <a:ext cx="679484" cy="755674"/>
          </a:xfrm>
          <a:prstGeom prst="chevron">
            <a:avLst/>
          </a:prstGeom>
          <a:solidFill>
            <a:srgbClr val="CE9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1" name="Chevron 50">
            <a:extLst>
              <a:ext uri="{FF2B5EF4-FFF2-40B4-BE49-F238E27FC236}">
                <a16:creationId xmlns:a16="http://schemas.microsoft.com/office/drawing/2014/main" id="{891BBA5F-87C4-384B-861E-1D0A538A591A}"/>
              </a:ext>
            </a:extLst>
          </p:cNvPr>
          <p:cNvSpPr/>
          <p:nvPr/>
        </p:nvSpPr>
        <p:spPr>
          <a:xfrm>
            <a:off x="4826636" y="3907372"/>
            <a:ext cx="679484" cy="700722"/>
          </a:xfrm>
          <a:prstGeom prst="chevron">
            <a:avLst/>
          </a:prstGeom>
          <a:solidFill>
            <a:srgbClr val="FF93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52" name="Chevron 51">
            <a:extLst>
              <a:ext uri="{FF2B5EF4-FFF2-40B4-BE49-F238E27FC236}">
                <a16:creationId xmlns:a16="http://schemas.microsoft.com/office/drawing/2014/main" id="{40CD8489-8F9B-7B4D-92E1-1815E4215B5B}"/>
              </a:ext>
            </a:extLst>
          </p:cNvPr>
          <p:cNvSpPr/>
          <p:nvPr/>
        </p:nvSpPr>
        <p:spPr>
          <a:xfrm>
            <a:off x="4826636" y="4778951"/>
            <a:ext cx="679484" cy="631249"/>
          </a:xfrm>
          <a:prstGeom prst="chevron">
            <a:avLst/>
          </a:prstGeom>
          <a:solidFill>
            <a:srgbClr val="FF26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840494671"/>
      </p:ext>
    </p:extLst>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001339"/>
        </a:solidFill>
        <a:effectLst/>
      </p:bgPr>
    </p:bg>
    <p:spTree>
      <p:nvGrpSpPr>
        <p:cNvPr id="1" name=""/>
        <p:cNvGrpSpPr/>
        <p:nvPr/>
      </p:nvGrpSpPr>
      <p:grpSpPr>
        <a:xfrm>
          <a:off x="0" y="0"/>
          <a:ext cx="0" cy="0"/>
          <a:chOff x="0" y="0"/>
          <a:chExt cx="0" cy="0"/>
        </a:xfrm>
      </p:grpSpPr>
      <p:cxnSp>
        <p:nvCxnSpPr>
          <p:cNvPr id="17" name="Straight Connector 16"/>
          <p:cNvCxnSpPr/>
          <p:nvPr/>
        </p:nvCxnSpPr>
        <p:spPr>
          <a:xfrm>
            <a:off x="152400" y="6079282"/>
            <a:ext cx="11612880" cy="16718"/>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xmlns="">
                <a:noFill/>
              </a14:hiddenFill>
            </a:ext>
          </a:extLst>
        </p:spPr>
      </p:cxnSp>
      <p:sp>
        <p:nvSpPr>
          <p:cNvPr id="28" name="Rectangle 27"/>
          <p:cNvSpPr/>
          <p:nvPr/>
        </p:nvSpPr>
        <p:spPr>
          <a:xfrm>
            <a:off x="2487672" y="123046"/>
            <a:ext cx="2744662" cy="400110"/>
          </a:xfrm>
          <a:prstGeom prst="rect">
            <a:avLst/>
          </a:prstGeom>
        </p:spPr>
        <p:txBody>
          <a:bodyPr wrap="none">
            <a:spAutoFit/>
          </a:bodyPr>
          <a:lstStyle/>
          <a:p>
            <a:r>
              <a:rPr lang="en-US" sz="2000" b="1" dirty="0">
                <a:solidFill>
                  <a:srgbClr val="FDFF00"/>
                </a:solidFill>
                <a:latin typeface="Trebuchet MS"/>
                <a:cs typeface="Trebuchet MS"/>
              </a:rPr>
              <a:t>Method and Materials</a:t>
            </a:r>
            <a:endParaRPr lang="en-US" sz="2000" b="1" dirty="0">
              <a:solidFill>
                <a:srgbClr val="FDFF00"/>
              </a:solidFill>
            </a:endParaRPr>
          </a:p>
        </p:txBody>
      </p:sp>
      <p:sp>
        <p:nvSpPr>
          <p:cNvPr id="29" name="Rectangle 28"/>
          <p:cNvSpPr/>
          <p:nvPr/>
        </p:nvSpPr>
        <p:spPr>
          <a:xfrm>
            <a:off x="10005048" y="169213"/>
            <a:ext cx="1550424" cy="307777"/>
          </a:xfrm>
          <a:prstGeom prst="rect">
            <a:avLst/>
          </a:prstGeom>
        </p:spPr>
        <p:txBody>
          <a:bodyPr wrap="none">
            <a:spAutoFit/>
          </a:bodyPr>
          <a:lstStyle/>
          <a:p>
            <a:r>
              <a:rPr lang="en-US" sz="1400">
                <a:solidFill>
                  <a:schemeClr val="bg1"/>
                </a:solidFill>
                <a:latin typeface="Trebuchet MS"/>
                <a:cs typeface="Trebuchet MS"/>
              </a:rPr>
              <a:t>Acknowledgment</a:t>
            </a:r>
            <a:endParaRPr lang="en-US" sz="1400"/>
          </a:p>
        </p:txBody>
      </p:sp>
      <p:cxnSp>
        <p:nvCxnSpPr>
          <p:cNvPr id="30" name="Straight Connector 29"/>
          <p:cNvCxnSpPr/>
          <p:nvPr/>
        </p:nvCxnSpPr>
        <p:spPr>
          <a:xfrm>
            <a:off x="2259072" y="190957"/>
            <a:ext cx="0" cy="365814"/>
          </a:xfrm>
          <a:prstGeom prst="line">
            <a:avLst/>
          </a:prstGeom>
          <a:ln w="25400">
            <a:solidFill>
              <a:schemeClr val="tx1">
                <a:alpha val="53000"/>
              </a:schemeClr>
            </a:solidFill>
          </a:ln>
        </p:spPr>
        <p:style>
          <a:lnRef idx="1">
            <a:schemeClr val="accent1"/>
          </a:lnRef>
          <a:fillRef idx="0">
            <a:schemeClr val="accent1"/>
          </a:fillRef>
          <a:effectRef idx="0">
            <a:schemeClr val="accent1"/>
          </a:effectRef>
          <a:fontRef idx="minor">
            <a:schemeClr val="tx1"/>
          </a:fontRef>
        </p:style>
      </p:cxnSp>
      <p:sp>
        <p:nvSpPr>
          <p:cNvPr id="31" name="Rectangle 30"/>
          <p:cNvSpPr/>
          <p:nvPr/>
        </p:nvSpPr>
        <p:spPr>
          <a:xfrm>
            <a:off x="5919424" y="172391"/>
            <a:ext cx="744948" cy="307777"/>
          </a:xfrm>
          <a:prstGeom prst="rect">
            <a:avLst/>
          </a:prstGeom>
        </p:spPr>
        <p:txBody>
          <a:bodyPr wrap="none">
            <a:spAutoFit/>
          </a:bodyPr>
          <a:lstStyle/>
          <a:p>
            <a:r>
              <a:rPr lang="en-US" sz="1400" dirty="0">
                <a:solidFill>
                  <a:schemeClr val="bg1"/>
                </a:solidFill>
                <a:latin typeface="Trebuchet MS"/>
                <a:cs typeface="Trebuchet MS"/>
              </a:rPr>
              <a:t>Results</a:t>
            </a:r>
            <a:endParaRPr lang="en-US" sz="1400" dirty="0"/>
          </a:p>
        </p:txBody>
      </p:sp>
      <p:sp>
        <p:nvSpPr>
          <p:cNvPr id="32" name="Rectangle 31"/>
          <p:cNvSpPr/>
          <p:nvPr/>
        </p:nvSpPr>
        <p:spPr>
          <a:xfrm>
            <a:off x="7846199" y="172391"/>
            <a:ext cx="1042273" cy="307777"/>
          </a:xfrm>
          <a:prstGeom prst="rect">
            <a:avLst/>
          </a:prstGeom>
        </p:spPr>
        <p:txBody>
          <a:bodyPr wrap="none">
            <a:spAutoFit/>
          </a:bodyPr>
          <a:lstStyle/>
          <a:p>
            <a:r>
              <a:rPr lang="en-US" sz="1400" dirty="0">
                <a:solidFill>
                  <a:schemeClr val="bg1"/>
                </a:solidFill>
                <a:latin typeface="Trebuchet MS"/>
                <a:cs typeface="Trebuchet MS"/>
              </a:rPr>
              <a:t>Conclusion</a:t>
            </a:r>
            <a:endParaRPr lang="en-US" sz="1400" dirty="0"/>
          </a:p>
        </p:txBody>
      </p:sp>
      <p:cxnSp>
        <p:nvCxnSpPr>
          <p:cNvPr id="33" name="Straight Connector 32"/>
          <p:cNvCxnSpPr/>
          <p:nvPr/>
        </p:nvCxnSpPr>
        <p:spPr>
          <a:xfrm>
            <a:off x="5472774" y="190957"/>
            <a:ext cx="0" cy="365814"/>
          </a:xfrm>
          <a:prstGeom prst="line">
            <a:avLst/>
          </a:prstGeom>
          <a:ln w="25400">
            <a:solidFill>
              <a:schemeClr val="tx1">
                <a:alpha val="53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7212072" y="190957"/>
            <a:ext cx="0" cy="365814"/>
          </a:xfrm>
          <a:prstGeom prst="line">
            <a:avLst/>
          </a:prstGeom>
          <a:ln w="25400">
            <a:solidFill>
              <a:schemeClr val="tx1">
                <a:alpha val="53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9421872" y="140986"/>
            <a:ext cx="0" cy="365814"/>
          </a:xfrm>
          <a:prstGeom prst="line">
            <a:avLst/>
          </a:prstGeom>
          <a:ln w="25400">
            <a:solidFill>
              <a:schemeClr val="tx1">
                <a:alpha val="53000"/>
              </a:schemeClr>
            </a:solidFill>
          </a:ln>
        </p:spPr>
        <p:style>
          <a:lnRef idx="1">
            <a:schemeClr val="accent1"/>
          </a:lnRef>
          <a:fillRef idx="0">
            <a:schemeClr val="accent1"/>
          </a:fillRef>
          <a:effectRef idx="0">
            <a:schemeClr val="accent1"/>
          </a:effectRef>
          <a:fontRef idx="minor">
            <a:schemeClr val="tx1"/>
          </a:fontRef>
        </p:style>
      </p:cxnSp>
      <p:sp>
        <p:nvSpPr>
          <p:cNvPr id="36" name="Textfeld 10"/>
          <p:cNvSpPr txBox="1"/>
          <p:nvPr/>
        </p:nvSpPr>
        <p:spPr>
          <a:xfrm>
            <a:off x="658872" y="169213"/>
            <a:ext cx="1109599" cy="307777"/>
          </a:xfrm>
          <a:prstGeom prst="rect">
            <a:avLst/>
          </a:prstGeom>
          <a:noFill/>
        </p:spPr>
        <p:txBody>
          <a:bodyPr wrap="none" rtlCol="0">
            <a:spAutoFit/>
          </a:bodyPr>
          <a:lstStyle/>
          <a:p>
            <a:r>
              <a:rPr lang="en-US" sz="1400" dirty="0">
                <a:solidFill>
                  <a:schemeClr val="bg1"/>
                </a:solidFill>
                <a:latin typeface="Trebuchet MS"/>
                <a:cs typeface="Trebuchet MS"/>
              </a:rPr>
              <a:t>Background</a:t>
            </a:r>
            <a:endParaRPr lang="en-US" sz="1400" u="sng" dirty="0">
              <a:solidFill>
                <a:schemeClr val="bg1"/>
              </a:solidFill>
              <a:latin typeface="Trebuchet MS"/>
              <a:cs typeface="Trebuchet MS"/>
            </a:endParaRPr>
          </a:p>
        </p:txBody>
      </p:sp>
      <p:sp>
        <p:nvSpPr>
          <p:cNvPr id="37" name="Line 31"/>
          <p:cNvSpPr>
            <a:spLocks noChangeShapeType="1"/>
          </p:cNvSpPr>
          <p:nvPr/>
        </p:nvSpPr>
        <p:spPr bwMode="auto">
          <a:xfrm>
            <a:off x="190500" y="696001"/>
            <a:ext cx="11849100" cy="0"/>
          </a:xfrm>
          <a:prstGeom prst="line">
            <a:avLst/>
          </a:prstGeom>
          <a:noFill/>
          <a:ln w="3175">
            <a:solidFill>
              <a:srgbClr val="318FC5"/>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endParaRPr>
          </a:p>
        </p:txBody>
      </p:sp>
      <p:sp>
        <p:nvSpPr>
          <p:cNvPr id="39" name="Line 31"/>
          <p:cNvSpPr>
            <a:spLocks noChangeShapeType="1"/>
          </p:cNvSpPr>
          <p:nvPr/>
        </p:nvSpPr>
        <p:spPr bwMode="auto">
          <a:xfrm>
            <a:off x="190499" y="696000"/>
            <a:ext cx="5041829" cy="8119"/>
          </a:xfrm>
          <a:prstGeom prst="line">
            <a:avLst/>
          </a:prstGeom>
          <a:noFill/>
          <a:ln w="82550">
            <a:solidFill>
              <a:srgbClr val="318FC5"/>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endParaRPr>
          </a:p>
        </p:txBody>
      </p:sp>
      <p:sp>
        <p:nvSpPr>
          <p:cNvPr id="40" name="Slide Number Placeholder 6"/>
          <p:cNvSpPr txBox="1">
            <a:spLocks/>
          </p:cNvSpPr>
          <p:nvPr/>
        </p:nvSpPr>
        <p:spPr>
          <a:xfrm>
            <a:off x="11208636" y="6648457"/>
            <a:ext cx="184546" cy="103875"/>
          </a:xfrm>
          <a:prstGeom prst="rect">
            <a:avLst/>
          </a:prstGeom>
        </p:spPr>
        <p:txBody>
          <a:bodyPr vert="horz" wrap="square" lIns="0" tIns="0" rIns="0" bIns="0" rtlCol="0" anchor="b" anchorCtr="0">
            <a:spAutoFit/>
          </a:bodyPr>
          <a:lstStyle>
            <a:defPPr>
              <a:defRPr lang="en-US"/>
            </a:defPPr>
            <a:lvl1pPr marL="0" algn="l" defTabSz="914400" rtl="0" eaLnBrk="1" latinLnBrk="0" hangingPunct="1">
              <a:defRPr sz="900" i="0" kern="1200">
                <a:solidFill>
                  <a:schemeClr val="tx1"/>
                </a:solidFill>
                <a:latin typeface="Helvetica Neue"/>
                <a:ea typeface="+mn-ea"/>
                <a:cs typeface="Helvetica Neue"/>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675" dirty="0"/>
              <a:t>10</a:t>
            </a:r>
          </a:p>
        </p:txBody>
      </p:sp>
      <p:pic>
        <p:nvPicPr>
          <p:cNvPr id="42" name="Picture 41"/>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01397" y="6324600"/>
            <a:ext cx="738203" cy="357841"/>
          </a:xfrm>
          <a:prstGeom prst="rect">
            <a:avLst/>
          </a:prstGeom>
        </p:spPr>
      </p:pic>
      <p:pic>
        <p:nvPicPr>
          <p:cNvPr id="18" name="Graphic 17" descr="Baseball">
            <a:extLst>
              <a:ext uri="{FF2B5EF4-FFF2-40B4-BE49-F238E27FC236}">
                <a16:creationId xmlns:a16="http://schemas.microsoft.com/office/drawing/2014/main" id="{2D9EA95B-4B31-AA48-9909-AF8FFFABBC2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734800" y="5867400"/>
            <a:ext cx="457200" cy="457200"/>
          </a:xfrm>
          <a:prstGeom prst="rect">
            <a:avLst/>
          </a:prstGeom>
        </p:spPr>
      </p:pic>
      <p:pic>
        <p:nvPicPr>
          <p:cNvPr id="19" name="Graphic 18" descr="Soccer">
            <a:extLst>
              <a:ext uri="{FF2B5EF4-FFF2-40B4-BE49-F238E27FC236}">
                <a16:creationId xmlns:a16="http://schemas.microsoft.com/office/drawing/2014/main" id="{8C85FFF7-EDBF-6741-A718-950E805DC17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679382" y="706582"/>
            <a:ext cx="415636" cy="415636"/>
          </a:xfrm>
          <a:prstGeom prst="rect">
            <a:avLst/>
          </a:prstGeom>
        </p:spPr>
      </p:pic>
      <p:pic>
        <p:nvPicPr>
          <p:cNvPr id="20" name="Graphic 19" descr="Cricket">
            <a:extLst>
              <a:ext uri="{FF2B5EF4-FFF2-40B4-BE49-F238E27FC236}">
                <a16:creationId xmlns:a16="http://schemas.microsoft.com/office/drawing/2014/main" id="{B3F2CE97-EF06-5B4D-9906-B4EFFA143BD2}"/>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658600" y="1091056"/>
            <a:ext cx="457200" cy="457200"/>
          </a:xfrm>
          <a:prstGeom prst="rect">
            <a:avLst/>
          </a:prstGeom>
        </p:spPr>
      </p:pic>
      <p:pic>
        <p:nvPicPr>
          <p:cNvPr id="21" name="Graphic 20" descr="Tennis">
            <a:extLst>
              <a:ext uri="{FF2B5EF4-FFF2-40B4-BE49-F238E27FC236}">
                <a16:creationId xmlns:a16="http://schemas.microsoft.com/office/drawing/2014/main" id="{88A42F86-5DA4-C94C-AD67-B7E02EB504D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734800" y="1524000"/>
            <a:ext cx="457200" cy="457200"/>
          </a:xfrm>
          <a:prstGeom prst="rect">
            <a:avLst/>
          </a:prstGeom>
        </p:spPr>
      </p:pic>
      <p:pic>
        <p:nvPicPr>
          <p:cNvPr id="22" name="Graphic 21" descr="Cycling">
            <a:extLst>
              <a:ext uri="{FF2B5EF4-FFF2-40B4-BE49-F238E27FC236}">
                <a16:creationId xmlns:a16="http://schemas.microsoft.com/office/drawing/2014/main" id="{B4540790-FAAA-2B45-B7B2-FC2BDDC83FBF}"/>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731642" y="2005456"/>
            <a:ext cx="457200" cy="457200"/>
          </a:xfrm>
          <a:prstGeom prst="rect">
            <a:avLst/>
          </a:prstGeom>
        </p:spPr>
      </p:pic>
      <p:pic>
        <p:nvPicPr>
          <p:cNvPr id="23" name="Graphic 22" descr="Golf">
            <a:extLst>
              <a:ext uri="{FF2B5EF4-FFF2-40B4-BE49-F238E27FC236}">
                <a16:creationId xmlns:a16="http://schemas.microsoft.com/office/drawing/2014/main" id="{C9376C5F-5F91-D04B-AE41-6B28FCD970F5}"/>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811000" y="2843656"/>
            <a:ext cx="457200" cy="457200"/>
          </a:xfrm>
          <a:prstGeom prst="rect">
            <a:avLst/>
          </a:prstGeom>
        </p:spPr>
      </p:pic>
      <p:pic>
        <p:nvPicPr>
          <p:cNvPr id="24" name="Graphic 23" descr="Swimming">
            <a:extLst>
              <a:ext uri="{FF2B5EF4-FFF2-40B4-BE49-F238E27FC236}">
                <a16:creationId xmlns:a16="http://schemas.microsoft.com/office/drawing/2014/main" id="{9AEDBE89-D604-0B40-95D5-C7306D0797FD}"/>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1733917" y="3224656"/>
            <a:ext cx="457200" cy="457200"/>
          </a:xfrm>
          <a:prstGeom prst="rect">
            <a:avLst/>
          </a:prstGeom>
        </p:spPr>
      </p:pic>
      <p:pic>
        <p:nvPicPr>
          <p:cNvPr id="27" name="Graphic 26" descr="Water polo">
            <a:extLst>
              <a:ext uri="{FF2B5EF4-FFF2-40B4-BE49-F238E27FC236}">
                <a16:creationId xmlns:a16="http://schemas.microsoft.com/office/drawing/2014/main" id="{E959F126-0B7C-1B40-AB11-98F01E6B1695}"/>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1733917" y="3605656"/>
            <a:ext cx="457200" cy="457200"/>
          </a:xfrm>
          <a:prstGeom prst="rect">
            <a:avLst/>
          </a:prstGeom>
        </p:spPr>
      </p:pic>
      <p:pic>
        <p:nvPicPr>
          <p:cNvPr id="38" name="Graphic 37" descr="Body builder">
            <a:extLst>
              <a:ext uri="{FF2B5EF4-FFF2-40B4-BE49-F238E27FC236}">
                <a16:creationId xmlns:a16="http://schemas.microsoft.com/office/drawing/2014/main" id="{374A44A0-6B45-E84D-8346-E5DEEA32A6CE}"/>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1734800" y="4062856"/>
            <a:ext cx="457200" cy="457200"/>
          </a:xfrm>
          <a:prstGeom prst="rect">
            <a:avLst/>
          </a:prstGeom>
        </p:spPr>
      </p:pic>
      <p:pic>
        <p:nvPicPr>
          <p:cNvPr id="41" name="Graphic 40" descr="Gymnast Rings">
            <a:extLst>
              <a:ext uri="{FF2B5EF4-FFF2-40B4-BE49-F238E27FC236}">
                <a16:creationId xmlns:a16="http://schemas.microsoft.com/office/drawing/2014/main" id="{9065F387-0B58-A943-BE5B-5B44F34ABD68}"/>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11734800" y="4520056"/>
            <a:ext cx="457200" cy="457200"/>
          </a:xfrm>
          <a:prstGeom prst="rect">
            <a:avLst/>
          </a:prstGeom>
        </p:spPr>
      </p:pic>
      <p:pic>
        <p:nvPicPr>
          <p:cNvPr id="43" name="Graphic 42" descr="Gymnast Floor routine">
            <a:extLst>
              <a:ext uri="{FF2B5EF4-FFF2-40B4-BE49-F238E27FC236}">
                <a16:creationId xmlns:a16="http://schemas.microsoft.com/office/drawing/2014/main" id="{0B62F18E-8E78-AC43-AA88-9D41F5D80E12}"/>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1734800" y="5053456"/>
            <a:ext cx="457200" cy="457200"/>
          </a:xfrm>
          <a:prstGeom prst="rect">
            <a:avLst/>
          </a:prstGeom>
        </p:spPr>
      </p:pic>
      <p:pic>
        <p:nvPicPr>
          <p:cNvPr id="44" name="Graphic 43" descr="Dancing">
            <a:extLst>
              <a:ext uri="{FF2B5EF4-FFF2-40B4-BE49-F238E27FC236}">
                <a16:creationId xmlns:a16="http://schemas.microsoft.com/office/drawing/2014/main" id="{260A4FB5-8E05-C449-B285-2F8F2BC0F391}"/>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11734800" y="5410200"/>
            <a:ext cx="457200" cy="457200"/>
          </a:xfrm>
          <a:prstGeom prst="rect">
            <a:avLst/>
          </a:prstGeom>
        </p:spPr>
      </p:pic>
      <p:pic>
        <p:nvPicPr>
          <p:cNvPr id="45" name="Graphic 44" descr="Cross country skiing">
            <a:extLst>
              <a:ext uri="{FF2B5EF4-FFF2-40B4-BE49-F238E27FC236}">
                <a16:creationId xmlns:a16="http://schemas.microsoft.com/office/drawing/2014/main" id="{B4A4E7EF-2080-3144-BE94-C79B41F48C87}"/>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11658600" y="2410712"/>
            <a:ext cx="457200" cy="457200"/>
          </a:xfrm>
          <a:prstGeom prst="rect">
            <a:avLst/>
          </a:prstGeom>
        </p:spPr>
      </p:pic>
      <p:pic>
        <p:nvPicPr>
          <p:cNvPr id="2" name="Picture 1">
            <a:extLst>
              <a:ext uri="{FF2B5EF4-FFF2-40B4-BE49-F238E27FC236}">
                <a16:creationId xmlns:a16="http://schemas.microsoft.com/office/drawing/2014/main" id="{9C7D1190-84E2-4446-985A-B5D3AD61995C}"/>
              </a:ext>
            </a:extLst>
          </p:cNvPr>
          <p:cNvPicPr>
            <a:picLocks noChangeAspect="1"/>
          </p:cNvPicPr>
          <p:nvPr/>
        </p:nvPicPr>
        <p:blipFill>
          <a:blip r:embed="rId30"/>
          <a:stretch>
            <a:fillRect/>
          </a:stretch>
        </p:blipFill>
        <p:spPr>
          <a:xfrm>
            <a:off x="3573890" y="956958"/>
            <a:ext cx="5257800" cy="762000"/>
          </a:xfrm>
          <a:prstGeom prst="rect">
            <a:avLst/>
          </a:prstGeom>
        </p:spPr>
      </p:pic>
      <p:sp>
        <p:nvSpPr>
          <p:cNvPr id="3" name="TextBox 2">
            <a:extLst>
              <a:ext uri="{FF2B5EF4-FFF2-40B4-BE49-F238E27FC236}">
                <a16:creationId xmlns:a16="http://schemas.microsoft.com/office/drawing/2014/main" id="{66C84CF5-7C1F-BD4C-81A3-1E7DEB31B102}"/>
              </a:ext>
            </a:extLst>
          </p:cNvPr>
          <p:cNvSpPr txBox="1"/>
          <p:nvPr/>
        </p:nvSpPr>
        <p:spPr>
          <a:xfrm>
            <a:off x="1447923" y="1872113"/>
            <a:ext cx="10282836" cy="1938992"/>
          </a:xfrm>
          <a:prstGeom prst="rect">
            <a:avLst/>
          </a:prstGeom>
          <a:noFill/>
        </p:spPr>
        <p:txBody>
          <a:bodyPr wrap="square" rtlCol="0">
            <a:spAutoFit/>
          </a:bodyPr>
          <a:lstStyle/>
          <a:p>
            <a:r>
              <a:rPr lang="en-US" sz="3200" dirty="0">
                <a:latin typeface="+mn-lt"/>
              </a:rPr>
              <a:t>       For each feature, a sum score was calculated by adding the lesion scores of all subregions of the knee</a:t>
            </a:r>
          </a:p>
          <a:p>
            <a:r>
              <a:rPr lang="en-US" sz="3200" dirty="0">
                <a:latin typeface="+mn-lt"/>
              </a:rPr>
              <a:t>                                      </a:t>
            </a:r>
            <a:r>
              <a:rPr lang="en-US" sz="3200" i="1" dirty="0">
                <a:latin typeface="+mn-lt"/>
              </a:rPr>
              <a:t>and </a:t>
            </a:r>
          </a:p>
          <a:p>
            <a:endParaRPr lang="en-US" dirty="0"/>
          </a:p>
        </p:txBody>
      </p:sp>
      <p:pic>
        <p:nvPicPr>
          <p:cNvPr id="5" name="Graphic 4" descr="Bullseye">
            <a:extLst>
              <a:ext uri="{FF2B5EF4-FFF2-40B4-BE49-F238E27FC236}">
                <a16:creationId xmlns:a16="http://schemas.microsoft.com/office/drawing/2014/main" id="{DF18CDF9-BDAB-9F4D-82FF-71A7CF126AFA}"/>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1522774" y="1741483"/>
            <a:ext cx="773915" cy="773915"/>
          </a:xfrm>
          <a:prstGeom prst="rect">
            <a:avLst/>
          </a:prstGeom>
        </p:spPr>
      </p:pic>
      <p:pic>
        <p:nvPicPr>
          <p:cNvPr id="51" name="Graphic 50" descr="Bullseye">
            <a:extLst>
              <a:ext uri="{FF2B5EF4-FFF2-40B4-BE49-F238E27FC236}">
                <a16:creationId xmlns:a16="http://schemas.microsoft.com/office/drawing/2014/main" id="{4F36B34F-0FD6-894B-B91E-426302115E39}"/>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1522774" y="3469468"/>
            <a:ext cx="773914" cy="773914"/>
          </a:xfrm>
          <a:prstGeom prst="rect">
            <a:avLst/>
          </a:prstGeom>
        </p:spPr>
      </p:pic>
      <p:sp>
        <p:nvSpPr>
          <p:cNvPr id="6" name="Rectangle 5">
            <a:extLst>
              <a:ext uri="{FF2B5EF4-FFF2-40B4-BE49-F238E27FC236}">
                <a16:creationId xmlns:a16="http://schemas.microsoft.com/office/drawing/2014/main" id="{A24E2A36-9B3D-E247-B94E-315073F995DA}"/>
              </a:ext>
            </a:extLst>
          </p:cNvPr>
          <p:cNvSpPr/>
          <p:nvPr/>
        </p:nvSpPr>
        <p:spPr>
          <a:xfrm>
            <a:off x="2357800" y="3513908"/>
            <a:ext cx="8635371" cy="1077218"/>
          </a:xfrm>
          <a:prstGeom prst="rect">
            <a:avLst/>
          </a:prstGeom>
        </p:spPr>
        <p:txBody>
          <a:bodyPr wrap="square">
            <a:spAutoFit/>
          </a:bodyPr>
          <a:lstStyle/>
          <a:p>
            <a:r>
              <a:rPr lang="en-US" sz="3200" dirty="0">
                <a:latin typeface="+mn-lt"/>
              </a:rPr>
              <a:t>An overall WORMS score was obtained by adding these sum scores.</a:t>
            </a:r>
          </a:p>
        </p:txBody>
      </p:sp>
    </p:spTree>
    <p:extLst>
      <p:ext uri="{BB962C8B-B14F-4D97-AF65-F5344CB8AC3E}">
        <p14:creationId xmlns:p14="http://schemas.microsoft.com/office/powerpoint/2010/main" val="2086791475"/>
      </p:ext>
    </p:extLst>
  </p:cSld>
  <p:clrMapOvr>
    <a:masterClrMapping/>
  </p:clrMapOvr>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1339"/>
        </a:solidFill>
        <a:effectLst/>
      </p:bgPr>
    </p:bg>
    <p:spTree>
      <p:nvGrpSpPr>
        <p:cNvPr id="1" name=""/>
        <p:cNvGrpSpPr/>
        <p:nvPr/>
      </p:nvGrpSpPr>
      <p:grpSpPr>
        <a:xfrm>
          <a:off x="0" y="0"/>
          <a:ext cx="0" cy="0"/>
          <a:chOff x="0" y="0"/>
          <a:chExt cx="0" cy="0"/>
        </a:xfrm>
      </p:grpSpPr>
      <p:pic>
        <p:nvPicPr>
          <p:cNvPr id="26" name="Picture 25"/>
          <p:cNvPicPr>
            <a:picLocks noChangeAspect="1"/>
          </p:cNvPicPr>
          <p:nvPr/>
        </p:nvPicPr>
        <p:blipFill>
          <a:blip r:embed="rId3"/>
          <a:stretch>
            <a:fillRect/>
          </a:stretch>
        </p:blipFill>
        <p:spPr>
          <a:xfrm>
            <a:off x="341613" y="936474"/>
            <a:ext cx="2485617" cy="1806726"/>
          </a:xfrm>
          <a:prstGeom prst="rect">
            <a:avLst/>
          </a:prstGeom>
        </p:spPr>
      </p:pic>
      <p:sp>
        <p:nvSpPr>
          <p:cNvPr id="6" name="Slide Number Placeholder 6"/>
          <p:cNvSpPr txBox="1">
            <a:spLocks/>
          </p:cNvSpPr>
          <p:nvPr/>
        </p:nvSpPr>
        <p:spPr>
          <a:xfrm>
            <a:off x="11208636" y="6648457"/>
            <a:ext cx="184546" cy="103875"/>
          </a:xfrm>
          <a:prstGeom prst="rect">
            <a:avLst/>
          </a:prstGeom>
        </p:spPr>
        <p:txBody>
          <a:bodyPr vert="horz" wrap="square" lIns="0" tIns="0" rIns="0" bIns="0" rtlCol="0" anchor="b" anchorCtr="0">
            <a:spAutoFit/>
          </a:bodyPr>
          <a:lstStyle>
            <a:defPPr>
              <a:defRPr lang="en-US"/>
            </a:defPPr>
            <a:lvl1pPr marL="0" algn="l" defTabSz="914400" rtl="0" eaLnBrk="1" latinLnBrk="0" hangingPunct="1">
              <a:defRPr sz="900" i="0" kern="1200">
                <a:solidFill>
                  <a:schemeClr val="tx1"/>
                </a:solidFill>
                <a:latin typeface="Helvetica Neue"/>
                <a:ea typeface="+mn-ea"/>
                <a:cs typeface="Helvetica Neue"/>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BCC8D0D-EAEC-449D-9161-023DFF90F2E2}" type="slidenum">
              <a:rPr lang="en-US" sz="675"/>
              <a:pPr/>
              <a:t>13</a:t>
            </a:fld>
            <a:endParaRPr lang="en-US" sz="675" dirty="0"/>
          </a:p>
        </p:txBody>
      </p:sp>
      <p:pic>
        <p:nvPicPr>
          <p:cNvPr id="15" name="Picture 1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1301397" y="6324600"/>
            <a:ext cx="738203" cy="357841"/>
          </a:xfrm>
          <a:prstGeom prst="rect">
            <a:avLst/>
          </a:prstGeom>
        </p:spPr>
      </p:pic>
      <p:cxnSp>
        <p:nvCxnSpPr>
          <p:cNvPr id="17" name="Straight Connector 16"/>
          <p:cNvCxnSpPr/>
          <p:nvPr/>
        </p:nvCxnSpPr>
        <p:spPr>
          <a:xfrm>
            <a:off x="152400" y="6079282"/>
            <a:ext cx="11612880" cy="16718"/>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xmlns="">
                <a:noFill/>
              </a14:hiddenFill>
            </a:ext>
          </a:extLst>
        </p:spPr>
      </p:cxnSp>
      <p:sp>
        <p:nvSpPr>
          <p:cNvPr id="24" name="Rectangle 34"/>
          <p:cNvSpPr>
            <a:spLocks noChangeArrowheads="1"/>
          </p:cNvSpPr>
          <p:nvPr/>
        </p:nvSpPr>
        <p:spPr bwMode="auto">
          <a:xfrm>
            <a:off x="4840585" y="1139679"/>
            <a:ext cx="2236511" cy="64633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3600" b="1" dirty="0">
                <a:solidFill>
                  <a:schemeClr val="bg1"/>
                </a:solidFill>
                <a:latin typeface="Arial" charset="0"/>
                <a:ea typeface="Arial" charset="0"/>
                <a:cs typeface="Arial" charset="0"/>
              </a:rPr>
              <a:t>Statistics</a:t>
            </a:r>
          </a:p>
        </p:txBody>
      </p:sp>
      <p:sp>
        <p:nvSpPr>
          <p:cNvPr id="3" name="Rectangle 2"/>
          <p:cNvSpPr/>
          <p:nvPr/>
        </p:nvSpPr>
        <p:spPr>
          <a:xfrm>
            <a:off x="1196683" y="2479837"/>
            <a:ext cx="10562641" cy="3046988"/>
          </a:xfrm>
          <a:prstGeom prst="rect">
            <a:avLst/>
          </a:prstGeom>
        </p:spPr>
        <p:txBody>
          <a:bodyPr wrap="square">
            <a:spAutoFit/>
          </a:bodyPr>
          <a:lstStyle/>
          <a:p>
            <a:pPr marL="457200" indent="-457200">
              <a:buFont typeface="Arial" charset="0"/>
              <a:buChar char="•"/>
            </a:pPr>
            <a:r>
              <a:rPr lang="en-US" sz="3200" dirty="0">
                <a:latin typeface="+mn-lt"/>
              </a:rPr>
              <a:t>Linear regression models were used to assess the associations between participation in different physical activity types and changes in WORMS. </a:t>
            </a:r>
          </a:p>
          <a:p>
            <a:pPr marL="457200" indent="-457200">
              <a:buFont typeface="Arial" charset="0"/>
              <a:buChar char="•"/>
            </a:pPr>
            <a:r>
              <a:rPr lang="en-US" sz="3200" dirty="0">
                <a:latin typeface="+mn-lt"/>
              </a:rPr>
              <a:t>Bonferroni-correction was performed to correct for multiple comparisons.</a:t>
            </a:r>
          </a:p>
          <a:p>
            <a:pPr marL="457200" indent="-457200">
              <a:buFont typeface="Arial" charset="0"/>
              <a:buChar char="•"/>
            </a:pPr>
            <a:endParaRPr lang="en-US" sz="3200" dirty="0">
              <a:latin typeface="Arial" charset="0"/>
              <a:ea typeface="Arial" charset="0"/>
              <a:cs typeface="Arial" charset="0"/>
            </a:endParaRPr>
          </a:p>
        </p:txBody>
      </p:sp>
      <p:sp>
        <p:nvSpPr>
          <p:cNvPr id="37" name="Rectangle 36"/>
          <p:cNvSpPr/>
          <p:nvPr/>
        </p:nvSpPr>
        <p:spPr>
          <a:xfrm>
            <a:off x="2487672" y="123046"/>
            <a:ext cx="2744662" cy="400110"/>
          </a:xfrm>
          <a:prstGeom prst="rect">
            <a:avLst/>
          </a:prstGeom>
        </p:spPr>
        <p:txBody>
          <a:bodyPr wrap="none">
            <a:spAutoFit/>
          </a:bodyPr>
          <a:lstStyle/>
          <a:p>
            <a:r>
              <a:rPr lang="en-US" sz="2000" b="1" dirty="0">
                <a:solidFill>
                  <a:srgbClr val="FDFF00"/>
                </a:solidFill>
                <a:latin typeface="Trebuchet MS"/>
                <a:cs typeface="Trebuchet MS"/>
              </a:rPr>
              <a:t>Method and Materials</a:t>
            </a:r>
            <a:endParaRPr lang="en-US" sz="2000" b="1" dirty="0">
              <a:solidFill>
                <a:srgbClr val="FDFF00"/>
              </a:solidFill>
            </a:endParaRPr>
          </a:p>
        </p:txBody>
      </p:sp>
      <p:sp>
        <p:nvSpPr>
          <p:cNvPr id="38" name="Rectangle 37"/>
          <p:cNvSpPr/>
          <p:nvPr/>
        </p:nvSpPr>
        <p:spPr>
          <a:xfrm>
            <a:off x="10005048" y="169213"/>
            <a:ext cx="1550424" cy="307777"/>
          </a:xfrm>
          <a:prstGeom prst="rect">
            <a:avLst/>
          </a:prstGeom>
        </p:spPr>
        <p:txBody>
          <a:bodyPr wrap="none">
            <a:spAutoFit/>
          </a:bodyPr>
          <a:lstStyle/>
          <a:p>
            <a:r>
              <a:rPr lang="en-US" sz="1400">
                <a:solidFill>
                  <a:schemeClr val="bg1"/>
                </a:solidFill>
                <a:latin typeface="Trebuchet MS"/>
                <a:cs typeface="Trebuchet MS"/>
              </a:rPr>
              <a:t>Acknowledgment</a:t>
            </a:r>
            <a:endParaRPr lang="en-US" sz="1400"/>
          </a:p>
        </p:txBody>
      </p:sp>
      <p:cxnSp>
        <p:nvCxnSpPr>
          <p:cNvPr id="39" name="Straight Connector 38"/>
          <p:cNvCxnSpPr/>
          <p:nvPr/>
        </p:nvCxnSpPr>
        <p:spPr>
          <a:xfrm>
            <a:off x="2259072" y="190957"/>
            <a:ext cx="0" cy="365814"/>
          </a:xfrm>
          <a:prstGeom prst="line">
            <a:avLst/>
          </a:prstGeom>
          <a:ln w="25400">
            <a:solidFill>
              <a:schemeClr val="tx1">
                <a:alpha val="53000"/>
              </a:schemeClr>
            </a:solidFill>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5919424" y="172391"/>
            <a:ext cx="744948" cy="307777"/>
          </a:xfrm>
          <a:prstGeom prst="rect">
            <a:avLst/>
          </a:prstGeom>
        </p:spPr>
        <p:txBody>
          <a:bodyPr wrap="none">
            <a:spAutoFit/>
          </a:bodyPr>
          <a:lstStyle/>
          <a:p>
            <a:r>
              <a:rPr lang="en-US" sz="1400" dirty="0">
                <a:solidFill>
                  <a:schemeClr val="bg1"/>
                </a:solidFill>
                <a:latin typeface="Trebuchet MS"/>
                <a:cs typeface="Trebuchet MS"/>
              </a:rPr>
              <a:t>Results</a:t>
            </a:r>
            <a:endParaRPr lang="en-US" sz="1400" dirty="0"/>
          </a:p>
        </p:txBody>
      </p:sp>
      <p:sp>
        <p:nvSpPr>
          <p:cNvPr id="41" name="Rectangle 40"/>
          <p:cNvSpPr/>
          <p:nvPr/>
        </p:nvSpPr>
        <p:spPr>
          <a:xfrm>
            <a:off x="7846199" y="172391"/>
            <a:ext cx="1042273" cy="307777"/>
          </a:xfrm>
          <a:prstGeom prst="rect">
            <a:avLst/>
          </a:prstGeom>
        </p:spPr>
        <p:txBody>
          <a:bodyPr wrap="none">
            <a:spAutoFit/>
          </a:bodyPr>
          <a:lstStyle/>
          <a:p>
            <a:r>
              <a:rPr lang="en-US" sz="1400" dirty="0">
                <a:solidFill>
                  <a:schemeClr val="bg1"/>
                </a:solidFill>
                <a:latin typeface="Trebuchet MS"/>
                <a:cs typeface="Trebuchet MS"/>
              </a:rPr>
              <a:t>Conclusion</a:t>
            </a:r>
            <a:endParaRPr lang="en-US" sz="1400" dirty="0"/>
          </a:p>
        </p:txBody>
      </p:sp>
      <p:cxnSp>
        <p:nvCxnSpPr>
          <p:cNvPr id="42" name="Straight Connector 41"/>
          <p:cNvCxnSpPr/>
          <p:nvPr/>
        </p:nvCxnSpPr>
        <p:spPr>
          <a:xfrm>
            <a:off x="5472774" y="190957"/>
            <a:ext cx="0" cy="365814"/>
          </a:xfrm>
          <a:prstGeom prst="line">
            <a:avLst/>
          </a:prstGeom>
          <a:ln w="25400">
            <a:solidFill>
              <a:schemeClr val="tx1">
                <a:alpha val="53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p:cNvCxnSpPr/>
          <p:nvPr/>
        </p:nvCxnSpPr>
        <p:spPr>
          <a:xfrm>
            <a:off x="7212072" y="190957"/>
            <a:ext cx="0" cy="365814"/>
          </a:xfrm>
          <a:prstGeom prst="line">
            <a:avLst/>
          </a:prstGeom>
          <a:ln w="25400">
            <a:solidFill>
              <a:schemeClr val="tx1">
                <a:alpha val="53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9421872" y="140986"/>
            <a:ext cx="0" cy="365814"/>
          </a:xfrm>
          <a:prstGeom prst="line">
            <a:avLst/>
          </a:prstGeom>
          <a:ln w="25400">
            <a:solidFill>
              <a:schemeClr val="tx1">
                <a:alpha val="53000"/>
              </a:schemeClr>
            </a:solidFill>
          </a:ln>
        </p:spPr>
        <p:style>
          <a:lnRef idx="1">
            <a:schemeClr val="accent1"/>
          </a:lnRef>
          <a:fillRef idx="0">
            <a:schemeClr val="accent1"/>
          </a:fillRef>
          <a:effectRef idx="0">
            <a:schemeClr val="accent1"/>
          </a:effectRef>
          <a:fontRef idx="minor">
            <a:schemeClr val="tx1"/>
          </a:fontRef>
        </p:style>
      </p:cxnSp>
      <p:sp>
        <p:nvSpPr>
          <p:cNvPr id="45" name="Textfeld 10"/>
          <p:cNvSpPr txBox="1"/>
          <p:nvPr/>
        </p:nvSpPr>
        <p:spPr>
          <a:xfrm>
            <a:off x="658872" y="169213"/>
            <a:ext cx="1109599" cy="307777"/>
          </a:xfrm>
          <a:prstGeom prst="rect">
            <a:avLst/>
          </a:prstGeom>
          <a:noFill/>
        </p:spPr>
        <p:txBody>
          <a:bodyPr wrap="none" rtlCol="0">
            <a:spAutoFit/>
          </a:bodyPr>
          <a:lstStyle/>
          <a:p>
            <a:r>
              <a:rPr lang="en-US" sz="1400" dirty="0">
                <a:solidFill>
                  <a:schemeClr val="bg1"/>
                </a:solidFill>
                <a:latin typeface="Trebuchet MS"/>
                <a:cs typeface="Trebuchet MS"/>
              </a:rPr>
              <a:t>Background</a:t>
            </a:r>
            <a:endParaRPr lang="en-US" sz="1400" u="sng" dirty="0">
              <a:solidFill>
                <a:schemeClr val="bg1"/>
              </a:solidFill>
              <a:latin typeface="Trebuchet MS"/>
              <a:cs typeface="Trebuchet MS"/>
            </a:endParaRPr>
          </a:p>
        </p:txBody>
      </p:sp>
      <p:sp>
        <p:nvSpPr>
          <p:cNvPr id="46" name="Line 31"/>
          <p:cNvSpPr>
            <a:spLocks noChangeShapeType="1"/>
          </p:cNvSpPr>
          <p:nvPr/>
        </p:nvSpPr>
        <p:spPr bwMode="auto">
          <a:xfrm>
            <a:off x="190500" y="696001"/>
            <a:ext cx="11849100" cy="0"/>
          </a:xfrm>
          <a:prstGeom prst="line">
            <a:avLst/>
          </a:prstGeom>
          <a:noFill/>
          <a:ln w="3175">
            <a:solidFill>
              <a:srgbClr val="318FC5"/>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endParaRPr>
          </a:p>
        </p:txBody>
      </p:sp>
      <p:sp>
        <p:nvSpPr>
          <p:cNvPr id="47" name="Line 31"/>
          <p:cNvSpPr>
            <a:spLocks noChangeShapeType="1"/>
          </p:cNvSpPr>
          <p:nvPr/>
        </p:nvSpPr>
        <p:spPr bwMode="auto">
          <a:xfrm>
            <a:off x="190500" y="696001"/>
            <a:ext cx="5282274" cy="0"/>
          </a:xfrm>
          <a:prstGeom prst="line">
            <a:avLst/>
          </a:prstGeom>
          <a:noFill/>
          <a:ln w="82550">
            <a:solidFill>
              <a:srgbClr val="318FC5"/>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endParaRPr>
          </a:p>
        </p:txBody>
      </p:sp>
      <p:pic>
        <p:nvPicPr>
          <p:cNvPr id="27" name="Picture 26"/>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8295649" y="4705534"/>
            <a:ext cx="2283964" cy="1611628"/>
          </a:xfrm>
          <a:prstGeom prst="rect">
            <a:avLst/>
          </a:prstGeom>
        </p:spPr>
      </p:pic>
      <p:pic>
        <p:nvPicPr>
          <p:cNvPr id="20" name="Graphic 19" descr="Baseball">
            <a:extLst>
              <a:ext uri="{FF2B5EF4-FFF2-40B4-BE49-F238E27FC236}">
                <a16:creationId xmlns:a16="http://schemas.microsoft.com/office/drawing/2014/main" id="{A11232BC-DEF6-1C46-8C5F-1F571F624E82}"/>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734800" y="5867400"/>
            <a:ext cx="457200" cy="457200"/>
          </a:xfrm>
          <a:prstGeom prst="rect">
            <a:avLst/>
          </a:prstGeom>
        </p:spPr>
      </p:pic>
      <p:pic>
        <p:nvPicPr>
          <p:cNvPr id="21" name="Graphic 20" descr="Soccer">
            <a:extLst>
              <a:ext uri="{FF2B5EF4-FFF2-40B4-BE49-F238E27FC236}">
                <a16:creationId xmlns:a16="http://schemas.microsoft.com/office/drawing/2014/main" id="{5287C976-C0A3-C444-9AA3-55A414B997A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679382" y="706582"/>
            <a:ext cx="415636" cy="415636"/>
          </a:xfrm>
          <a:prstGeom prst="rect">
            <a:avLst/>
          </a:prstGeom>
        </p:spPr>
      </p:pic>
      <p:pic>
        <p:nvPicPr>
          <p:cNvPr id="22" name="Graphic 21" descr="Cricket">
            <a:extLst>
              <a:ext uri="{FF2B5EF4-FFF2-40B4-BE49-F238E27FC236}">
                <a16:creationId xmlns:a16="http://schemas.microsoft.com/office/drawing/2014/main" id="{D7CED5D1-4DDD-1E4F-B406-1BCB8760077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658600" y="1091056"/>
            <a:ext cx="457200" cy="457200"/>
          </a:xfrm>
          <a:prstGeom prst="rect">
            <a:avLst/>
          </a:prstGeom>
        </p:spPr>
      </p:pic>
      <p:pic>
        <p:nvPicPr>
          <p:cNvPr id="23" name="Graphic 22" descr="Tennis">
            <a:extLst>
              <a:ext uri="{FF2B5EF4-FFF2-40B4-BE49-F238E27FC236}">
                <a16:creationId xmlns:a16="http://schemas.microsoft.com/office/drawing/2014/main" id="{E1D00143-7519-174A-A5EA-D09A6FA4BAF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734800" y="1524000"/>
            <a:ext cx="457200" cy="457200"/>
          </a:xfrm>
          <a:prstGeom prst="rect">
            <a:avLst/>
          </a:prstGeom>
        </p:spPr>
      </p:pic>
      <p:pic>
        <p:nvPicPr>
          <p:cNvPr id="25" name="Graphic 24" descr="Cycling">
            <a:extLst>
              <a:ext uri="{FF2B5EF4-FFF2-40B4-BE49-F238E27FC236}">
                <a16:creationId xmlns:a16="http://schemas.microsoft.com/office/drawing/2014/main" id="{12292CCA-6CD3-694B-A735-1EFD9613FC32}"/>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731642" y="2005456"/>
            <a:ext cx="457200" cy="457200"/>
          </a:xfrm>
          <a:prstGeom prst="rect">
            <a:avLst/>
          </a:prstGeom>
        </p:spPr>
      </p:pic>
      <p:pic>
        <p:nvPicPr>
          <p:cNvPr id="28" name="Graphic 27" descr="Golf">
            <a:extLst>
              <a:ext uri="{FF2B5EF4-FFF2-40B4-BE49-F238E27FC236}">
                <a16:creationId xmlns:a16="http://schemas.microsoft.com/office/drawing/2014/main" id="{A84C870E-4E18-194E-983F-842E57CA94AE}"/>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1811000" y="2843656"/>
            <a:ext cx="457200" cy="457200"/>
          </a:xfrm>
          <a:prstGeom prst="rect">
            <a:avLst/>
          </a:prstGeom>
        </p:spPr>
      </p:pic>
      <p:pic>
        <p:nvPicPr>
          <p:cNvPr id="29" name="Graphic 28" descr="Swimming">
            <a:extLst>
              <a:ext uri="{FF2B5EF4-FFF2-40B4-BE49-F238E27FC236}">
                <a16:creationId xmlns:a16="http://schemas.microsoft.com/office/drawing/2014/main" id="{CE166220-C99A-A04C-BA7C-6EF3B20AD5C5}"/>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1733917" y="3224656"/>
            <a:ext cx="457200" cy="457200"/>
          </a:xfrm>
          <a:prstGeom prst="rect">
            <a:avLst/>
          </a:prstGeom>
        </p:spPr>
      </p:pic>
      <p:pic>
        <p:nvPicPr>
          <p:cNvPr id="30" name="Graphic 29" descr="Water polo">
            <a:extLst>
              <a:ext uri="{FF2B5EF4-FFF2-40B4-BE49-F238E27FC236}">
                <a16:creationId xmlns:a16="http://schemas.microsoft.com/office/drawing/2014/main" id="{078FC997-40EE-A646-B251-89BA5AFBDFF5}"/>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1733917" y="3605656"/>
            <a:ext cx="457200" cy="457200"/>
          </a:xfrm>
          <a:prstGeom prst="rect">
            <a:avLst/>
          </a:prstGeom>
        </p:spPr>
      </p:pic>
      <p:pic>
        <p:nvPicPr>
          <p:cNvPr id="31" name="Graphic 30" descr="Body builder">
            <a:extLst>
              <a:ext uri="{FF2B5EF4-FFF2-40B4-BE49-F238E27FC236}">
                <a16:creationId xmlns:a16="http://schemas.microsoft.com/office/drawing/2014/main" id="{4643BAB0-60B4-2D40-94A6-40454390F317}"/>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11734800" y="4062856"/>
            <a:ext cx="457200" cy="457200"/>
          </a:xfrm>
          <a:prstGeom prst="rect">
            <a:avLst/>
          </a:prstGeom>
        </p:spPr>
      </p:pic>
      <p:pic>
        <p:nvPicPr>
          <p:cNvPr id="32" name="Graphic 31" descr="Gymnast Rings">
            <a:extLst>
              <a:ext uri="{FF2B5EF4-FFF2-40B4-BE49-F238E27FC236}">
                <a16:creationId xmlns:a16="http://schemas.microsoft.com/office/drawing/2014/main" id="{1520D2FF-0A16-124F-840F-3F023C9A9A2E}"/>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1734800" y="4520056"/>
            <a:ext cx="457200" cy="457200"/>
          </a:xfrm>
          <a:prstGeom prst="rect">
            <a:avLst/>
          </a:prstGeom>
        </p:spPr>
      </p:pic>
      <p:pic>
        <p:nvPicPr>
          <p:cNvPr id="33" name="Graphic 32" descr="Gymnast Floor routine">
            <a:extLst>
              <a:ext uri="{FF2B5EF4-FFF2-40B4-BE49-F238E27FC236}">
                <a16:creationId xmlns:a16="http://schemas.microsoft.com/office/drawing/2014/main" id="{01CD7FDE-9DE4-D44F-ABF3-1B4662D53F21}"/>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11734800" y="5053456"/>
            <a:ext cx="457200" cy="457200"/>
          </a:xfrm>
          <a:prstGeom prst="rect">
            <a:avLst/>
          </a:prstGeom>
        </p:spPr>
      </p:pic>
      <p:pic>
        <p:nvPicPr>
          <p:cNvPr id="34" name="Graphic 33" descr="Dancing">
            <a:extLst>
              <a:ext uri="{FF2B5EF4-FFF2-40B4-BE49-F238E27FC236}">
                <a16:creationId xmlns:a16="http://schemas.microsoft.com/office/drawing/2014/main" id="{8D3CDB6C-4B65-C741-90C2-F7B079880109}"/>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11734800" y="5410200"/>
            <a:ext cx="457200" cy="457200"/>
          </a:xfrm>
          <a:prstGeom prst="rect">
            <a:avLst/>
          </a:prstGeom>
        </p:spPr>
      </p:pic>
      <p:pic>
        <p:nvPicPr>
          <p:cNvPr id="35" name="Graphic 34" descr="Cross country skiing">
            <a:extLst>
              <a:ext uri="{FF2B5EF4-FFF2-40B4-BE49-F238E27FC236}">
                <a16:creationId xmlns:a16="http://schemas.microsoft.com/office/drawing/2014/main" id="{BD969F6E-99B4-884F-8FE2-2CCDCEAB8094}"/>
              </a:ext>
            </a:extLst>
          </p:cNvPr>
          <p:cNvPicPr>
            <a:picLocks noChangeAspect="1"/>
          </p:cNvPicPr>
          <p:nvPr/>
        </p:nvPicPr>
        <p:blipFill>
          <a:blip r:embed="rId30">
            <a:extLst>
              <a:ext uri="{28A0092B-C50C-407E-A947-70E740481C1C}">
                <a14:useLocalDpi xmlns:a14="http://schemas.microsoft.com/office/drawing/2010/main" val="0"/>
              </a:ext>
              <a:ext uri="{96DAC541-7B7A-43D3-8B79-37D633B846F1}">
                <asvg:svgBlip xmlns:asvg="http://schemas.microsoft.com/office/drawing/2016/SVG/main" r:embed="rId31"/>
              </a:ext>
            </a:extLst>
          </a:blip>
          <a:stretch>
            <a:fillRect/>
          </a:stretch>
        </p:blipFill>
        <p:spPr>
          <a:xfrm>
            <a:off x="11658600" y="2410712"/>
            <a:ext cx="457200" cy="457200"/>
          </a:xfrm>
          <a:prstGeom prst="rect">
            <a:avLst/>
          </a:prstGeom>
        </p:spPr>
      </p:pic>
    </p:spTree>
    <p:extLst>
      <p:ext uri="{BB962C8B-B14F-4D97-AF65-F5344CB8AC3E}">
        <p14:creationId xmlns:p14="http://schemas.microsoft.com/office/powerpoint/2010/main" val="1725763068"/>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1339"/>
        </a:solidFill>
        <a:effectLst/>
      </p:bgPr>
    </p:bg>
    <p:spTree>
      <p:nvGrpSpPr>
        <p:cNvPr id="1" name=""/>
        <p:cNvGrpSpPr/>
        <p:nvPr/>
      </p:nvGrpSpPr>
      <p:grpSpPr>
        <a:xfrm>
          <a:off x="0" y="0"/>
          <a:ext cx="0" cy="0"/>
          <a:chOff x="0" y="0"/>
          <a:chExt cx="0" cy="0"/>
        </a:xfrm>
      </p:grpSpPr>
      <p:sp>
        <p:nvSpPr>
          <p:cNvPr id="6" name="Slide Number Placeholder 6"/>
          <p:cNvSpPr txBox="1">
            <a:spLocks/>
          </p:cNvSpPr>
          <p:nvPr/>
        </p:nvSpPr>
        <p:spPr>
          <a:xfrm>
            <a:off x="11208636" y="6648457"/>
            <a:ext cx="184546" cy="103875"/>
          </a:xfrm>
          <a:prstGeom prst="rect">
            <a:avLst/>
          </a:prstGeom>
        </p:spPr>
        <p:txBody>
          <a:bodyPr vert="horz" wrap="square" lIns="0" tIns="0" rIns="0" bIns="0" rtlCol="0" anchor="b" anchorCtr="0">
            <a:spAutoFit/>
          </a:bodyPr>
          <a:lstStyle>
            <a:defPPr>
              <a:defRPr lang="en-US"/>
            </a:defPPr>
            <a:lvl1pPr marL="0" algn="l" defTabSz="914400" rtl="0" eaLnBrk="1" latinLnBrk="0" hangingPunct="1">
              <a:defRPr sz="900" i="0" kern="1200">
                <a:solidFill>
                  <a:schemeClr val="tx1"/>
                </a:solidFill>
                <a:latin typeface="Helvetica Neue"/>
                <a:ea typeface="+mn-ea"/>
                <a:cs typeface="Helvetica Neue"/>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BCC8D0D-EAEC-449D-9161-023DFF90F2E2}" type="slidenum">
              <a:rPr lang="en-US" sz="675"/>
              <a:pPr/>
              <a:t>14</a:t>
            </a:fld>
            <a:endParaRPr lang="en-US" sz="675" dirty="0"/>
          </a:p>
        </p:txBody>
      </p:sp>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734800" y="6629400"/>
            <a:ext cx="381000" cy="184688"/>
          </a:xfrm>
          <a:prstGeom prst="rect">
            <a:avLst/>
          </a:prstGeom>
        </p:spPr>
      </p:pic>
      <p:cxnSp>
        <p:nvCxnSpPr>
          <p:cNvPr id="17" name="Straight Connector 16"/>
          <p:cNvCxnSpPr/>
          <p:nvPr/>
        </p:nvCxnSpPr>
        <p:spPr>
          <a:xfrm>
            <a:off x="152400" y="6079282"/>
            <a:ext cx="11612880" cy="16718"/>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xmlns="">
                <a:noFill/>
              </a14:hiddenFill>
            </a:ext>
          </a:extLst>
        </p:spPr>
      </p:cxnSp>
      <p:sp>
        <p:nvSpPr>
          <p:cNvPr id="53" name="Rectangle 52"/>
          <p:cNvSpPr/>
          <p:nvPr/>
        </p:nvSpPr>
        <p:spPr>
          <a:xfrm>
            <a:off x="5805672" y="115806"/>
            <a:ext cx="1039067" cy="400110"/>
          </a:xfrm>
          <a:prstGeom prst="rect">
            <a:avLst/>
          </a:prstGeom>
        </p:spPr>
        <p:txBody>
          <a:bodyPr wrap="none">
            <a:spAutoFit/>
          </a:bodyPr>
          <a:lstStyle/>
          <a:p>
            <a:r>
              <a:rPr lang="en-US" sz="2000" b="1" dirty="0">
                <a:solidFill>
                  <a:srgbClr val="FDFF00"/>
                </a:solidFill>
                <a:latin typeface="Trebuchet MS"/>
                <a:cs typeface="Trebuchet MS"/>
              </a:rPr>
              <a:t>Results</a:t>
            </a:r>
            <a:endParaRPr lang="en-US" sz="2000" b="1" dirty="0">
              <a:solidFill>
                <a:srgbClr val="FDFF00"/>
              </a:solidFill>
            </a:endParaRPr>
          </a:p>
        </p:txBody>
      </p:sp>
      <p:sp>
        <p:nvSpPr>
          <p:cNvPr id="54" name="Rectangle 53"/>
          <p:cNvSpPr/>
          <p:nvPr/>
        </p:nvSpPr>
        <p:spPr>
          <a:xfrm>
            <a:off x="10005048" y="161181"/>
            <a:ext cx="1550424" cy="307777"/>
          </a:xfrm>
          <a:prstGeom prst="rect">
            <a:avLst/>
          </a:prstGeom>
        </p:spPr>
        <p:txBody>
          <a:bodyPr wrap="none">
            <a:spAutoFit/>
          </a:bodyPr>
          <a:lstStyle/>
          <a:p>
            <a:r>
              <a:rPr lang="en-US" sz="1400">
                <a:solidFill>
                  <a:schemeClr val="bg1"/>
                </a:solidFill>
                <a:latin typeface="Trebuchet MS"/>
                <a:cs typeface="Trebuchet MS"/>
              </a:rPr>
              <a:t>Acknowledgment</a:t>
            </a:r>
            <a:endParaRPr lang="en-US" sz="1400"/>
          </a:p>
        </p:txBody>
      </p:sp>
      <p:cxnSp>
        <p:nvCxnSpPr>
          <p:cNvPr id="55" name="Straight Connector 54"/>
          <p:cNvCxnSpPr/>
          <p:nvPr/>
        </p:nvCxnSpPr>
        <p:spPr>
          <a:xfrm>
            <a:off x="2259072" y="182925"/>
            <a:ext cx="0" cy="365814"/>
          </a:xfrm>
          <a:prstGeom prst="line">
            <a:avLst/>
          </a:prstGeom>
          <a:ln w="25400">
            <a:solidFill>
              <a:schemeClr val="tx1">
                <a:alpha val="53000"/>
              </a:schemeClr>
            </a:solidFill>
          </a:ln>
        </p:spPr>
        <p:style>
          <a:lnRef idx="1">
            <a:schemeClr val="accent1"/>
          </a:lnRef>
          <a:fillRef idx="0">
            <a:schemeClr val="accent1"/>
          </a:fillRef>
          <a:effectRef idx="0">
            <a:schemeClr val="accent1"/>
          </a:effectRef>
          <a:fontRef idx="minor">
            <a:schemeClr val="tx1"/>
          </a:fontRef>
        </p:style>
      </p:cxnSp>
      <p:sp>
        <p:nvSpPr>
          <p:cNvPr id="56" name="Rectangle 55"/>
          <p:cNvSpPr/>
          <p:nvPr/>
        </p:nvSpPr>
        <p:spPr>
          <a:xfrm>
            <a:off x="2945183" y="164359"/>
            <a:ext cx="1904689" cy="307777"/>
          </a:xfrm>
          <a:prstGeom prst="rect">
            <a:avLst/>
          </a:prstGeom>
        </p:spPr>
        <p:txBody>
          <a:bodyPr wrap="none">
            <a:spAutoFit/>
          </a:bodyPr>
          <a:lstStyle/>
          <a:p>
            <a:r>
              <a:rPr lang="en-US" sz="1400" dirty="0">
                <a:solidFill>
                  <a:schemeClr val="bg1"/>
                </a:solidFill>
                <a:latin typeface="Trebuchet MS"/>
                <a:cs typeface="Trebuchet MS"/>
              </a:rPr>
              <a:t>Method and Materials</a:t>
            </a:r>
            <a:endParaRPr lang="en-US" sz="1400" dirty="0"/>
          </a:p>
        </p:txBody>
      </p:sp>
      <p:sp>
        <p:nvSpPr>
          <p:cNvPr id="57" name="Rectangle 56"/>
          <p:cNvSpPr/>
          <p:nvPr/>
        </p:nvSpPr>
        <p:spPr>
          <a:xfrm>
            <a:off x="7846199" y="164359"/>
            <a:ext cx="1042273" cy="307777"/>
          </a:xfrm>
          <a:prstGeom prst="rect">
            <a:avLst/>
          </a:prstGeom>
        </p:spPr>
        <p:txBody>
          <a:bodyPr wrap="none">
            <a:spAutoFit/>
          </a:bodyPr>
          <a:lstStyle/>
          <a:p>
            <a:r>
              <a:rPr lang="en-US" sz="1400" dirty="0">
                <a:solidFill>
                  <a:schemeClr val="bg1"/>
                </a:solidFill>
                <a:latin typeface="Trebuchet MS"/>
                <a:cs typeface="Trebuchet MS"/>
              </a:rPr>
              <a:t>Conclusion</a:t>
            </a:r>
            <a:endParaRPr lang="en-US" sz="1400" dirty="0"/>
          </a:p>
        </p:txBody>
      </p:sp>
      <p:cxnSp>
        <p:nvCxnSpPr>
          <p:cNvPr id="58" name="Straight Connector 57"/>
          <p:cNvCxnSpPr/>
          <p:nvPr/>
        </p:nvCxnSpPr>
        <p:spPr>
          <a:xfrm>
            <a:off x="5472774" y="182925"/>
            <a:ext cx="0" cy="365814"/>
          </a:xfrm>
          <a:prstGeom prst="line">
            <a:avLst/>
          </a:prstGeom>
          <a:ln w="25400">
            <a:solidFill>
              <a:schemeClr val="tx1">
                <a:alpha val="53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7212072" y="182925"/>
            <a:ext cx="0" cy="365814"/>
          </a:xfrm>
          <a:prstGeom prst="line">
            <a:avLst/>
          </a:prstGeom>
          <a:ln w="25400">
            <a:solidFill>
              <a:schemeClr val="tx1">
                <a:alpha val="53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9421872" y="132954"/>
            <a:ext cx="0" cy="365814"/>
          </a:xfrm>
          <a:prstGeom prst="line">
            <a:avLst/>
          </a:prstGeom>
          <a:ln w="25400">
            <a:solidFill>
              <a:schemeClr val="tx1">
                <a:alpha val="53000"/>
              </a:schemeClr>
            </a:solidFill>
          </a:ln>
        </p:spPr>
        <p:style>
          <a:lnRef idx="1">
            <a:schemeClr val="accent1"/>
          </a:lnRef>
          <a:fillRef idx="0">
            <a:schemeClr val="accent1"/>
          </a:fillRef>
          <a:effectRef idx="0">
            <a:schemeClr val="accent1"/>
          </a:effectRef>
          <a:fontRef idx="minor">
            <a:schemeClr val="tx1"/>
          </a:fontRef>
        </p:style>
      </p:cxnSp>
      <p:sp>
        <p:nvSpPr>
          <p:cNvPr id="61" name="Textfeld 10"/>
          <p:cNvSpPr txBox="1"/>
          <p:nvPr/>
        </p:nvSpPr>
        <p:spPr>
          <a:xfrm>
            <a:off x="658872" y="161181"/>
            <a:ext cx="1109599" cy="307777"/>
          </a:xfrm>
          <a:prstGeom prst="rect">
            <a:avLst/>
          </a:prstGeom>
          <a:noFill/>
        </p:spPr>
        <p:txBody>
          <a:bodyPr wrap="none" rtlCol="0">
            <a:spAutoFit/>
          </a:bodyPr>
          <a:lstStyle/>
          <a:p>
            <a:r>
              <a:rPr lang="en-US" sz="1400" dirty="0">
                <a:solidFill>
                  <a:schemeClr val="bg1"/>
                </a:solidFill>
                <a:latin typeface="Trebuchet MS"/>
                <a:cs typeface="Trebuchet MS"/>
              </a:rPr>
              <a:t>Background</a:t>
            </a:r>
            <a:endParaRPr lang="en-US" sz="1400" u="sng" dirty="0">
              <a:solidFill>
                <a:schemeClr val="bg1"/>
              </a:solidFill>
              <a:latin typeface="Trebuchet MS"/>
              <a:cs typeface="Trebuchet MS"/>
            </a:endParaRPr>
          </a:p>
        </p:txBody>
      </p:sp>
      <p:sp>
        <p:nvSpPr>
          <p:cNvPr id="62" name="Line 31"/>
          <p:cNvSpPr>
            <a:spLocks noChangeShapeType="1"/>
          </p:cNvSpPr>
          <p:nvPr/>
        </p:nvSpPr>
        <p:spPr bwMode="auto">
          <a:xfrm>
            <a:off x="190500" y="696001"/>
            <a:ext cx="11849100" cy="0"/>
          </a:xfrm>
          <a:prstGeom prst="line">
            <a:avLst/>
          </a:prstGeom>
          <a:noFill/>
          <a:ln w="3175">
            <a:solidFill>
              <a:srgbClr val="318FC5"/>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endParaRPr>
          </a:p>
        </p:txBody>
      </p:sp>
      <p:sp>
        <p:nvSpPr>
          <p:cNvPr id="63" name="Line 31"/>
          <p:cNvSpPr>
            <a:spLocks noChangeShapeType="1"/>
          </p:cNvSpPr>
          <p:nvPr/>
        </p:nvSpPr>
        <p:spPr bwMode="auto">
          <a:xfrm>
            <a:off x="190500" y="696001"/>
            <a:ext cx="5829300" cy="0"/>
          </a:xfrm>
          <a:prstGeom prst="line">
            <a:avLst/>
          </a:prstGeom>
          <a:noFill/>
          <a:ln w="82550">
            <a:solidFill>
              <a:srgbClr val="318FC5"/>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endParaRPr>
          </a:p>
        </p:txBody>
      </p:sp>
      <p:sp>
        <p:nvSpPr>
          <p:cNvPr id="2" name="TextBox 1">
            <a:extLst>
              <a:ext uri="{FF2B5EF4-FFF2-40B4-BE49-F238E27FC236}">
                <a16:creationId xmlns:a16="http://schemas.microsoft.com/office/drawing/2014/main" id="{D7C0CA98-AE62-C147-8B0D-4F750565B065}"/>
              </a:ext>
            </a:extLst>
          </p:cNvPr>
          <p:cNvSpPr txBox="1"/>
          <p:nvPr/>
        </p:nvSpPr>
        <p:spPr>
          <a:xfrm>
            <a:off x="4381086" y="653888"/>
            <a:ext cx="4507386" cy="461665"/>
          </a:xfrm>
          <a:prstGeom prst="rect">
            <a:avLst/>
          </a:prstGeom>
          <a:noFill/>
        </p:spPr>
        <p:txBody>
          <a:bodyPr wrap="square" rtlCol="0">
            <a:spAutoFit/>
          </a:bodyPr>
          <a:lstStyle/>
          <a:p>
            <a:r>
              <a:rPr lang="en-US" dirty="0">
                <a:latin typeface="+mn-lt"/>
              </a:rPr>
              <a:t>Subjects Characteristics</a:t>
            </a:r>
            <a:r>
              <a:rPr lang="en-US" dirty="0"/>
              <a:t> </a:t>
            </a:r>
          </a:p>
        </p:txBody>
      </p:sp>
      <p:sp>
        <p:nvSpPr>
          <p:cNvPr id="7" name="TextBox 6">
            <a:extLst>
              <a:ext uri="{FF2B5EF4-FFF2-40B4-BE49-F238E27FC236}">
                <a16:creationId xmlns:a16="http://schemas.microsoft.com/office/drawing/2014/main" id="{ED423A19-5C14-9942-8D1E-1616C9A8EA9F}"/>
              </a:ext>
            </a:extLst>
          </p:cNvPr>
          <p:cNvSpPr txBox="1"/>
          <p:nvPr/>
        </p:nvSpPr>
        <p:spPr>
          <a:xfrm>
            <a:off x="1213671" y="6537078"/>
            <a:ext cx="1569660" cy="369332"/>
          </a:xfrm>
          <a:prstGeom prst="rect">
            <a:avLst/>
          </a:prstGeom>
          <a:noFill/>
        </p:spPr>
        <p:txBody>
          <a:bodyPr wrap="none" rtlCol="0">
            <a:spAutoFit/>
          </a:bodyPr>
          <a:lstStyle/>
          <a:p>
            <a:r>
              <a:rPr lang="en-US" sz="1800" dirty="0">
                <a:latin typeface="+mn-lt"/>
              </a:rPr>
              <a:t>*missing data</a:t>
            </a:r>
          </a:p>
        </p:txBody>
      </p:sp>
      <p:pic>
        <p:nvPicPr>
          <p:cNvPr id="16" name="Picture 15">
            <a:extLst>
              <a:ext uri="{FF2B5EF4-FFF2-40B4-BE49-F238E27FC236}">
                <a16:creationId xmlns:a16="http://schemas.microsoft.com/office/drawing/2014/main" id="{A964BAD7-3144-724D-A4FC-C9868ACBC0C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7876" y="1054869"/>
            <a:ext cx="11701724" cy="5497049"/>
          </a:xfrm>
          <a:prstGeom prst="rect">
            <a:avLst/>
          </a:prstGeom>
          <a:solidFill>
            <a:schemeClr val="bg1"/>
          </a:solidFill>
        </p:spPr>
      </p:pic>
    </p:spTree>
    <p:extLst>
      <p:ext uri="{BB962C8B-B14F-4D97-AF65-F5344CB8AC3E}">
        <p14:creationId xmlns:p14="http://schemas.microsoft.com/office/powerpoint/2010/main" val="1712293720"/>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1339"/>
        </a:solidFill>
        <a:effectLst/>
      </p:bgPr>
    </p:bg>
    <p:spTree>
      <p:nvGrpSpPr>
        <p:cNvPr id="1" name=""/>
        <p:cNvGrpSpPr/>
        <p:nvPr/>
      </p:nvGrpSpPr>
      <p:grpSpPr>
        <a:xfrm>
          <a:off x="0" y="0"/>
          <a:ext cx="0" cy="0"/>
          <a:chOff x="0" y="0"/>
          <a:chExt cx="0" cy="0"/>
        </a:xfrm>
      </p:grpSpPr>
      <p:sp>
        <p:nvSpPr>
          <p:cNvPr id="6" name="Slide Number Placeholder 6"/>
          <p:cNvSpPr txBox="1">
            <a:spLocks/>
          </p:cNvSpPr>
          <p:nvPr/>
        </p:nvSpPr>
        <p:spPr>
          <a:xfrm>
            <a:off x="11208636" y="6648457"/>
            <a:ext cx="184546" cy="103875"/>
          </a:xfrm>
          <a:prstGeom prst="rect">
            <a:avLst/>
          </a:prstGeom>
        </p:spPr>
        <p:txBody>
          <a:bodyPr vert="horz" wrap="square" lIns="0" tIns="0" rIns="0" bIns="0" rtlCol="0" anchor="b" anchorCtr="0">
            <a:spAutoFit/>
          </a:bodyPr>
          <a:lstStyle>
            <a:defPPr>
              <a:defRPr lang="en-US"/>
            </a:defPPr>
            <a:lvl1pPr marL="0" algn="l" defTabSz="914400" rtl="0" eaLnBrk="1" latinLnBrk="0" hangingPunct="1">
              <a:defRPr sz="900" i="0" kern="1200">
                <a:solidFill>
                  <a:schemeClr val="tx1"/>
                </a:solidFill>
                <a:latin typeface="Helvetica Neue"/>
                <a:ea typeface="+mn-ea"/>
                <a:cs typeface="Helvetica Neue"/>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BCC8D0D-EAEC-449D-9161-023DFF90F2E2}" type="slidenum">
              <a:rPr lang="en-US" sz="675"/>
              <a:pPr/>
              <a:t>15</a:t>
            </a:fld>
            <a:endParaRPr lang="en-US" sz="675" dirty="0"/>
          </a:p>
        </p:txBody>
      </p:sp>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01397" y="6324600"/>
            <a:ext cx="738203" cy="357841"/>
          </a:xfrm>
          <a:prstGeom prst="rect">
            <a:avLst/>
          </a:prstGeom>
        </p:spPr>
      </p:pic>
      <p:cxnSp>
        <p:nvCxnSpPr>
          <p:cNvPr id="17" name="Straight Connector 16"/>
          <p:cNvCxnSpPr/>
          <p:nvPr/>
        </p:nvCxnSpPr>
        <p:spPr>
          <a:xfrm>
            <a:off x="152400" y="6079282"/>
            <a:ext cx="11612880" cy="16718"/>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xmlns="">
                <a:noFill/>
              </a14:hiddenFill>
            </a:ext>
          </a:extLst>
        </p:spPr>
      </p:cxnSp>
      <p:sp>
        <p:nvSpPr>
          <p:cNvPr id="16" name="Rectangle 15"/>
          <p:cNvSpPr/>
          <p:nvPr/>
        </p:nvSpPr>
        <p:spPr>
          <a:xfrm>
            <a:off x="5805672" y="115806"/>
            <a:ext cx="1039067" cy="400110"/>
          </a:xfrm>
          <a:prstGeom prst="rect">
            <a:avLst/>
          </a:prstGeom>
        </p:spPr>
        <p:txBody>
          <a:bodyPr wrap="none">
            <a:spAutoFit/>
          </a:bodyPr>
          <a:lstStyle/>
          <a:p>
            <a:r>
              <a:rPr lang="en-US" sz="2000" b="1" dirty="0">
                <a:solidFill>
                  <a:srgbClr val="FDFF00"/>
                </a:solidFill>
                <a:latin typeface="Trebuchet MS"/>
                <a:cs typeface="Trebuchet MS"/>
              </a:rPr>
              <a:t>Results</a:t>
            </a:r>
            <a:endParaRPr lang="en-US" sz="2000" b="1" dirty="0">
              <a:solidFill>
                <a:srgbClr val="FDFF00"/>
              </a:solidFill>
            </a:endParaRPr>
          </a:p>
        </p:txBody>
      </p:sp>
      <p:sp>
        <p:nvSpPr>
          <p:cNvPr id="24" name="Rectangle 23"/>
          <p:cNvSpPr/>
          <p:nvPr/>
        </p:nvSpPr>
        <p:spPr>
          <a:xfrm>
            <a:off x="10005048" y="161181"/>
            <a:ext cx="1550424" cy="307777"/>
          </a:xfrm>
          <a:prstGeom prst="rect">
            <a:avLst/>
          </a:prstGeom>
        </p:spPr>
        <p:txBody>
          <a:bodyPr wrap="none">
            <a:spAutoFit/>
          </a:bodyPr>
          <a:lstStyle/>
          <a:p>
            <a:r>
              <a:rPr lang="en-US" sz="1400">
                <a:solidFill>
                  <a:schemeClr val="bg1"/>
                </a:solidFill>
                <a:latin typeface="Trebuchet MS"/>
                <a:cs typeface="Trebuchet MS"/>
              </a:rPr>
              <a:t>Acknowledgment</a:t>
            </a:r>
            <a:endParaRPr lang="en-US" sz="1400"/>
          </a:p>
        </p:txBody>
      </p:sp>
      <p:cxnSp>
        <p:nvCxnSpPr>
          <p:cNvPr id="26" name="Straight Connector 25"/>
          <p:cNvCxnSpPr/>
          <p:nvPr/>
        </p:nvCxnSpPr>
        <p:spPr>
          <a:xfrm>
            <a:off x="2259072" y="182925"/>
            <a:ext cx="0" cy="365814"/>
          </a:xfrm>
          <a:prstGeom prst="line">
            <a:avLst/>
          </a:prstGeom>
          <a:ln w="25400">
            <a:solidFill>
              <a:schemeClr val="tx1">
                <a:alpha val="53000"/>
              </a:schemeClr>
            </a:solidFill>
          </a:ln>
        </p:spPr>
        <p:style>
          <a:lnRef idx="1">
            <a:schemeClr val="accent1"/>
          </a:lnRef>
          <a:fillRef idx="0">
            <a:schemeClr val="accent1"/>
          </a:fillRef>
          <a:effectRef idx="0">
            <a:schemeClr val="accent1"/>
          </a:effectRef>
          <a:fontRef idx="minor">
            <a:schemeClr val="tx1"/>
          </a:fontRef>
        </p:style>
      </p:cxnSp>
      <p:sp>
        <p:nvSpPr>
          <p:cNvPr id="27" name="Rectangle 26"/>
          <p:cNvSpPr/>
          <p:nvPr/>
        </p:nvSpPr>
        <p:spPr>
          <a:xfrm>
            <a:off x="2945183" y="164359"/>
            <a:ext cx="1904689" cy="307777"/>
          </a:xfrm>
          <a:prstGeom prst="rect">
            <a:avLst/>
          </a:prstGeom>
        </p:spPr>
        <p:txBody>
          <a:bodyPr wrap="none">
            <a:spAutoFit/>
          </a:bodyPr>
          <a:lstStyle/>
          <a:p>
            <a:r>
              <a:rPr lang="en-US" sz="1400" dirty="0">
                <a:solidFill>
                  <a:schemeClr val="bg1"/>
                </a:solidFill>
                <a:latin typeface="Trebuchet MS"/>
                <a:cs typeface="Trebuchet MS"/>
              </a:rPr>
              <a:t>Method and Materials</a:t>
            </a:r>
            <a:endParaRPr lang="en-US" sz="1400" dirty="0"/>
          </a:p>
        </p:txBody>
      </p:sp>
      <p:sp>
        <p:nvSpPr>
          <p:cNvPr id="28" name="Rectangle 27"/>
          <p:cNvSpPr/>
          <p:nvPr/>
        </p:nvSpPr>
        <p:spPr>
          <a:xfrm>
            <a:off x="7846199" y="164359"/>
            <a:ext cx="1042273" cy="307777"/>
          </a:xfrm>
          <a:prstGeom prst="rect">
            <a:avLst/>
          </a:prstGeom>
        </p:spPr>
        <p:txBody>
          <a:bodyPr wrap="none">
            <a:spAutoFit/>
          </a:bodyPr>
          <a:lstStyle/>
          <a:p>
            <a:r>
              <a:rPr lang="en-US" sz="1400" dirty="0">
                <a:solidFill>
                  <a:schemeClr val="bg1"/>
                </a:solidFill>
                <a:latin typeface="Trebuchet MS"/>
                <a:cs typeface="Trebuchet MS"/>
              </a:rPr>
              <a:t>Conclusion</a:t>
            </a:r>
            <a:endParaRPr lang="en-US" sz="1400" dirty="0"/>
          </a:p>
        </p:txBody>
      </p:sp>
      <p:cxnSp>
        <p:nvCxnSpPr>
          <p:cNvPr id="29" name="Straight Connector 28"/>
          <p:cNvCxnSpPr/>
          <p:nvPr/>
        </p:nvCxnSpPr>
        <p:spPr>
          <a:xfrm>
            <a:off x="5472774" y="182925"/>
            <a:ext cx="0" cy="365814"/>
          </a:xfrm>
          <a:prstGeom prst="line">
            <a:avLst/>
          </a:prstGeom>
          <a:ln w="25400">
            <a:solidFill>
              <a:schemeClr val="tx1">
                <a:alpha val="53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7212072" y="182925"/>
            <a:ext cx="0" cy="365814"/>
          </a:xfrm>
          <a:prstGeom prst="line">
            <a:avLst/>
          </a:prstGeom>
          <a:ln w="25400">
            <a:solidFill>
              <a:schemeClr val="tx1">
                <a:alpha val="53000"/>
              </a:schemeClr>
            </a:solidFill>
          </a:ln>
        </p:spPr>
        <p:style>
          <a:lnRef idx="1">
            <a:schemeClr val="accent1"/>
          </a:lnRef>
          <a:fillRef idx="0">
            <a:schemeClr val="accent1"/>
          </a:fillRef>
          <a:effectRef idx="0">
            <a:schemeClr val="accent1"/>
          </a:effectRef>
          <a:fontRef idx="minor">
            <a:schemeClr val="tx1"/>
          </a:fontRef>
        </p:style>
      </p:cxnSp>
      <p:cxnSp>
        <p:nvCxnSpPr>
          <p:cNvPr id="31" name="Straight Connector 30"/>
          <p:cNvCxnSpPr/>
          <p:nvPr/>
        </p:nvCxnSpPr>
        <p:spPr>
          <a:xfrm>
            <a:off x="9421872" y="132954"/>
            <a:ext cx="0" cy="365814"/>
          </a:xfrm>
          <a:prstGeom prst="line">
            <a:avLst/>
          </a:prstGeom>
          <a:ln w="25400">
            <a:solidFill>
              <a:schemeClr val="tx1">
                <a:alpha val="53000"/>
              </a:schemeClr>
            </a:solidFill>
          </a:ln>
        </p:spPr>
        <p:style>
          <a:lnRef idx="1">
            <a:schemeClr val="accent1"/>
          </a:lnRef>
          <a:fillRef idx="0">
            <a:schemeClr val="accent1"/>
          </a:fillRef>
          <a:effectRef idx="0">
            <a:schemeClr val="accent1"/>
          </a:effectRef>
          <a:fontRef idx="minor">
            <a:schemeClr val="tx1"/>
          </a:fontRef>
        </p:style>
      </p:cxnSp>
      <p:sp>
        <p:nvSpPr>
          <p:cNvPr id="32" name="Textfeld 10"/>
          <p:cNvSpPr txBox="1"/>
          <p:nvPr/>
        </p:nvSpPr>
        <p:spPr>
          <a:xfrm>
            <a:off x="658872" y="161181"/>
            <a:ext cx="1109599" cy="307777"/>
          </a:xfrm>
          <a:prstGeom prst="rect">
            <a:avLst/>
          </a:prstGeom>
          <a:noFill/>
        </p:spPr>
        <p:txBody>
          <a:bodyPr wrap="none" rtlCol="0">
            <a:spAutoFit/>
          </a:bodyPr>
          <a:lstStyle/>
          <a:p>
            <a:r>
              <a:rPr lang="en-US" sz="1400" dirty="0">
                <a:solidFill>
                  <a:schemeClr val="bg1"/>
                </a:solidFill>
                <a:latin typeface="Trebuchet MS"/>
                <a:cs typeface="Trebuchet MS"/>
              </a:rPr>
              <a:t>Background</a:t>
            </a:r>
            <a:endParaRPr lang="en-US" sz="1400" u="sng" dirty="0">
              <a:solidFill>
                <a:schemeClr val="bg1"/>
              </a:solidFill>
              <a:latin typeface="Trebuchet MS"/>
              <a:cs typeface="Trebuchet MS"/>
            </a:endParaRPr>
          </a:p>
        </p:txBody>
      </p:sp>
      <p:sp>
        <p:nvSpPr>
          <p:cNvPr id="33" name="Line 31"/>
          <p:cNvSpPr>
            <a:spLocks noChangeShapeType="1"/>
          </p:cNvSpPr>
          <p:nvPr/>
        </p:nvSpPr>
        <p:spPr bwMode="auto">
          <a:xfrm>
            <a:off x="190500" y="696001"/>
            <a:ext cx="11849100" cy="0"/>
          </a:xfrm>
          <a:prstGeom prst="line">
            <a:avLst/>
          </a:prstGeom>
          <a:noFill/>
          <a:ln w="3175">
            <a:solidFill>
              <a:srgbClr val="318FC5"/>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endParaRPr>
          </a:p>
        </p:txBody>
      </p:sp>
      <p:sp>
        <p:nvSpPr>
          <p:cNvPr id="34" name="Line 31"/>
          <p:cNvSpPr>
            <a:spLocks noChangeShapeType="1"/>
          </p:cNvSpPr>
          <p:nvPr/>
        </p:nvSpPr>
        <p:spPr bwMode="auto">
          <a:xfrm>
            <a:off x="190500" y="696001"/>
            <a:ext cx="6286500" cy="0"/>
          </a:xfrm>
          <a:prstGeom prst="line">
            <a:avLst/>
          </a:prstGeom>
          <a:noFill/>
          <a:ln w="82550">
            <a:solidFill>
              <a:srgbClr val="318FC5"/>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endParaRPr>
          </a:p>
        </p:txBody>
      </p:sp>
      <p:pic>
        <p:nvPicPr>
          <p:cNvPr id="19" name="Graphic 18" descr="Baseball">
            <a:extLst>
              <a:ext uri="{FF2B5EF4-FFF2-40B4-BE49-F238E27FC236}">
                <a16:creationId xmlns:a16="http://schemas.microsoft.com/office/drawing/2014/main" id="{53F21214-FAFA-674F-B815-D79D1F2397B2}"/>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734800" y="5867400"/>
            <a:ext cx="457200" cy="457200"/>
          </a:xfrm>
          <a:prstGeom prst="rect">
            <a:avLst/>
          </a:prstGeom>
        </p:spPr>
      </p:pic>
      <p:pic>
        <p:nvPicPr>
          <p:cNvPr id="20" name="Graphic 19" descr="Soccer">
            <a:extLst>
              <a:ext uri="{FF2B5EF4-FFF2-40B4-BE49-F238E27FC236}">
                <a16:creationId xmlns:a16="http://schemas.microsoft.com/office/drawing/2014/main" id="{68114AA5-3CA2-1E4E-9A47-EA8745A0BFE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679382" y="706582"/>
            <a:ext cx="415636" cy="415636"/>
          </a:xfrm>
          <a:prstGeom prst="rect">
            <a:avLst/>
          </a:prstGeom>
        </p:spPr>
      </p:pic>
      <p:pic>
        <p:nvPicPr>
          <p:cNvPr id="21" name="Graphic 20" descr="Cricket">
            <a:extLst>
              <a:ext uri="{FF2B5EF4-FFF2-40B4-BE49-F238E27FC236}">
                <a16:creationId xmlns:a16="http://schemas.microsoft.com/office/drawing/2014/main" id="{467FF6A0-54FF-9649-B68D-75765B2D0C8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658600" y="1091056"/>
            <a:ext cx="457200" cy="457200"/>
          </a:xfrm>
          <a:prstGeom prst="rect">
            <a:avLst/>
          </a:prstGeom>
        </p:spPr>
      </p:pic>
      <p:pic>
        <p:nvPicPr>
          <p:cNvPr id="22" name="Graphic 21" descr="Tennis">
            <a:extLst>
              <a:ext uri="{FF2B5EF4-FFF2-40B4-BE49-F238E27FC236}">
                <a16:creationId xmlns:a16="http://schemas.microsoft.com/office/drawing/2014/main" id="{6120C1ED-0905-C14A-9FB1-4BAA0C20FFDE}"/>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734800" y="1524000"/>
            <a:ext cx="457200" cy="457200"/>
          </a:xfrm>
          <a:prstGeom prst="rect">
            <a:avLst/>
          </a:prstGeom>
        </p:spPr>
      </p:pic>
      <p:pic>
        <p:nvPicPr>
          <p:cNvPr id="23" name="Graphic 22" descr="Cycling">
            <a:extLst>
              <a:ext uri="{FF2B5EF4-FFF2-40B4-BE49-F238E27FC236}">
                <a16:creationId xmlns:a16="http://schemas.microsoft.com/office/drawing/2014/main" id="{F4266F42-5BED-C149-9E99-E89695369FE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731642" y="2005456"/>
            <a:ext cx="457200" cy="457200"/>
          </a:xfrm>
          <a:prstGeom prst="rect">
            <a:avLst/>
          </a:prstGeom>
        </p:spPr>
      </p:pic>
      <p:pic>
        <p:nvPicPr>
          <p:cNvPr id="25" name="Graphic 24" descr="Golf">
            <a:extLst>
              <a:ext uri="{FF2B5EF4-FFF2-40B4-BE49-F238E27FC236}">
                <a16:creationId xmlns:a16="http://schemas.microsoft.com/office/drawing/2014/main" id="{E7937752-0151-1E45-9EB6-862412D92B26}"/>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811000" y="2843656"/>
            <a:ext cx="457200" cy="457200"/>
          </a:xfrm>
          <a:prstGeom prst="rect">
            <a:avLst/>
          </a:prstGeom>
        </p:spPr>
      </p:pic>
      <p:pic>
        <p:nvPicPr>
          <p:cNvPr id="35" name="Graphic 34" descr="Swimming">
            <a:extLst>
              <a:ext uri="{FF2B5EF4-FFF2-40B4-BE49-F238E27FC236}">
                <a16:creationId xmlns:a16="http://schemas.microsoft.com/office/drawing/2014/main" id="{86A61194-887F-824C-B08F-B86230747645}"/>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1733917" y="3224656"/>
            <a:ext cx="457200" cy="457200"/>
          </a:xfrm>
          <a:prstGeom prst="rect">
            <a:avLst/>
          </a:prstGeom>
        </p:spPr>
      </p:pic>
      <p:pic>
        <p:nvPicPr>
          <p:cNvPr id="36" name="Graphic 35" descr="Water polo">
            <a:extLst>
              <a:ext uri="{FF2B5EF4-FFF2-40B4-BE49-F238E27FC236}">
                <a16:creationId xmlns:a16="http://schemas.microsoft.com/office/drawing/2014/main" id="{B3048E3A-8FB7-4841-A2FB-7226A2E14D9D}"/>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1733917" y="3605656"/>
            <a:ext cx="457200" cy="457200"/>
          </a:xfrm>
          <a:prstGeom prst="rect">
            <a:avLst/>
          </a:prstGeom>
        </p:spPr>
      </p:pic>
      <p:pic>
        <p:nvPicPr>
          <p:cNvPr id="37" name="Graphic 36" descr="Body builder">
            <a:extLst>
              <a:ext uri="{FF2B5EF4-FFF2-40B4-BE49-F238E27FC236}">
                <a16:creationId xmlns:a16="http://schemas.microsoft.com/office/drawing/2014/main" id="{B3CDE62B-F425-D24B-8878-D1696486C2B3}"/>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1734800" y="4062856"/>
            <a:ext cx="457200" cy="457200"/>
          </a:xfrm>
          <a:prstGeom prst="rect">
            <a:avLst/>
          </a:prstGeom>
        </p:spPr>
      </p:pic>
      <p:pic>
        <p:nvPicPr>
          <p:cNvPr id="38" name="Graphic 37" descr="Gymnast Rings">
            <a:extLst>
              <a:ext uri="{FF2B5EF4-FFF2-40B4-BE49-F238E27FC236}">
                <a16:creationId xmlns:a16="http://schemas.microsoft.com/office/drawing/2014/main" id="{8E8FB801-C551-5C42-9A0A-3ECF4EE5934C}"/>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11734800" y="4520056"/>
            <a:ext cx="457200" cy="457200"/>
          </a:xfrm>
          <a:prstGeom prst="rect">
            <a:avLst/>
          </a:prstGeom>
        </p:spPr>
      </p:pic>
      <p:pic>
        <p:nvPicPr>
          <p:cNvPr id="39" name="Graphic 38" descr="Gymnast Floor routine">
            <a:extLst>
              <a:ext uri="{FF2B5EF4-FFF2-40B4-BE49-F238E27FC236}">
                <a16:creationId xmlns:a16="http://schemas.microsoft.com/office/drawing/2014/main" id="{B58FA84D-31F3-094B-860B-E279204789EF}"/>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1734800" y="5053456"/>
            <a:ext cx="457200" cy="457200"/>
          </a:xfrm>
          <a:prstGeom prst="rect">
            <a:avLst/>
          </a:prstGeom>
        </p:spPr>
      </p:pic>
      <p:pic>
        <p:nvPicPr>
          <p:cNvPr id="40" name="Graphic 39" descr="Dancing">
            <a:extLst>
              <a:ext uri="{FF2B5EF4-FFF2-40B4-BE49-F238E27FC236}">
                <a16:creationId xmlns:a16="http://schemas.microsoft.com/office/drawing/2014/main" id="{9CCCEF86-39D5-2D42-A1DF-C31EC798F3CB}"/>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11734800" y="5410200"/>
            <a:ext cx="457200" cy="457200"/>
          </a:xfrm>
          <a:prstGeom prst="rect">
            <a:avLst/>
          </a:prstGeom>
        </p:spPr>
      </p:pic>
      <p:pic>
        <p:nvPicPr>
          <p:cNvPr id="41" name="Graphic 40" descr="Cross country skiing">
            <a:extLst>
              <a:ext uri="{FF2B5EF4-FFF2-40B4-BE49-F238E27FC236}">
                <a16:creationId xmlns:a16="http://schemas.microsoft.com/office/drawing/2014/main" id="{FBFA56F5-F419-C24D-AF28-00F871938D60}"/>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11658600" y="2410712"/>
            <a:ext cx="457200" cy="457200"/>
          </a:xfrm>
          <a:prstGeom prst="rect">
            <a:avLst/>
          </a:prstGeom>
        </p:spPr>
      </p:pic>
      <p:graphicFrame>
        <p:nvGraphicFramePr>
          <p:cNvPr id="42" name="Table 41">
            <a:extLst>
              <a:ext uri="{FF2B5EF4-FFF2-40B4-BE49-F238E27FC236}">
                <a16:creationId xmlns:a16="http://schemas.microsoft.com/office/drawing/2014/main" id="{F225EBEE-5226-BB47-8451-FE582EBD7F88}"/>
              </a:ext>
            </a:extLst>
          </p:cNvPr>
          <p:cNvGraphicFramePr>
            <a:graphicFrameLocks noGrp="1"/>
          </p:cNvGraphicFramePr>
          <p:nvPr>
            <p:extLst>
              <p:ext uri="{D42A27DB-BD31-4B8C-83A1-F6EECF244321}">
                <p14:modId xmlns:p14="http://schemas.microsoft.com/office/powerpoint/2010/main" val="145299494"/>
              </p:ext>
            </p:extLst>
          </p:nvPr>
        </p:nvGraphicFramePr>
        <p:xfrm>
          <a:off x="350019" y="762000"/>
          <a:ext cx="11338560" cy="5911890"/>
        </p:xfrm>
        <a:graphic>
          <a:graphicData uri="http://schemas.openxmlformats.org/drawingml/2006/table">
            <a:tbl>
              <a:tblPr firstRow="1" firstCol="1" bandRow="1">
                <a:tableStyleId>{C083E6E3-FA7D-4D7B-A595-EF9225AFEA82}</a:tableStyleId>
              </a:tblPr>
              <a:tblGrid>
                <a:gridCol w="3576033">
                  <a:extLst>
                    <a:ext uri="{9D8B030D-6E8A-4147-A177-3AD203B41FA5}">
                      <a16:colId xmlns:a16="http://schemas.microsoft.com/office/drawing/2014/main" val="2058920055"/>
                    </a:ext>
                  </a:extLst>
                </a:gridCol>
                <a:gridCol w="3312948">
                  <a:extLst>
                    <a:ext uri="{9D8B030D-6E8A-4147-A177-3AD203B41FA5}">
                      <a16:colId xmlns:a16="http://schemas.microsoft.com/office/drawing/2014/main" val="1865201043"/>
                    </a:ext>
                  </a:extLst>
                </a:gridCol>
                <a:gridCol w="2541491">
                  <a:extLst>
                    <a:ext uri="{9D8B030D-6E8A-4147-A177-3AD203B41FA5}">
                      <a16:colId xmlns:a16="http://schemas.microsoft.com/office/drawing/2014/main" val="2980920683"/>
                    </a:ext>
                  </a:extLst>
                </a:gridCol>
                <a:gridCol w="1908088">
                  <a:extLst>
                    <a:ext uri="{9D8B030D-6E8A-4147-A177-3AD203B41FA5}">
                      <a16:colId xmlns:a16="http://schemas.microsoft.com/office/drawing/2014/main" val="1127785762"/>
                    </a:ext>
                  </a:extLst>
                </a:gridCol>
              </a:tblGrid>
              <a:tr h="589111">
                <a:tc rowSpan="2">
                  <a:txBody>
                    <a:bodyPr/>
                    <a:lstStyle/>
                    <a:p>
                      <a:pPr marL="0" marR="0" algn="ctr">
                        <a:spcBef>
                          <a:spcPts val="0"/>
                        </a:spcBef>
                        <a:spcAft>
                          <a:spcPts val="0"/>
                        </a:spcAft>
                      </a:pPr>
                      <a:endParaRPr lang="en-US" sz="2000" b="1" dirty="0">
                        <a:solidFill>
                          <a:schemeClr val="tx1"/>
                        </a:solidFill>
                        <a:effectLst/>
                        <a:latin typeface="+mn-lt"/>
                        <a:cs typeface="Times New Roman" panose="02020603050405020304" pitchFamily="18" charset="0"/>
                      </a:endParaRPr>
                    </a:p>
                    <a:p>
                      <a:pPr marL="0" marR="0" algn="ctr">
                        <a:spcBef>
                          <a:spcPts val="0"/>
                        </a:spcBef>
                        <a:spcAft>
                          <a:spcPts val="0"/>
                        </a:spcAft>
                      </a:pPr>
                      <a:r>
                        <a:rPr lang="en-US" sz="2000" b="1" dirty="0">
                          <a:solidFill>
                            <a:schemeClr val="tx1"/>
                          </a:solidFill>
                          <a:effectLst/>
                          <a:latin typeface="+mn-lt"/>
                          <a:cs typeface="Times New Roman" panose="02020603050405020304" pitchFamily="18" charset="0"/>
                        </a:rPr>
                        <a:t>Worms</a:t>
                      </a:r>
                    </a:p>
                    <a:p>
                      <a:pPr marL="0" marR="0" algn="ctr">
                        <a:spcBef>
                          <a:spcPts val="0"/>
                        </a:spcBef>
                        <a:spcAft>
                          <a:spcPts val="0"/>
                        </a:spcAft>
                      </a:pPr>
                      <a:r>
                        <a:rPr lang="en-US" sz="2000" b="1" dirty="0">
                          <a:solidFill>
                            <a:schemeClr val="tx1"/>
                          </a:solidFill>
                          <a:effectLst/>
                          <a:latin typeface="+mn-lt"/>
                          <a:cs typeface="Times New Roman" panose="02020603050405020304" pitchFamily="18" charset="0"/>
                        </a:rPr>
                        <a:t>Parameters </a:t>
                      </a:r>
                    </a:p>
                  </a:txBody>
                  <a:tcPr marL="68580" marR="68580" marT="0" marB="0"/>
                </a:tc>
                <a:tc gridSpan="2">
                  <a:txBody>
                    <a:bodyPr/>
                    <a:lstStyle/>
                    <a:p>
                      <a:pPr marL="0" marR="0" lvl="0" algn="ctr">
                        <a:spcBef>
                          <a:spcPts val="0"/>
                        </a:spcBef>
                        <a:spcAft>
                          <a:spcPts val="0"/>
                        </a:spcAft>
                      </a:pPr>
                      <a:r>
                        <a:rPr lang="en-US" sz="2000" b="1" dirty="0">
                          <a:solidFill>
                            <a:schemeClr val="tx1"/>
                          </a:solidFill>
                          <a:effectLst/>
                          <a:latin typeface="+mn-lt"/>
                          <a:ea typeface="Calibri" panose="020F0502020204030204" pitchFamily="34" charset="0"/>
                          <a:cs typeface="Times New Roman" panose="02020603050405020304" pitchFamily="18" charset="0"/>
                        </a:rPr>
                        <a:t>   Racquet Sports N=80   Elliptical trainer  N=41        </a:t>
                      </a:r>
                    </a:p>
                  </a:txBody>
                  <a:tcPr marL="68580" marR="68580" marT="0" marB="0">
                    <a:lnB w="12700" cap="flat" cmpd="sng" algn="ctr">
                      <a:solidFill>
                        <a:schemeClr val="tx1"/>
                      </a:solidFill>
                      <a:prstDash val="solid"/>
                      <a:round/>
                      <a:headEnd type="none" w="med" len="med"/>
                      <a:tailEnd type="none" w="med" len="med"/>
                    </a:lnB>
                  </a:tcPr>
                </a:tc>
                <a:tc hMerge="1">
                  <a:txBody>
                    <a:bodyPr/>
                    <a:lstStyle/>
                    <a:p>
                      <a:pPr marL="0" marR="0" algn="ctr">
                        <a:spcBef>
                          <a:spcPts val="0"/>
                        </a:spcBef>
                        <a:spcAft>
                          <a:spcPts val="0"/>
                        </a:spcAft>
                      </a:pPr>
                      <a:endParaRPr lang="en-US" sz="1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000" b="1" dirty="0">
                          <a:solidFill>
                            <a:schemeClr val="tx1"/>
                          </a:solidFill>
                          <a:effectLst/>
                          <a:latin typeface="+mn-lt"/>
                          <a:ea typeface="Calibri" panose="020F0502020204030204" pitchFamily="34" charset="0"/>
                          <a:cs typeface="Times New Roman" panose="02020603050405020304" pitchFamily="18" charset="0"/>
                        </a:rPr>
                        <a:t>P-value</a:t>
                      </a:r>
                    </a:p>
                  </a:txBody>
                  <a:tcPr marL="68580" marR="68580" marT="0"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17971435"/>
                  </a:ext>
                </a:extLst>
              </a:tr>
              <a:tr h="1472778">
                <a:tc vMerge="1">
                  <a:txBody>
                    <a:bodyPr/>
                    <a:lstStyle/>
                    <a:p>
                      <a:endParaRPr lang="en-US"/>
                    </a:p>
                  </a:txBody>
                  <a:tcPr/>
                </a:tc>
                <a:tc gridSpan="2">
                  <a:txBody>
                    <a:bodyPr/>
                    <a:lstStyle/>
                    <a:p>
                      <a:pPr marL="0" marR="0" lvl="0" algn="ctr">
                        <a:spcBef>
                          <a:spcPts val="0"/>
                        </a:spcBef>
                        <a:spcAft>
                          <a:spcPts val="0"/>
                        </a:spcAft>
                      </a:pPr>
                      <a:r>
                        <a:rPr lang="en-US" sz="2000" b="1" dirty="0">
                          <a:solidFill>
                            <a:schemeClr val="tx1"/>
                          </a:solidFill>
                          <a:effectLst/>
                          <a:latin typeface="+mn-lt"/>
                          <a:ea typeface="Calibri" panose="020F0502020204030204" pitchFamily="34" charset="0"/>
                          <a:cs typeface="Times New Roman" panose="02020603050405020304" pitchFamily="18" charset="0"/>
                        </a:rPr>
                        <a:t>         </a:t>
                      </a:r>
                    </a:p>
                    <a:p>
                      <a:pPr marL="0" marR="0" lvl="0" algn="ctr">
                        <a:spcBef>
                          <a:spcPts val="0"/>
                        </a:spcBef>
                        <a:spcAft>
                          <a:spcPts val="0"/>
                        </a:spcAft>
                      </a:pPr>
                      <a:r>
                        <a:rPr lang="en-US" sz="2000" b="1" dirty="0">
                          <a:solidFill>
                            <a:schemeClr val="tx1"/>
                          </a:solidFill>
                          <a:effectLst/>
                          <a:latin typeface="+mn-lt"/>
                          <a:ea typeface="Calibri" panose="020F0502020204030204" pitchFamily="34" charset="0"/>
                          <a:cs typeface="Times New Roman" panose="02020603050405020304" pitchFamily="18" charset="0"/>
                        </a:rPr>
                        <a:t>Adjusted means changes in WORMS over 48 months [95% CI]</a:t>
                      </a:r>
                    </a:p>
                  </a:txBody>
                  <a:tcPr marL="68580" marR="68580" marT="0" marB="0">
                    <a:lnT w="12700" cap="flat" cmpd="sng" algn="ctr">
                      <a:solidFill>
                        <a:schemeClr val="tx1"/>
                      </a:solidFill>
                      <a:prstDash val="solid"/>
                      <a:round/>
                      <a:headEnd type="none" w="med" len="med"/>
                      <a:tailEnd type="none" w="med" len="med"/>
                    </a:lnT>
                    <a:noFill/>
                  </a:tcPr>
                </a:tc>
                <a:tc h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chemeClr val="tx1"/>
                          </a:solidFill>
                          <a:effectLst/>
                          <a:latin typeface="+mn-lt"/>
                          <a:ea typeface="Calibri" panose="020F0502020204030204" pitchFamily="34" charset="0"/>
                          <a:cs typeface="Times New Roman" panose="02020603050405020304" pitchFamily="18" charset="0"/>
                        </a:rPr>
                        <a:t>Elliptical trainer vs Racquet sports  </a:t>
                      </a:r>
                    </a:p>
                    <a:p>
                      <a:pPr marL="0" marR="0" algn="ctr">
                        <a:spcBef>
                          <a:spcPts val="0"/>
                        </a:spcBef>
                        <a:spcAft>
                          <a:spcPts val="0"/>
                        </a:spcAft>
                      </a:pPr>
                      <a:r>
                        <a:rPr lang="en-US" sz="2000" b="1" dirty="0">
                          <a:solidFill>
                            <a:schemeClr val="tx1"/>
                          </a:solidFill>
                          <a:effectLst/>
                          <a:latin typeface="+mn-lt"/>
                          <a:ea typeface="Calibri" panose="020F0502020204030204" pitchFamily="34" charset="0"/>
                          <a:cs typeface="Times New Roman" panose="02020603050405020304" pitchFamily="18" charset="0"/>
                        </a:rPr>
                        <a:t>Bonferroni</a:t>
                      </a:r>
                    </a:p>
                  </a:txBody>
                  <a:tcPr marL="68580" marR="68580" marT="0" marB="0">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599877787"/>
                  </a:ext>
                </a:extLst>
              </a:tr>
              <a:tr h="589111">
                <a:tc>
                  <a:txBody>
                    <a:bodyPr/>
                    <a:lstStyle/>
                    <a:p>
                      <a:pPr marL="0" marR="0" algn="l">
                        <a:spcBef>
                          <a:spcPts val="0"/>
                        </a:spcBef>
                        <a:spcAft>
                          <a:spcPts val="0"/>
                        </a:spcAft>
                      </a:pPr>
                      <a:r>
                        <a:rPr lang="en-US" sz="2000" dirty="0">
                          <a:solidFill>
                            <a:schemeClr val="tx1"/>
                          </a:solidFill>
                          <a:effectLst/>
                          <a:latin typeface="+mn-lt"/>
                          <a:cs typeface="Times New Roman" panose="02020603050405020304" pitchFamily="18" charset="0"/>
                        </a:rPr>
                        <a:t>Overall Worms score </a:t>
                      </a:r>
                      <a:endParaRPr lang="en-US" sz="20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solidFill>
                      <a:srgbClr val="001339"/>
                    </a:solidFill>
                  </a:tcPr>
                </a:tc>
                <a:tc>
                  <a:txBody>
                    <a:bodyPr/>
                    <a:lstStyle/>
                    <a:p>
                      <a:pPr marL="0" marR="0" algn="ctr">
                        <a:spcBef>
                          <a:spcPts val="0"/>
                        </a:spcBef>
                        <a:spcAft>
                          <a:spcPts val="0"/>
                        </a:spcAft>
                      </a:pPr>
                      <a:r>
                        <a:rPr lang="en-US" sz="2000" dirty="0">
                          <a:solidFill>
                            <a:schemeClr val="tx1"/>
                          </a:solidFill>
                          <a:effectLst/>
                          <a:latin typeface="+mn-lt"/>
                          <a:ea typeface="Calibri" panose="020F0502020204030204" pitchFamily="34" charset="0"/>
                          <a:cs typeface="Times New Roman" panose="02020603050405020304" pitchFamily="18" charset="0"/>
                        </a:rPr>
                        <a:t>6.36 [5.16,7.56]</a:t>
                      </a:r>
                    </a:p>
                  </a:txBody>
                  <a:tcPr marL="68580" marR="68580" marT="0" marB="0">
                    <a:solidFill>
                      <a:srgbClr val="001339"/>
                    </a:solidFill>
                  </a:tcPr>
                </a:tc>
                <a:tc>
                  <a:txBody>
                    <a:bodyPr/>
                    <a:lstStyle/>
                    <a:p>
                      <a:pPr marL="0" marR="0" algn="ctr">
                        <a:spcBef>
                          <a:spcPts val="0"/>
                        </a:spcBef>
                        <a:spcAft>
                          <a:spcPts val="0"/>
                        </a:spcAft>
                      </a:pPr>
                      <a:r>
                        <a:rPr lang="en-US" sz="2000" dirty="0">
                          <a:solidFill>
                            <a:schemeClr val="tx1"/>
                          </a:solidFill>
                          <a:effectLst/>
                          <a:latin typeface="+mn-lt"/>
                          <a:ea typeface="Calibri" panose="020F0502020204030204" pitchFamily="34" charset="0"/>
                          <a:cs typeface="Times New Roman" panose="02020603050405020304" pitchFamily="18" charset="0"/>
                        </a:rPr>
                        <a:t>1.37 [-0.29,3.05]</a:t>
                      </a:r>
                    </a:p>
                  </a:txBody>
                  <a:tcPr marL="68580" marR="68580" marT="0" marB="0">
                    <a:solidFill>
                      <a:srgbClr val="001339"/>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chemeClr val="tx1"/>
                          </a:solidFill>
                          <a:effectLst/>
                          <a:latin typeface="+mn-lt"/>
                          <a:ea typeface="Calibri" panose="020F0502020204030204" pitchFamily="34" charset="0"/>
                          <a:cs typeface="Times New Roman" panose="02020603050405020304" pitchFamily="18" charset="0"/>
                        </a:rPr>
                        <a:t>≤0.001</a:t>
                      </a:r>
                      <a:r>
                        <a:rPr lang="en-US" sz="2000" b="1" dirty="0">
                          <a:solidFill>
                            <a:srgbClr val="FFFF00"/>
                          </a:solidFill>
                          <a:effectLst/>
                          <a:latin typeface="+mn-lt"/>
                          <a:ea typeface="Calibri" panose="020F0502020204030204" pitchFamily="34" charset="0"/>
                          <a:cs typeface="Times New Roman" panose="02020603050405020304" pitchFamily="18" charset="0"/>
                        </a:rPr>
                        <a:t>*</a:t>
                      </a:r>
                    </a:p>
                    <a:p>
                      <a:pPr marL="0" marR="0" algn="ctr">
                        <a:spcBef>
                          <a:spcPts val="0"/>
                        </a:spcBef>
                        <a:spcAft>
                          <a:spcPts val="0"/>
                        </a:spcAft>
                      </a:pPr>
                      <a:endParaRPr lang="en-US" sz="2000" b="1"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solidFill>
                      <a:srgbClr val="001339"/>
                    </a:solidFill>
                  </a:tcPr>
                </a:tc>
                <a:extLst>
                  <a:ext uri="{0D108BD9-81ED-4DB2-BD59-A6C34878D82A}">
                    <a16:rowId xmlns:a16="http://schemas.microsoft.com/office/drawing/2014/main" val="857653797"/>
                  </a:ext>
                </a:extLst>
              </a:tr>
              <a:tr h="461149">
                <a:tc>
                  <a:txBody>
                    <a:bodyPr/>
                    <a:lstStyle/>
                    <a:p>
                      <a:pPr marL="0" marR="0" algn="l">
                        <a:spcBef>
                          <a:spcPts val="0"/>
                        </a:spcBef>
                        <a:spcAft>
                          <a:spcPts val="0"/>
                        </a:spcAft>
                      </a:pPr>
                      <a:r>
                        <a:rPr lang="en-US" sz="2000" dirty="0">
                          <a:solidFill>
                            <a:schemeClr val="tx1"/>
                          </a:solidFill>
                          <a:effectLst/>
                          <a:latin typeface="+mn-lt"/>
                          <a:cs typeface="Times New Roman" panose="02020603050405020304" pitchFamily="18" charset="0"/>
                        </a:rPr>
                        <a:t>Cartilage</a:t>
                      </a:r>
                      <a:endParaRPr lang="en-US" sz="20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solidFill>
                      <a:srgbClr val="00B0F0"/>
                    </a:solidFill>
                  </a:tcPr>
                </a:tc>
                <a:tc>
                  <a:txBody>
                    <a:bodyPr/>
                    <a:lstStyle/>
                    <a:p>
                      <a:endParaRPr lang="en-US" sz="2000" dirty="0">
                        <a:latin typeface="+mn-lt"/>
                      </a:endParaRPr>
                    </a:p>
                  </a:txBody>
                  <a:tcPr marL="68580" marR="68580" marT="0" marB="0">
                    <a:solidFill>
                      <a:srgbClr val="00B0F0"/>
                    </a:solidFill>
                  </a:tcPr>
                </a:tc>
                <a:tc>
                  <a:txBody>
                    <a:bodyPr/>
                    <a:lstStyle/>
                    <a:p>
                      <a:endParaRPr lang="en-US" sz="2000" dirty="0">
                        <a:latin typeface="+mn-lt"/>
                      </a:endParaRPr>
                    </a:p>
                  </a:txBody>
                  <a:tcPr marL="68580" marR="68580" marT="0" marB="0">
                    <a:solidFill>
                      <a:srgbClr val="00B0F0"/>
                    </a:solidFill>
                  </a:tcPr>
                </a:tc>
                <a:tc>
                  <a:txBody>
                    <a:bodyPr/>
                    <a:lstStyle/>
                    <a:p>
                      <a:endParaRPr lang="en-US" sz="2000" dirty="0">
                        <a:latin typeface="+mn-lt"/>
                      </a:endParaRPr>
                    </a:p>
                  </a:txBody>
                  <a:tcPr marL="68580" marR="68580" marT="0" marB="0">
                    <a:solidFill>
                      <a:srgbClr val="00B0F0"/>
                    </a:solidFill>
                  </a:tcPr>
                </a:tc>
                <a:extLst>
                  <a:ext uri="{0D108BD9-81ED-4DB2-BD59-A6C34878D82A}">
                    <a16:rowId xmlns:a16="http://schemas.microsoft.com/office/drawing/2014/main" val="1038860909"/>
                  </a:ext>
                </a:extLst>
              </a:tr>
              <a:tr h="438720">
                <a:tc>
                  <a:txBody>
                    <a:bodyPr/>
                    <a:lstStyle/>
                    <a:p>
                      <a:pPr marL="457200" marR="0" lvl="1" algn="l">
                        <a:spcBef>
                          <a:spcPts val="0"/>
                        </a:spcBef>
                        <a:spcAft>
                          <a:spcPts val="0"/>
                        </a:spcAft>
                      </a:pPr>
                      <a:r>
                        <a:rPr lang="en-US" sz="2000" b="0" dirty="0">
                          <a:solidFill>
                            <a:schemeClr val="tx1"/>
                          </a:solidFill>
                          <a:effectLst/>
                          <a:latin typeface="+mn-lt"/>
                          <a:cs typeface="Times New Roman" panose="02020603050405020304" pitchFamily="18" charset="0"/>
                        </a:rPr>
                        <a:t>Global Sum</a:t>
                      </a:r>
                      <a:endParaRPr lang="en-US" sz="20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000" dirty="0">
                          <a:solidFill>
                            <a:schemeClr val="tx1"/>
                          </a:solidFill>
                          <a:effectLst/>
                          <a:latin typeface="+mn-lt"/>
                          <a:ea typeface="Calibri" panose="020F0502020204030204" pitchFamily="34" charset="0"/>
                          <a:cs typeface="Times New Roman" panose="02020603050405020304" pitchFamily="18" charset="0"/>
                        </a:rPr>
                        <a:t>2.96 [2.34,3.58]</a:t>
                      </a:r>
                    </a:p>
                  </a:txBody>
                  <a:tcPr marL="68580" marR="68580" marT="0" marB="0"/>
                </a:tc>
                <a:tc>
                  <a:txBody>
                    <a:bodyPr/>
                    <a:lstStyle/>
                    <a:p>
                      <a:pPr marL="0" marR="0" algn="ctr">
                        <a:spcBef>
                          <a:spcPts val="0"/>
                        </a:spcBef>
                        <a:spcAft>
                          <a:spcPts val="0"/>
                        </a:spcAft>
                      </a:pPr>
                      <a:r>
                        <a:rPr lang="en-US" sz="2000" dirty="0">
                          <a:solidFill>
                            <a:schemeClr val="tx1"/>
                          </a:solidFill>
                          <a:effectLst/>
                          <a:latin typeface="+mn-lt"/>
                          <a:ea typeface="Calibri" panose="020F0502020204030204" pitchFamily="34" charset="0"/>
                          <a:cs typeface="Times New Roman" panose="02020603050405020304" pitchFamily="18" charset="0"/>
                        </a:rPr>
                        <a:t>0.76 [-0.10,1.62]</a:t>
                      </a:r>
                    </a:p>
                  </a:txBody>
                  <a:tcPr marL="68580" marR="68580" marT="0" marB="0"/>
                </a:tc>
                <a:tc>
                  <a:txBody>
                    <a:bodyPr/>
                    <a:lstStyle/>
                    <a:p>
                      <a:pPr marL="0" marR="0" algn="ctr">
                        <a:spcBef>
                          <a:spcPts val="0"/>
                        </a:spcBef>
                        <a:spcAft>
                          <a:spcPts val="0"/>
                        </a:spcAft>
                      </a:pPr>
                      <a:r>
                        <a:rPr lang="en-US" sz="2000" b="1" dirty="0">
                          <a:solidFill>
                            <a:schemeClr val="tx1"/>
                          </a:solidFill>
                          <a:effectLst/>
                          <a:latin typeface="+mn-lt"/>
                          <a:ea typeface="Calibri" panose="020F0502020204030204" pitchFamily="34" charset="0"/>
                          <a:cs typeface="Times New Roman" panose="02020603050405020304" pitchFamily="18" charset="0"/>
                        </a:rPr>
                        <a:t>0.001</a:t>
                      </a:r>
                      <a:r>
                        <a:rPr lang="en-US" sz="2000" b="1" dirty="0">
                          <a:solidFill>
                            <a:srgbClr val="FFFF00"/>
                          </a:solidFill>
                          <a:effectLst/>
                          <a:latin typeface="+mn-lt"/>
                          <a:ea typeface="Calibri" panose="020F0502020204030204" pitchFamily="34" charset="0"/>
                          <a:cs typeface="Times New Roman" panose="02020603050405020304" pitchFamily="18" charset="0"/>
                        </a:rPr>
                        <a:t>*</a:t>
                      </a:r>
                    </a:p>
                  </a:txBody>
                  <a:tcPr marL="68580" marR="68580" marT="0" marB="0"/>
                </a:tc>
                <a:extLst>
                  <a:ext uri="{0D108BD9-81ED-4DB2-BD59-A6C34878D82A}">
                    <a16:rowId xmlns:a16="http://schemas.microsoft.com/office/drawing/2014/main" val="895478671"/>
                  </a:ext>
                </a:extLst>
              </a:tr>
              <a:tr h="438720">
                <a:tc>
                  <a:txBody>
                    <a:bodyPr/>
                    <a:lstStyle/>
                    <a:p>
                      <a:pPr marL="457200" marR="0" lvl="1" algn="l">
                        <a:spcBef>
                          <a:spcPts val="0"/>
                        </a:spcBef>
                        <a:spcAft>
                          <a:spcPts val="0"/>
                        </a:spcAft>
                      </a:pPr>
                      <a:r>
                        <a:rPr lang="en-US" sz="2000" b="0" dirty="0">
                          <a:solidFill>
                            <a:schemeClr val="tx1"/>
                          </a:solidFill>
                          <a:effectLst/>
                          <a:latin typeface="+mn-lt"/>
                          <a:cs typeface="Times New Roman" panose="02020603050405020304" pitchFamily="18" charset="0"/>
                        </a:rPr>
                        <a:t>Medial femur</a:t>
                      </a:r>
                      <a:endParaRPr lang="en-US" sz="20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000" dirty="0">
                          <a:solidFill>
                            <a:schemeClr val="tx1"/>
                          </a:solidFill>
                          <a:effectLst/>
                          <a:latin typeface="+mn-lt"/>
                          <a:ea typeface="Calibri" panose="020F0502020204030204" pitchFamily="34" charset="0"/>
                          <a:cs typeface="Times New Roman" panose="02020603050405020304" pitchFamily="18" charset="0"/>
                        </a:rPr>
                        <a:t>0.65 [0.43,0.87]</a:t>
                      </a:r>
                    </a:p>
                  </a:txBody>
                  <a:tcPr marL="68580" marR="68580" marT="0" marB="0"/>
                </a:tc>
                <a:tc>
                  <a:txBody>
                    <a:bodyPr/>
                    <a:lstStyle/>
                    <a:p>
                      <a:pPr marL="0" marR="0" algn="ctr">
                        <a:spcBef>
                          <a:spcPts val="0"/>
                        </a:spcBef>
                        <a:spcAft>
                          <a:spcPts val="0"/>
                        </a:spcAft>
                      </a:pPr>
                      <a:r>
                        <a:rPr lang="en-US" sz="2000" dirty="0">
                          <a:solidFill>
                            <a:schemeClr val="tx1"/>
                          </a:solidFill>
                          <a:effectLst/>
                          <a:latin typeface="+mn-lt"/>
                          <a:ea typeface="Calibri" panose="020F0502020204030204" pitchFamily="34" charset="0"/>
                          <a:cs typeface="Times New Roman" panose="02020603050405020304" pitchFamily="18" charset="0"/>
                        </a:rPr>
                        <a:t>0.13 [-0.17,0.43]</a:t>
                      </a:r>
                    </a:p>
                  </a:txBody>
                  <a:tcPr marL="68580" marR="68580" marT="0" marB="0"/>
                </a:tc>
                <a:tc>
                  <a:txBody>
                    <a:bodyPr/>
                    <a:lstStyle/>
                    <a:p>
                      <a:pPr marL="0" marR="0" algn="ctr">
                        <a:spcBef>
                          <a:spcPts val="0"/>
                        </a:spcBef>
                        <a:spcAft>
                          <a:spcPts val="0"/>
                        </a:spcAft>
                      </a:pPr>
                      <a:r>
                        <a:rPr lang="en-US" sz="2000" dirty="0">
                          <a:solidFill>
                            <a:schemeClr val="tx1"/>
                          </a:solidFill>
                          <a:effectLst/>
                          <a:latin typeface="+mn-lt"/>
                          <a:ea typeface="Calibri" panose="020F0502020204030204" pitchFamily="34" charset="0"/>
                          <a:cs typeface="Times New Roman" panose="02020603050405020304" pitchFamily="18" charset="0"/>
                        </a:rPr>
                        <a:t>0.098</a:t>
                      </a:r>
                    </a:p>
                  </a:txBody>
                  <a:tcPr marL="68580" marR="68580" marT="0" marB="0"/>
                </a:tc>
                <a:extLst>
                  <a:ext uri="{0D108BD9-81ED-4DB2-BD59-A6C34878D82A}">
                    <a16:rowId xmlns:a16="http://schemas.microsoft.com/office/drawing/2014/main" val="1077630398"/>
                  </a:ext>
                </a:extLst>
              </a:tr>
              <a:tr h="438720">
                <a:tc>
                  <a:txBody>
                    <a:bodyPr/>
                    <a:lstStyle/>
                    <a:p>
                      <a:pPr marL="457200" marR="0" lvl="1" algn="l">
                        <a:spcBef>
                          <a:spcPts val="0"/>
                        </a:spcBef>
                        <a:spcAft>
                          <a:spcPts val="0"/>
                        </a:spcAft>
                      </a:pPr>
                      <a:r>
                        <a:rPr lang="en-US" sz="2000" b="0" dirty="0">
                          <a:solidFill>
                            <a:schemeClr val="tx1"/>
                          </a:solidFill>
                          <a:effectLst/>
                          <a:latin typeface="+mn-lt"/>
                          <a:cs typeface="Times New Roman" panose="02020603050405020304" pitchFamily="18" charset="0"/>
                        </a:rPr>
                        <a:t>Medial tibia</a:t>
                      </a:r>
                      <a:endParaRPr lang="en-US" sz="20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000" dirty="0">
                          <a:solidFill>
                            <a:schemeClr val="tx1"/>
                          </a:solidFill>
                          <a:effectLst/>
                          <a:latin typeface="+mn-lt"/>
                          <a:ea typeface="Calibri" panose="020F0502020204030204" pitchFamily="34" charset="0"/>
                          <a:cs typeface="Times New Roman" panose="02020603050405020304" pitchFamily="18" charset="0"/>
                        </a:rPr>
                        <a:t>0.59 [0.37,0.81]</a:t>
                      </a:r>
                    </a:p>
                  </a:txBody>
                  <a:tcPr marL="68580" marR="68580" marT="0" marB="0"/>
                </a:tc>
                <a:tc>
                  <a:txBody>
                    <a:bodyPr/>
                    <a:lstStyle/>
                    <a:p>
                      <a:pPr marL="0" marR="0" algn="ctr">
                        <a:spcBef>
                          <a:spcPts val="0"/>
                        </a:spcBef>
                        <a:spcAft>
                          <a:spcPts val="0"/>
                        </a:spcAft>
                      </a:pPr>
                      <a:r>
                        <a:rPr lang="en-US" sz="2000" dirty="0">
                          <a:solidFill>
                            <a:schemeClr val="tx1"/>
                          </a:solidFill>
                          <a:effectLst/>
                          <a:latin typeface="+mn-lt"/>
                          <a:ea typeface="Calibri" panose="020F0502020204030204" pitchFamily="34" charset="0"/>
                          <a:cs typeface="Times New Roman" panose="02020603050405020304" pitchFamily="18" charset="0"/>
                        </a:rPr>
                        <a:t>-0.14 [-0.45,0.16]</a:t>
                      </a:r>
                    </a:p>
                  </a:txBody>
                  <a:tcPr marL="68580" marR="68580" marT="0" marB="0"/>
                </a:tc>
                <a:tc>
                  <a:txBody>
                    <a:bodyPr/>
                    <a:lstStyle/>
                    <a:p>
                      <a:pPr marL="0" marR="0" algn="ctr">
                        <a:spcBef>
                          <a:spcPts val="0"/>
                        </a:spcBef>
                        <a:spcAft>
                          <a:spcPts val="0"/>
                        </a:spcAft>
                      </a:pPr>
                      <a:r>
                        <a:rPr lang="en-US" sz="2000" b="1" dirty="0">
                          <a:solidFill>
                            <a:schemeClr val="tx1"/>
                          </a:solidFill>
                          <a:effectLst/>
                          <a:latin typeface="+mn-lt"/>
                          <a:ea typeface="Calibri" panose="020F0502020204030204" pitchFamily="34" charset="0"/>
                          <a:cs typeface="Times New Roman" panose="02020603050405020304" pitchFamily="18" charset="0"/>
                        </a:rPr>
                        <a:t>0.003</a:t>
                      </a:r>
                      <a:r>
                        <a:rPr lang="en-US" sz="2000" b="1" dirty="0">
                          <a:solidFill>
                            <a:srgbClr val="FFFF00"/>
                          </a:solidFill>
                          <a:effectLst/>
                          <a:latin typeface="+mn-lt"/>
                          <a:ea typeface="Calibri" panose="020F0502020204030204" pitchFamily="34" charset="0"/>
                          <a:cs typeface="Times New Roman" panose="02020603050405020304" pitchFamily="18" charset="0"/>
                        </a:rPr>
                        <a:t>*</a:t>
                      </a:r>
                    </a:p>
                  </a:txBody>
                  <a:tcPr marL="68580" marR="68580" marT="0" marB="0"/>
                </a:tc>
                <a:extLst>
                  <a:ext uri="{0D108BD9-81ED-4DB2-BD59-A6C34878D82A}">
                    <a16:rowId xmlns:a16="http://schemas.microsoft.com/office/drawing/2014/main" val="3426816174"/>
                  </a:ext>
                </a:extLst>
              </a:tr>
              <a:tr h="461149">
                <a:tc>
                  <a:txBody>
                    <a:bodyPr/>
                    <a:lstStyle/>
                    <a:p>
                      <a:pPr marL="0" marR="0" algn="l">
                        <a:spcBef>
                          <a:spcPts val="0"/>
                        </a:spcBef>
                        <a:spcAft>
                          <a:spcPts val="0"/>
                        </a:spcAft>
                      </a:pPr>
                      <a:r>
                        <a:rPr lang="en-US" sz="2000" dirty="0">
                          <a:solidFill>
                            <a:schemeClr val="tx1"/>
                          </a:solidFill>
                          <a:effectLst/>
                          <a:latin typeface="+mn-lt"/>
                          <a:cs typeface="Times New Roman" panose="02020603050405020304" pitchFamily="18" charset="0"/>
                        </a:rPr>
                        <a:t>Meniscus</a:t>
                      </a:r>
                      <a:endParaRPr lang="en-US" sz="20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solidFill>
                      <a:srgbClr val="00B0F0"/>
                    </a:solidFill>
                  </a:tcPr>
                </a:tc>
                <a:tc>
                  <a:txBody>
                    <a:bodyPr/>
                    <a:lstStyle/>
                    <a:p>
                      <a:pPr marL="0" marR="0" algn="ctr">
                        <a:spcBef>
                          <a:spcPts val="0"/>
                        </a:spcBef>
                        <a:spcAft>
                          <a:spcPts val="0"/>
                        </a:spcAft>
                      </a:pPr>
                      <a:endParaRPr lang="en-US" sz="20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solidFill>
                      <a:srgbClr val="00B0F0"/>
                    </a:solidFill>
                  </a:tcPr>
                </a:tc>
                <a:tc>
                  <a:txBody>
                    <a:bodyPr/>
                    <a:lstStyle/>
                    <a:p>
                      <a:pPr marL="0" marR="0" algn="ctr">
                        <a:spcBef>
                          <a:spcPts val="0"/>
                        </a:spcBef>
                        <a:spcAft>
                          <a:spcPts val="0"/>
                        </a:spcAft>
                      </a:pPr>
                      <a:endParaRPr lang="en-US" sz="20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solidFill>
                      <a:srgbClr val="00B0F0"/>
                    </a:solidFill>
                  </a:tcPr>
                </a:tc>
                <a:tc>
                  <a:txBody>
                    <a:bodyPr/>
                    <a:lstStyle/>
                    <a:p>
                      <a:pPr algn="ctr"/>
                      <a:endParaRPr lang="en-US" sz="2000" dirty="0">
                        <a:latin typeface="+mn-lt"/>
                      </a:endParaRPr>
                    </a:p>
                  </a:txBody>
                  <a:tcPr marL="68580" marR="68580" marT="0" marB="0">
                    <a:solidFill>
                      <a:srgbClr val="00B0F0"/>
                    </a:solidFill>
                  </a:tcPr>
                </a:tc>
                <a:extLst>
                  <a:ext uri="{0D108BD9-81ED-4DB2-BD59-A6C34878D82A}">
                    <a16:rowId xmlns:a16="http://schemas.microsoft.com/office/drawing/2014/main" val="1201275152"/>
                  </a:ext>
                </a:extLst>
              </a:tr>
              <a:tr h="311347">
                <a:tc>
                  <a:txBody>
                    <a:bodyPr/>
                    <a:lstStyle/>
                    <a:p>
                      <a:pPr marL="457200" marR="0" lvl="1" algn="l">
                        <a:spcBef>
                          <a:spcPts val="0"/>
                        </a:spcBef>
                        <a:spcAft>
                          <a:spcPts val="0"/>
                        </a:spcAft>
                      </a:pPr>
                      <a:r>
                        <a:rPr lang="en-US" sz="2000" b="0" dirty="0">
                          <a:solidFill>
                            <a:schemeClr val="tx1"/>
                          </a:solidFill>
                          <a:effectLst/>
                          <a:latin typeface="+mn-lt"/>
                          <a:cs typeface="Times New Roman" panose="02020603050405020304" pitchFamily="18" charset="0"/>
                        </a:rPr>
                        <a:t>Global sum</a:t>
                      </a:r>
                      <a:endParaRPr lang="en-US" sz="20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000" dirty="0">
                          <a:solidFill>
                            <a:schemeClr val="tx1"/>
                          </a:solidFill>
                          <a:effectLst/>
                          <a:latin typeface="+mn-lt"/>
                          <a:ea typeface="Calibri" panose="020F0502020204030204" pitchFamily="34" charset="0"/>
                          <a:cs typeface="Times New Roman" panose="02020603050405020304" pitchFamily="18" charset="0"/>
                        </a:rPr>
                        <a:t>1.22 [0.81,1.63]</a:t>
                      </a:r>
                    </a:p>
                  </a:txBody>
                  <a:tcPr marL="68580" marR="68580" marT="0" marB="0"/>
                </a:tc>
                <a:tc>
                  <a:txBody>
                    <a:bodyPr/>
                    <a:lstStyle/>
                    <a:p>
                      <a:pPr marL="0" marR="0" algn="ctr">
                        <a:spcBef>
                          <a:spcPts val="0"/>
                        </a:spcBef>
                        <a:spcAft>
                          <a:spcPts val="0"/>
                        </a:spcAft>
                      </a:pPr>
                      <a:r>
                        <a:rPr lang="en-US" sz="2000" dirty="0">
                          <a:solidFill>
                            <a:schemeClr val="tx1"/>
                          </a:solidFill>
                          <a:effectLst/>
                          <a:latin typeface="+mn-lt"/>
                          <a:ea typeface="Calibri" panose="020F0502020204030204" pitchFamily="34" charset="0"/>
                          <a:cs typeface="Times New Roman" panose="02020603050405020304" pitchFamily="18" charset="0"/>
                        </a:rPr>
                        <a:t>0.20 [-0.36,0.76]</a:t>
                      </a:r>
                    </a:p>
                  </a:txBody>
                  <a:tcPr marL="68580" marR="68580" marT="0" marB="0"/>
                </a:tc>
                <a:tc>
                  <a:txBody>
                    <a:bodyPr/>
                    <a:lstStyle/>
                    <a:p>
                      <a:pPr marL="0" marR="0" algn="ctr">
                        <a:spcBef>
                          <a:spcPts val="0"/>
                        </a:spcBef>
                        <a:spcAft>
                          <a:spcPts val="0"/>
                        </a:spcAft>
                      </a:pPr>
                      <a:r>
                        <a:rPr lang="en-US" sz="2000" dirty="0">
                          <a:solidFill>
                            <a:schemeClr val="tx1"/>
                          </a:solidFill>
                          <a:effectLst/>
                          <a:latin typeface="+mn-lt"/>
                          <a:ea typeface="Calibri" panose="020F0502020204030204" pitchFamily="34" charset="0"/>
                          <a:cs typeface="Times New Roman" panose="02020603050405020304" pitchFamily="18" charset="0"/>
                        </a:rPr>
                        <a:t>0.068</a:t>
                      </a:r>
                    </a:p>
                  </a:txBody>
                  <a:tcPr marL="68580" marR="68580" marT="0" marB="0"/>
                </a:tc>
                <a:extLst>
                  <a:ext uri="{0D108BD9-81ED-4DB2-BD59-A6C34878D82A}">
                    <a16:rowId xmlns:a16="http://schemas.microsoft.com/office/drawing/2014/main" val="2512767888"/>
                  </a:ext>
                </a:extLst>
              </a:tr>
              <a:tr h="311347">
                <a:tc>
                  <a:txBody>
                    <a:bodyPr/>
                    <a:lstStyle/>
                    <a:p>
                      <a:pPr marL="457200" marR="0" lvl="1" algn="l">
                        <a:spcBef>
                          <a:spcPts val="0"/>
                        </a:spcBef>
                        <a:spcAft>
                          <a:spcPts val="0"/>
                        </a:spcAft>
                      </a:pPr>
                      <a:r>
                        <a:rPr lang="en-US" sz="2000" b="0" dirty="0">
                          <a:solidFill>
                            <a:schemeClr val="tx1"/>
                          </a:solidFill>
                          <a:effectLst/>
                          <a:latin typeface="+mn-lt"/>
                          <a:cs typeface="Times New Roman" panose="02020603050405020304" pitchFamily="18" charset="0"/>
                        </a:rPr>
                        <a:t>Medial meniscus body</a:t>
                      </a:r>
                      <a:endParaRPr lang="en-US" sz="20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000" dirty="0">
                          <a:solidFill>
                            <a:schemeClr val="tx1"/>
                          </a:solidFill>
                          <a:effectLst/>
                          <a:latin typeface="+mn-lt"/>
                          <a:ea typeface="Calibri" panose="020F0502020204030204" pitchFamily="34" charset="0"/>
                          <a:cs typeface="Times New Roman" panose="02020603050405020304" pitchFamily="18" charset="0"/>
                        </a:rPr>
                        <a:t>0.23 [0.08,0.38]</a:t>
                      </a:r>
                    </a:p>
                  </a:txBody>
                  <a:tcPr marL="68580" marR="68580" marT="0" marB="0"/>
                </a:tc>
                <a:tc>
                  <a:txBody>
                    <a:bodyPr/>
                    <a:lstStyle/>
                    <a:p>
                      <a:pPr marL="0" marR="0" algn="ctr">
                        <a:spcBef>
                          <a:spcPts val="0"/>
                        </a:spcBef>
                        <a:spcAft>
                          <a:spcPts val="0"/>
                        </a:spcAft>
                      </a:pPr>
                      <a:r>
                        <a:rPr lang="en-US" sz="2000" dirty="0">
                          <a:solidFill>
                            <a:schemeClr val="tx1"/>
                          </a:solidFill>
                          <a:effectLst/>
                          <a:latin typeface="+mn-lt"/>
                          <a:ea typeface="Calibri" panose="020F0502020204030204" pitchFamily="34" charset="0"/>
                          <a:cs typeface="Times New Roman" panose="02020603050405020304" pitchFamily="18" charset="0"/>
                        </a:rPr>
                        <a:t>0.09 [-0.12,0.30]</a:t>
                      </a:r>
                    </a:p>
                  </a:txBody>
                  <a:tcPr marL="68580" marR="68580" marT="0" marB="0"/>
                </a:tc>
                <a:tc>
                  <a:txBody>
                    <a:bodyPr/>
                    <a:lstStyle/>
                    <a:p>
                      <a:pPr marL="0" marR="0" algn="ctr">
                        <a:spcBef>
                          <a:spcPts val="0"/>
                        </a:spcBef>
                        <a:spcAft>
                          <a:spcPts val="0"/>
                        </a:spcAft>
                      </a:pPr>
                      <a:r>
                        <a:rPr lang="en-US" sz="2000" dirty="0">
                          <a:solidFill>
                            <a:schemeClr val="tx1"/>
                          </a:solidFill>
                          <a:effectLst/>
                          <a:latin typeface="+mn-lt"/>
                          <a:ea typeface="Calibri" panose="020F0502020204030204" pitchFamily="34" charset="0"/>
                          <a:cs typeface="Times New Roman" panose="02020603050405020304" pitchFamily="18" charset="0"/>
                        </a:rPr>
                        <a:t>1.00</a:t>
                      </a:r>
                    </a:p>
                  </a:txBody>
                  <a:tcPr marL="68580" marR="68580" marT="0" marB="0"/>
                </a:tc>
                <a:extLst>
                  <a:ext uri="{0D108BD9-81ED-4DB2-BD59-A6C34878D82A}">
                    <a16:rowId xmlns:a16="http://schemas.microsoft.com/office/drawing/2014/main" val="1403329443"/>
                  </a:ext>
                </a:extLst>
              </a:tr>
              <a:tr h="328027">
                <a:tc>
                  <a:txBody>
                    <a:bodyPr/>
                    <a:lstStyle/>
                    <a:p>
                      <a:pPr marL="457200" marR="0" lvl="1" algn="l">
                        <a:spcBef>
                          <a:spcPts val="0"/>
                        </a:spcBef>
                        <a:spcAft>
                          <a:spcPts val="0"/>
                        </a:spcAft>
                      </a:pPr>
                      <a:r>
                        <a:rPr lang="en-US" sz="2000" b="0" dirty="0">
                          <a:solidFill>
                            <a:schemeClr val="tx1"/>
                          </a:solidFill>
                          <a:effectLst/>
                          <a:latin typeface="+mn-lt"/>
                          <a:cs typeface="Times New Roman" panose="02020603050405020304" pitchFamily="18" charset="0"/>
                        </a:rPr>
                        <a:t>Medial meniscus posterior</a:t>
                      </a:r>
                      <a:endParaRPr lang="en-US" sz="20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000" dirty="0">
                          <a:solidFill>
                            <a:schemeClr val="tx1"/>
                          </a:solidFill>
                          <a:effectLst/>
                          <a:latin typeface="+mn-lt"/>
                          <a:ea typeface="Calibri" panose="020F0502020204030204" pitchFamily="34" charset="0"/>
                          <a:cs typeface="Times New Roman" panose="02020603050405020304" pitchFamily="18" charset="0"/>
                        </a:rPr>
                        <a:t>0.33 [0.18,0.47]</a:t>
                      </a:r>
                    </a:p>
                  </a:txBody>
                  <a:tcPr marL="68580" marR="68580" marT="0" marB="0"/>
                </a:tc>
                <a:tc>
                  <a:txBody>
                    <a:bodyPr/>
                    <a:lstStyle/>
                    <a:p>
                      <a:pPr marL="0" marR="0" algn="ctr">
                        <a:spcBef>
                          <a:spcPts val="0"/>
                        </a:spcBef>
                        <a:spcAft>
                          <a:spcPts val="0"/>
                        </a:spcAft>
                      </a:pPr>
                      <a:r>
                        <a:rPr lang="en-US" sz="2000" dirty="0">
                          <a:solidFill>
                            <a:schemeClr val="tx1"/>
                          </a:solidFill>
                          <a:effectLst/>
                          <a:latin typeface="+mn-lt"/>
                          <a:ea typeface="Calibri" panose="020F0502020204030204" pitchFamily="34" charset="0"/>
                          <a:cs typeface="Times New Roman" panose="02020603050405020304" pitchFamily="18" charset="0"/>
                        </a:rPr>
                        <a:t>0.05 [-0.14,0.24]</a:t>
                      </a:r>
                    </a:p>
                  </a:txBody>
                  <a:tcPr marL="68580" marR="68580" marT="0" marB="0"/>
                </a:tc>
                <a:tc>
                  <a:txBody>
                    <a:bodyPr/>
                    <a:lstStyle/>
                    <a:p>
                      <a:pPr marL="0" marR="0" algn="ctr">
                        <a:spcBef>
                          <a:spcPts val="0"/>
                        </a:spcBef>
                        <a:spcAft>
                          <a:spcPts val="0"/>
                        </a:spcAft>
                      </a:pPr>
                      <a:r>
                        <a:rPr lang="en-US" sz="2000" dirty="0">
                          <a:solidFill>
                            <a:schemeClr val="tx1"/>
                          </a:solidFill>
                          <a:effectLst/>
                          <a:latin typeface="+mn-lt"/>
                          <a:ea typeface="Calibri" panose="020F0502020204030204" pitchFamily="34" charset="0"/>
                          <a:cs typeface="Times New Roman" panose="02020603050405020304" pitchFamily="18" charset="0"/>
                        </a:rPr>
                        <a:t>0.386</a:t>
                      </a:r>
                    </a:p>
                  </a:txBody>
                  <a:tcPr marL="68580" marR="68580" marT="0" marB="0"/>
                </a:tc>
                <a:extLst>
                  <a:ext uri="{0D108BD9-81ED-4DB2-BD59-A6C34878D82A}">
                    <a16:rowId xmlns:a16="http://schemas.microsoft.com/office/drawing/2014/main" val="3679181112"/>
                  </a:ext>
                </a:extLst>
              </a:tr>
            </a:tbl>
          </a:graphicData>
        </a:graphic>
      </p:graphicFrame>
    </p:spTree>
    <p:extLst>
      <p:ext uri="{BB962C8B-B14F-4D97-AF65-F5344CB8AC3E}">
        <p14:creationId xmlns:p14="http://schemas.microsoft.com/office/powerpoint/2010/main" val="1686645743"/>
      </p:ext>
    </p:extLst>
  </p:cSld>
  <p:clrMapOvr>
    <a:masterClrMapping/>
  </p:clrMapOvr>
  <p:transition/>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001339"/>
        </a:solidFill>
        <a:effectLst/>
      </p:bgPr>
    </p:bg>
    <p:spTree>
      <p:nvGrpSpPr>
        <p:cNvPr id="1" name=""/>
        <p:cNvGrpSpPr/>
        <p:nvPr/>
      </p:nvGrpSpPr>
      <p:grpSpPr>
        <a:xfrm>
          <a:off x="0" y="0"/>
          <a:ext cx="0" cy="0"/>
          <a:chOff x="0" y="0"/>
          <a:chExt cx="0" cy="0"/>
        </a:xfrm>
      </p:grpSpPr>
      <p:sp>
        <p:nvSpPr>
          <p:cNvPr id="6" name="Slide Number Placeholder 6"/>
          <p:cNvSpPr txBox="1">
            <a:spLocks/>
          </p:cNvSpPr>
          <p:nvPr/>
        </p:nvSpPr>
        <p:spPr>
          <a:xfrm>
            <a:off x="11208636" y="6648457"/>
            <a:ext cx="184546" cy="103875"/>
          </a:xfrm>
          <a:prstGeom prst="rect">
            <a:avLst/>
          </a:prstGeom>
        </p:spPr>
        <p:txBody>
          <a:bodyPr vert="horz" wrap="square" lIns="0" tIns="0" rIns="0" bIns="0" rtlCol="0" anchor="b" anchorCtr="0">
            <a:spAutoFit/>
          </a:bodyPr>
          <a:lstStyle>
            <a:defPPr>
              <a:defRPr lang="en-US"/>
            </a:defPPr>
            <a:lvl1pPr marL="0" algn="l" defTabSz="914400" rtl="0" eaLnBrk="1" latinLnBrk="0" hangingPunct="1">
              <a:defRPr sz="900" i="0" kern="1200">
                <a:solidFill>
                  <a:schemeClr val="tx1"/>
                </a:solidFill>
                <a:latin typeface="Helvetica Neue"/>
                <a:ea typeface="+mn-ea"/>
                <a:cs typeface="Helvetica Neue"/>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BCC8D0D-EAEC-449D-9161-023DFF90F2E2}" type="slidenum">
              <a:rPr lang="en-US" sz="675"/>
              <a:pPr/>
              <a:t>16</a:t>
            </a:fld>
            <a:endParaRPr lang="en-US" sz="675" dirty="0"/>
          </a:p>
        </p:txBody>
      </p:sp>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487271" y="6394491"/>
            <a:ext cx="738203" cy="357841"/>
          </a:xfrm>
          <a:prstGeom prst="rect">
            <a:avLst/>
          </a:prstGeom>
        </p:spPr>
      </p:pic>
      <p:cxnSp>
        <p:nvCxnSpPr>
          <p:cNvPr id="17" name="Straight Connector 16"/>
          <p:cNvCxnSpPr/>
          <p:nvPr/>
        </p:nvCxnSpPr>
        <p:spPr>
          <a:xfrm>
            <a:off x="152400" y="6079282"/>
            <a:ext cx="11612880" cy="16718"/>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xmlns="">
                <a:noFill/>
              </a14:hiddenFill>
            </a:ext>
          </a:extLst>
        </p:spPr>
      </p:cxnSp>
      <p:sp>
        <p:nvSpPr>
          <p:cNvPr id="16" name="Rectangle 15"/>
          <p:cNvSpPr/>
          <p:nvPr/>
        </p:nvSpPr>
        <p:spPr>
          <a:xfrm>
            <a:off x="5805672" y="115806"/>
            <a:ext cx="1039067" cy="400110"/>
          </a:xfrm>
          <a:prstGeom prst="rect">
            <a:avLst/>
          </a:prstGeom>
        </p:spPr>
        <p:txBody>
          <a:bodyPr wrap="none">
            <a:spAutoFit/>
          </a:bodyPr>
          <a:lstStyle/>
          <a:p>
            <a:r>
              <a:rPr lang="en-US" sz="2000" b="1" dirty="0">
                <a:solidFill>
                  <a:srgbClr val="FDFF00"/>
                </a:solidFill>
                <a:latin typeface="Trebuchet MS"/>
                <a:cs typeface="Trebuchet MS"/>
              </a:rPr>
              <a:t>Results</a:t>
            </a:r>
            <a:endParaRPr lang="en-US" sz="2000" b="1" dirty="0">
              <a:solidFill>
                <a:srgbClr val="FDFF00"/>
              </a:solidFill>
            </a:endParaRPr>
          </a:p>
        </p:txBody>
      </p:sp>
      <p:sp>
        <p:nvSpPr>
          <p:cNvPr id="24" name="Rectangle 23"/>
          <p:cNvSpPr/>
          <p:nvPr/>
        </p:nvSpPr>
        <p:spPr>
          <a:xfrm>
            <a:off x="10005048" y="161181"/>
            <a:ext cx="1550424" cy="307777"/>
          </a:xfrm>
          <a:prstGeom prst="rect">
            <a:avLst/>
          </a:prstGeom>
        </p:spPr>
        <p:txBody>
          <a:bodyPr wrap="none">
            <a:spAutoFit/>
          </a:bodyPr>
          <a:lstStyle/>
          <a:p>
            <a:r>
              <a:rPr lang="en-US" sz="1400">
                <a:solidFill>
                  <a:schemeClr val="bg1"/>
                </a:solidFill>
                <a:latin typeface="Trebuchet MS"/>
                <a:cs typeface="Trebuchet MS"/>
              </a:rPr>
              <a:t>Acknowledgment</a:t>
            </a:r>
            <a:endParaRPr lang="en-US" sz="1400"/>
          </a:p>
        </p:txBody>
      </p:sp>
      <p:cxnSp>
        <p:nvCxnSpPr>
          <p:cNvPr id="25" name="Straight Connector 24"/>
          <p:cNvCxnSpPr/>
          <p:nvPr/>
        </p:nvCxnSpPr>
        <p:spPr>
          <a:xfrm>
            <a:off x="2259072" y="182925"/>
            <a:ext cx="0" cy="365814"/>
          </a:xfrm>
          <a:prstGeom prst="line">
            <a:avLst/>
          </a:prstGeom>
          <a:ln w="25400">
            <a:solidFill>
              <a:schemeClr val="tx1">
                <a:alpha val="53000"/>
              </a:schemeClr>
            </a:solidFill>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2945183" y="164359"/>
            <a:ext cx="1904689" cy="307777"/>
          </a:xfrm>
          <a:prstGeom prst="rect">
            <a:avLst/>
          </a:prstGeom>
        </p:spPr>
        <p:txBody>
          <a:bodyPr wrap="none">
            <a:spAutoFit/>
          </a:bodyPr>
          <a:lstStyle/>
          <a:p>
            <a:r>
              <a:rPr lang="en-US" sz="1400" dirty="0">
                <a:solidFill>
                  <a:schemeClr val="bg1"/>
                </a:solidFill>
                <a:latin typeface="Trebuchet MS"/>
                <a:cs typeface="Trebuchet MS"/>
              </a:rPr>
              <a:t>Method and Materials</a:t>
            </a:r>
            <a:endParaRPr lang="en-US" sz="1400" dirty="0"/>
          </a:p>
        </p:txBody>
      </p:sp>
      <p:sp>
        <p:nvSpPr>
          <p:cNvPr id="27" name="Rectangle 26"/>
          <p:cNvSpPr/>
          <p:nvPr/>
        </p:nvSpPr>
        <p:spPr>
          <a:xfrm>
            <a:off x="7846199" y="164359"/>
            <a:ext cx="1042273" cy="307777"/>
          </a:xfrm>
          <a:prstGeom prst="rect">
            <a:avLst/>
          </a:prstGeom>
        </p:spPr>
        <p:txBody>
          <a:bodyPr wrap="none">
            <a:spAutoFit/>
          </a:bodyPr>
          <a:lstStyle/>
          <a:p>
            <a:r>
              <a:rPr lang="en-US" sz="1400" dirty="0">
                <a:solidFill>
                  <a:schemeClr val="bg1"/>
                </a:solidFill>
                <a:latin typeface="Trebuchet MS"/>
                <a:cs typeface="Trebuchet MS"/>
              </a:rPr>
              <a:t>Conclusion</a:t>
            </a:r>
            <a:endParaRPr lang="en-US" sz="1400" dirty="0"/>
          </a:p>
        </p:txBody>
      </p:sp>
      <p:cxnSp>
        <p:nvCxnSpPr>
          <p:cNvPr id="28" name="Straight Connector 27"/>
          <p:cNvCxnSpPr/>
          <p:nvPr/>
        </p:nvCxnSpPr>
        <p:spPr>
          <a:xfrm>
            <a:off x="5472774" y="182925"/>
            <a:ext cx="0" cy="365814"/>
          </a:xfrm>
          <a:prstGeom prst="line">
            <a:avLst/>
          </a:prstGeom>
          <a:ln w="25400">
            <a:solidFill>
              <a:schemeClr val="tx1">
                <a:alpha val="53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7212072" y="182925"/>
            <a:ext cx="0" cy="365814"/>
          </a:xfrm>
          <a:prstGeom prst="line">
            <a:avLst/>
          </a:prstGeom>
          <a:ln w="25400">
            <a:solidFill>
              <a:schemeClr val="tx1">
                <a:alpha val="53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9421872" y="132954"/>
            <a:ext cx="0" cy="365814"/>
          </a:xfrm>
          <a:prstGeom prst="line">
            <a:avLst/>
          </a:prstGeom>
          <a:ln w="25400">
            <a:solidFill>
              <a:schemeClr val="tx1">
                <a:alpha val="53000"/>
              </a:schemeClr>
            </a:solidFill>
          </a:ln>
        </p:spPr>
        <p:style>
          <a:lnRef idx="1">
            <a:schemeClr val="accent1"/>
          </a:lnRef>
          <a:fillRef idx="0">
            <a:schemeClr val="accent1"/>
          </a:fillRef>
          <a:effectRef idx="0">
            <a:schemeClr val="accent1"/>
          </a:effectRef>
          <a:fontRef idx="minor">
            <a:schemeClr val="tx1"/>
          </a:fontRef>
        </p:style>
      </p:cxnSp>
      <p:sp>
        <p:nvSpPr>
          <p:cNvPr id="31" name="Textfeld 10"/>
          <p:cNvSpPr txBox="1"/>
          <p:nvPr/>
        </p:nvSpPr>
        <p:spPr>
          <a:xfrm>
            <a:off x="658872" y="161181"/>
            <a:ext cx="1109599" cy="307777"/>
          </a:xfrm>
          <a:prstGeom prst="rect">
            <a:avLst/>
          </a:prstGeom>
          <a:noFill/>
        </p:spPr>
        <p:txBody>
          <a:bodyPr wrap="none" rtlCol="0">
            <a:spAutoFit/>
          </a:bodyPr>
          <a:lstStyle/>
          <a:p>
            <a:r>
              <a:rPr lang="en-US" sz="1400" dirty="0">
                <a:solidFill>
                  <a:schemeClr val="bg1"/>
                </a:solidFill>
                <a:latin typeface="Trebuchet MS"/>
                <a:cs typeface="Trebuchet MS"/>
              </a:rPr>
              <a:t>Background</a:t>
            </a:r>
            <a:endParaRPr lang="en-US" sz="1400" u="sng" dirty="0">
              <a:solidFill>
                <a:schemeClr val="bg1"/>
              </a:solidFill>
              <a:latin typeface="Trebuchet MS"/>
              <a:cs typeface="Trebuchet MS"/>
            </a:endParaRPr>
          </a:p>
        </p:txBody>
      </p:sp>
      <p:sp>
        <p:nvSpPr>
          <p:cNvPr id="41" name="Line 31"/>
          <p:cNvSpPr>
            <a:spLocks noChangeShapeType="1"/>
          </p:cNvSpPr>
          <p:nvPr/>
        </p:nvSpPr>
        <p:spPr bwMode="auto">
          <a:xfrm>
            <a:off x="190500" y="696001"/>
            <a:ext cx="11849100" cy="0"/>
          </a:xfrm>
          <a:prstGeom prst="line">
            <a:avLst/>
          </a:prstGeom>
          <a:noFill/>
          <a:ln w="3175">
            <a:solidFill>
              <a:srgbClr val="318FC5"/>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endParaRPr>
          </a:p>
        </p:txBody>
      </p:sp>
      <p:sp>
        <p:nvSpPr>
          <p:cNvPr id="42" name="Line 31"/>
          <p:cNvSpPr>
            <a:spLocks noChangeShapeType="1"/>
          </p:cNvSpPr>
          <p:nvPr/>
        </p:nvSpPr>
        <p:spPr bwMode="auto">
          <a:xfrm>
            <a:off x="190500" y="696001"/>
            <a:ext cx="6743700" cy="0"/>
          </a:xfrm>
          <a:prstGeom prst="line">
            <a:avLst/>
          </a:prstGeom>
          <a:noFill/>
          <a:ln w="82550">
            <a:solidFill>
              <a:srgbClr val="318FC5"/>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endParaRPr>
          </a:p>
        </p:txBody>
      </p:sp>
      <p:pic>
        <p:nvPicPr>
          <p:cNvPr id="19" name="Graphic 18" descr="Baseball">
            <a:extLst>
              <a:ext uri="{FF2B5EF4-FFF2-40B4-BE49-F238E27FC236}">
                <a16:creationId xmlns:a16="http://schemas.microsoft.com/office/drawing/2014/main" id="{301FA49B-D78A-6F45-94EB-F2F25B69487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734800" y="5867400"/>
            <a:ext cx="457200" cy="457200"/>
          </a:xfrm>
          <a:prstGeom prst="rect">
            <a:avLst/>
          </a:prstGeom>
        </p:spPr>
      </p:pic>
      <p:pic>
        <p:nvPicPr>
          <p:cNvPr id="20" name="Graphic 19" descr="Soccer">
            <a:extLst>
              <a:ext uri="{FF2B5EF4-FFF2-40B4-BE49-F238E27FC236}">
                <a16:creationId xmlns:a16="http://schemas.microsoft.com/office/drawing/2014/main" id="{377A7C6B-8E4C-2049-9C96-CDCAA7AC1B0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679382" y="706582"/>
            <a:ext cx="415636" cy="415636"/>
          </a:xfrm>
          <a:prstGeom prst="rect">
            <a:avLst/>
          </a:prstGeom>
        </p:spPr>
      </p:pic>
      <p:pic>
        <p:nvPicPr>
          <p:cNvPr id="21" name="Graphic 20" descr="Cricket">
            <a:extLst>
              <a:ext uri="{FF2B5EF4-FFF2-40B4-BE49-F238E27FC236}">
                <a16:creationId xmlns:a16="http://schemas.microsoft.com/office/drawing/2014/main" id="{98E93A3C-3FA0-574E-A005-4424DB95781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658600" y="1091056"/>
            <a:ext cx="457200" cy="457200"/>
          </a:xfrm>
          <a:prstGeom prst="rect">
            <a:avLst/>
          </a:prstGeom>
        </p:spPr>
      </p:pic>
      <p:pic>
        <p:nvPicPr>
          <p:cNvPr id="22" name="Graphic 21" descr="Tennis">
            <a:extLst>
              <a:ext uri="{FF2B5EF4-FFF2-40B4-BE49-F238E27FC236}">
                <a16:creationId xmlns:a16="http://schemas.microsoft.com/office/drawing/2014/main" id="{6EBB6BCA-0EFE-2E47-8143-F5A03F78B01C}"/>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734800" y="1524000"/>
            <a:ext cx="457200" cy="457200"/>
          </a:xfrm>
          <a:prstGeom prst="rect">
            <a:avLst/>
          </a:prstGeom>
        </p:spPr>
      </p:pic>
      <p:pic>
        <p:nvPicPr>
          <p:cNvPr id="23" name="Graphic 22" descr="Cycling">
            <a:extLst>
              <a:ext uri="{FF2B5EF4-FFF2-40B4-BE49-F238E27FC236}">
                <a16:creationId xmlns:a16="http://schemas.microsoft.com/office/drawing/2014/main" id="{2426D4B4-D539-E945-9322-09896AC6AA6E}"/>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731642" y="2005456"/>
            <a:ext cx="457200" cy="457200"/>
          </a:xfrm>
          <a:prstGeom prst="rect">
            <a:avLst/>
          </a:prstGeom>
        </p:spPr>
      </p:pic>
      <p:pic>
        <p:nvPicPr>
          <p:cNvPr id="32" name="Graphic 31" descr="Golf">
            <a:extLst>
              <a:ext uri="{FF2B5EF4-FFF2-40B4-BE49-F238E27FC236}">
                <a16:creationId xmlns:a16="http://schemas.microsoft.com/office/drawing/2014/main" id="{E0485D78-9F78-DE40-AEDC-C602F52343E3}"/>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811000" y="2843656"/>
            <a:ext cx="457200" cy="457200"/>
          </a:xfrm>
          <a:prstGeom prst="rect">
            <a:avLst/>
          </a:prstGeom>
        </p:spPr>
      </p:pic>
      <p:pic>
        <p:nvPicPr>
          <p:cNvPr id="33" name="Graphic 32" descr="Swimming">
            <a:extLst>
              <a:ext uri="{FF2B5EF4-FFF2-40B4-BE49-F238E27FC236}">
                <a16:creationId xmlns:a16="http://schemas.microsoft.com/office/drawing/2014/main" id="{86FA74ED-E4F4-2442-AED9-80D94106CBF9}"/>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1733917" y="3224656"/>
            <a:ext cx="457200" cy="457200"/>
          </a:xfrm>
          <a:prstGeom prst="rect">
            <a:avLst/>
          </a:prstGeom>
        </p:spPr>
      </p:pic>
      <p:pic>
        <p:nvPicPr>
          <p:cNvPr id="34" name="Graphic 33" descr="Water polo">
            <a:extLst>
              <a:ext uri="{FF2B5EF4-FFF2-40B4-BE49-F238E27FC236}">
                <a16:creationId xmlns:a16="http://schemas.microsoft.com/office/drawing/2014/main" id="{0B1C2E75-0991-E140-B93C-411A8F52EB3D}"/>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1733917" y="3605656"/>
            <a:ext cx="457200" cy="457200"/>
          </a:xfrm>
          <a:prstGeom prst="rect">
            <a:avLst/>
          </a:prstGeom>
        </p:spPr>
      </p:pic>
      <p:pic>
        <p:nvPicPr>
          <p:cNvPr id="35" name="Graphic 34" descr="Body builder">
            <a:extLst>
              <a:ext uri="{FF2B5EF4-FFF2-40B4-BE49-F238E27FC236}">
                <a16:creationId xmlns:a16="http://schemas.microsoft.com/office/drawing/2014/main" id="{F4D5ABA7-FD37-7547-BF61-67B85433AA62}"/>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1734800" y="4062856"/>
            <a:ext cx="457200" cy="457200"/>
          </a:xfrm>
          <a:prstGeom prst="rect">
            <a:avLst/>
          </a:prstGeom>
        </p:spPr>
      </p:pic>
      <p:pic>
        <p:nvPicPr>
          <p:cNvPr id="36" name="Graphic 35" descr="Gymnast Rings">
            <a:extLst>
              <a:ext uri="{FF2B5EF4-FFF2-40B4-BE49-F238E27FC236}">
                <a16:creationId xmlns:a16="http://schemas.microsoft.com/office/drawing/2014/main" id="{7C0D3976-792A-0248-863A-953F97457864}"/>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11734800" y="4520056"/>
            <a:ext cx="457200" cy="457200"/>
          </a:xfrm>
          <a:prstGeom prst="rect">
            <a:avLst/>
          </a:prstGeom>
        </p:spPr>
      </p:pic>
      <p:pic>
        <p:nvPicPr>
          <p:cNvPr id="37" name="Graphic 36" descr="Gymnast Floor routine">
            <a:extLst>
              <a:ext uri="{FF2B5EF4-FFF2-40B4-BE49-F238E27FC236}">
                <a16:creationId xmlns:a16="http://schemas.microsoft.com/office/drawing/2014/main" id="{297EECB6-BA29-9A45-B745-A8AC16C69D60}"/>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1734800" y="5053456"/>
            <a:ext cx="457200" cy="457200"/>
          </a:xfrm>
          <a:prstGeom prst="rect">
            <a:avLst/>
          </a:prstGeom>
        </p:spPr>
      </p:pic>
      <p:pic>
        <p:nvPicPr>
          <p:cNvPr id="38" name="Graphic 37" descr="Dancing">
            <a:extLst>
              <a:ext uri="{FF2B5EF4-FFF2-40B4-BE49-F238E27FC236}">
                <a16:creationId xmlns:a16="http://schemas.microsoft.com/office/drawing/2014/main" id="{B378E736-B41A-DE48-9BC9-73DFB3E934CB}"/>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11734800" y="5410200"/>
            <a:ext cx="457200" cy="457200"/>
          </a:xfrm>
          <a:prstGeom prst="rect">
            <a:avLst/>
          </a:prstGeom>
        </p:spPr>
      </p:pic>
      <p:pic>
        <p:nvPicPr>
          <p:cNvPr id="39" name="Graphic 38" descr="Cross country skiing">
            <a:extLst>
              <a:ext uri="{FF2B5EF4-FFF2-40B4-BE49-F238E27FC236}">
                <a16:creationId xmlns:a16="http://schemas.microsoft.com/office/drawing/2014/main" id="{D58B8410-6FD4-214D-8247-B2FF70E49808}"/>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11658600" y="2410712"/>
            <a:ext cx="457200" cy="457200"/>
          </a:xfrm>
          <a:prstGeom prst="rect">
            <a:avLst/>
          </a:prstGeom>
        </p:spPr>
      </p:pic>
      <p:graphicFrame>
        <p:nvGraphicFramePr>
          <p:cNvPr id="40" name="Table 39">
            <a:extLst>
              <a:ext uri="{FF2B5EF4-FFF2-40B4-BE49-F238E27FC236}">
                <a16:creationId xmlns:a16="http://schemas.microsoft.com/office/drawing/2014/main" id="{795D98AE-0130-8F44-91EF-FD2E7F33ABC1}"/>
              </a:ext>
            </a:extLst>
          </p:cNvPr>
          <p:cNvGraphicFramePr>
            <a:graphicFrameLocks noGrp="1"/>
          </p:cNvGraphicFramePr>
          <p:nvPr>
            <p:extLst>
              <p:ext uri="{D42A27DB-BD31-4B8C-83A1-F6EECF244321}">
                <p14:modId xmlns:p14="http://schemas.microsoft.com/office/powerpoint/2010/main" val="1391425943"/>
              </p:ext>
            </p:extLst>
          </p:nvPr>
        </p:nvGraphicFramePr>
        <p:xfrm>
          <a:off x="249459" y="794927"/>
          <a:ext cx="11514529" cy="5896423"/>
        </p:xfrm>
        <a:graphic>
          <a:graphicData uri="http://schemas.openxmlformats.org/drawingml/2006/table">
            <a:tbl>
              <a:tblPr firstRow="1" firstCol="1" bandRow="1">
                <a:tableStyleId>{C083E6E3-FA7D-4D7B-A595-EF9225AFEA82}</a:tableStyleId>
              </a:tblPr>
              <a:tblGrid>
                <a:gridCol w="3636741">
                  <a:extLst>
                    <a:ext uri="{9D8B030D-6E8A-4147-A177-3AD203B41FA5}">
                      <a16:colId xmlns:a16="http://schemas.microsoft.com/office/drawing/2014/main" val="2058920055"/>
                    </a:ext>
                  </a:extLst>
                </a:gridCol>
                <a:gridCol w="3409772">
                  <a:extLst>
                    <a:ext uri="{9D8B030D-6E8A-4147-A177-3AD203B41FA5}">
                      <a16:colId xmlns:a16="http://schemas.microsoft.com/office/drawing/2014/main" val="1865201043"/>
                    </a:ext>
                  </a:extLst>
                </a:gridCol>
                <a:gridCol w="2300343">
                  <a:extLst>
                    <a:ext uri="{9D8B030D-6E8A-4147-A177-3AD203B41FA5}">
                      <a16:colId xmlns:a16="http://schemas.microsoft.com/office/drawing/2014/main" val="2980920683"/>
                    </a:ext>
                  </a:extLst>
                </a:gridCol>
                <a:gridCol w="2167673">
                  <a:extLst>
                    <a:ext uri="{9D8B030D-6E8A-4147-A177-3AD203B41FA5}">
                      <a16:colId xmlns:a16="http://schemas.microsoft.com/office/drawing/2014/main" val="1127785762"/>
                    </a:ext>
                  </a:extLst>
                </a:gridCol>
              </a:tblGrid>
              <a:tr h="590785">
                <a:tc rowSpan="2">
                  <a:txBody>
                    <a:bodyPr/>
                    <a:lstStyle/>
                    <a:p>
                      <a:pPr marL="0" marR="0" algn="ctr">
                        <a:spcBef>
                          <a:spcPts val="0"/>
                        </a:spcBef>
                        <a:spcAft>
                          <a:spcPts val="0"/>
                        </a:spcAft>
                      </a:pPr>
                      <a:endParaRPr lang="en-US" sz="2000" b="1" dirty="0">
                        <a:solidFill>
                          <a:schemeClr val="tx1"/>
                        </a:solidFill>
                        <a:effectLst/>
                        <a:latin typeface="+mn-lt"/>
                        <a:cs typeface="Times New Roman" panose="02020603050405020304" pitchFamily="18" charset="0"/>
                      </a:endParaRPr>
                    </a:p>
                    <a:p>
                      <a:pPr marL="0" marR="0" algn="ctr">
                        <a:spcBef>
                          <a:spcPts val="0"/>
                        </a:spcBef>
                        <a:spcAft>
                          <a:spcPts val="0"/>
                        </a:spcAft>
                      </a:pPr>
                      <a:r>
                        <a:rPr lang="en-US" sz="2000" b="1" dirty="0">
                          <a:solidFill>
                            <a:schemeClr val="tx1"/>
                          </a:solidFill>
                          <a:effectLst/>
                          <a:latin typeface="+mn-lt"/>
                          <a:cs typeface="Times New Roman" panose="02020603050405020304" pitchFamily="18" charset="0"/>
                        </a:rPr>
                        <a:t>Worms</a:t>
                      </a:r>
                    </a:p>
                    <a:p>
                      <a:pPr marL="0" marR="0" algn="ctr">
                        <a:spcBef>
                          <a:spcPts val="0"/>
                        </a:spcBef>
                        <a:spcAft>
                          <a:spcPts val="0"/>
                        </a:spcAft>
                      </a:pPr>
                      <a:r>
                        <a:rPr lang="en-US" sz="2000" b="1" dirty="0">
                          <a:solidFill>
                            <a:schemeClr val="tx1"/>
                          </a:solidFill>
                          <a:effectLst/>
                          <a:latin typeface="+mn-lt"/>
                          <a:cs typeface="Times New Roman" panose="02020603050405020304" pitchFamily="18" charset="0"/>
                        </a:rPr>
                        <a:t>Parameters </a:t>
                      </a:r>
                    </a:p>
                  </a:txBody>
                  <a:tcPr marL="68580" marR="68580" marT="0" marB="0"/>
                </a:tc>
                <a:tc gridSpan="2">
                  <a:txBody>
                    <a:bodyPr/>
                    <a:lstStyle/>
                    <a:p>
                      <a:pPr marL="0" marR="0" lvl="0" algn="l">
                        <a:spcBef>
                          <a:spcPts val="0"/>
                        </a:spcBef>
                        <a:spcAft>
                          <a:spcPts val="0"/>
                        </a:spcAft>
                      </a:pPr>
                      <a:r>
                        <a:rPr lang="en-US" sz="2000" b="1" dirty="0">
                          <a:solidFill>
                            <a:schemeClr val="tx1"/>
                          </a:solidFill>
                          <a:effectLst/>
                          <a:latin typeface="+mn-lt"/>
                          <a:ea typeface="Calibri" panose="020F0502020204030204" pitchFamily="34" charset="0"/>
                          <a:cs typeface="Times New Roman" panose="02020603050405020304" pitchFamily="18" charset="0"/>
                        </a:rPr>
                        <a:t> Racquet Sports N=80  Jogging/running  N=94         </a:t>
                      </a:r>
                    </a:p>
                  </a:txBody>
                  <a:tcPr marL="68580" marR="68580" marT="0" marB="0">
                    <a:lnB w="12700" cap="flat" cmpd="sng" algn="ctr">
                      <a:solidFill>
                        <a:schemeClr val="tx1"/>
                      </a:solidFill>
                      <a:prstDash val="solid"/>
                      <a:round/>
                      <a:headEnd type="none" w="med" len="med"/>
                      <a:tailEnd type="none" w="med" len="med"/>
                    </a:lnB>
                  </a:tcPr>
                </a:tc>
                <a:tc hMerge="1">
                  <a:txBody>
                    <a:bodyPr/>
                    <a:lstStyle/>
                    <a:p>
                      <a:pPr marL="0" marR="0" algn="ctr">
                        <a:spcBef>
                          <a:spcPts val="0"/>
                        </a:spcBef>
                        <a:spcAft>
                          <a:spcPts val="0"/>
                        </a:spcAft>
                      </a:pPr>
                      <a:endParaRPr lang="en-US" sz="1400" b="1" dirty="0">
                        <a:solidFill>
                          <a:schemeClr val="tx1"/>
                        </a:solidFill>
                        <a:effectLst/>
                        <a:latin typeface="Times New Roman" panose="02020603050405020304" pitchFamily="18" charset="0"/>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000" b="1" dirty="0">
                          <a:solidFill>
                            <a:schemeClr val="tx1"/>
                          </a:solidFill>
                          <a:effectLst/>
                          <a:latin typeface="+mn-lt"/>
                          <a:ea typeface="Calibri" panose="020F0502020204030204" pitchFamily="34" charset="0"/>
                          <a:cs typeface="Times New Roman" panose="02020603050405020304" pitchFamily="18" charset="0"/>
                        </a:rPr>
                        <a:t>P-value</a:t>
                      </a:r>
                    </a:p>
                  </a:txBody>
                  <a:tcPr marL="68580" marR="68580" marT="0" marB="0">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317971435"/>
                  </a:ext>
                </a:extLst>
              </a:tr>
              <a:tr h="960937">
                <a:tc vMerge="1">
                  <a:txBody>
                    <a:bodyPr/>
                    <a:lstStyle/>
                    <a:p>
                      <a:endParaRPr lang="en-US"/>
                    </a:p>
                  </a:txBody>
                  <a:tcPr/>
                </a:tc>
                <a:tc gridSpan="2">
                  <a:txBody>
                    <a:bodyPr/>
                    <a:lstStyle/>
                    <a:p>
                      <a:pPr marL="0" marR="0" lvl="0" algn="ctr">
                        <a:spcBef>
                          <a:spcPts val="0"/>
                        </a:spcBef>
                        <a:spcAft>
                          <a:spcPts val="0"/>
                        </a:spcAft>
                      </a:pPr>
                      <a:r>
                        <a:rPr lang="en-US" sz="2000" b="1" dirty="0">
                          <a:solidFill>
                            <a:schemeClr val="tx1"/>
                          </a:solidFill>
                          <a:effectLst/>
                          <a:latin typeface="+mn-lt"/>
                          <a:ea typeface="Calibri" panose="020F0502020204030204" pitchFamily="34" charset="0"/>
                          <a:cs typeface="Times New Roman" panose="02020603050405020304" pitchFamily="18" charset="0"/>
                        </a:rPr>
                        <a:t>Adjusted means changes in WORMS over 48 months [95% CI]</a:t>
                      </a:r>
                    </a:p>
                  </a:txBody>
                  <a:tcPr marL="68580" marR="68580" marT="0" marB="0">
                    <a:lnT w="12700" cap="flat" cmpd="sng" algn="ctr">
                      <a:solidFill>
                        <a:schemeClr val="tx1"/>
                      </a:solidFill>
                      <a:prstDash val="solid"/>
                      <a:round/>
                      <a:headEnd type="none" w="med" len="med"/>
                      <a:tailEnd type="none" w="med" len="med"/>
                    </a:lnT>
                    <a:noFill/>
                  </a:tcPr>
                </a:tc>
                <a:tc hMerge="1">
                  <a:txBody>
                    <a:bodyPr/>
                    <a:lstStyle/>
                    <a:p>
                      <a:endParaRPr lang="en-US"/>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000" b="1" dirty="0">
                          <a:solidFill>
                            <a:schemeClr val="tx1"/>
                          </a:solidFill>
                          <a:effectLst/>
                          <a:latin typeface="+mn-lt"/>
                          <a:ea typeface="Calibri" panose="020F0502020204030204" pitchFamily="34" charset="0"/>
                          <a:cs typeface="Times New Roman" panose="02020603050405020304" pitchFamily="18" charset="0"/>
                        </a:rPr>
                        <a:t>Jogging/running vs Racquet sports  </a:t>
                      </a:r>
                    </a:p>
                    <a:p>
                      <a:pPr marL="0" marR="0" algn="ctr">
                        <a:spcBef>
                          <a:spcPts val="0"/>
                        </a:spcBef>
                        <a:spcAft>
                          <a:spcPts val="0"/>
                        </a:spcAft>
                      </a:pPr>
                      <a:r>
                        <a:rPr lang="en-US" sz="2000" b="1" dirty="0">
                          <a:solidFill>
                            <a:schemeClr val="tx1"/>
                          </a:solidFill>
                          <a:effectLst/>
                          <a:latin typeface="+mn-lt"/>
                          <a:ea typeface="Calibri" panose="020F0502020204030204" pitchFamily="34" charset="0"/>
                          <a:cs typeface="Times New Roman" panose="02020603050405020304" pitchFamily="18" charset="0"/>
                        </a:rPr>
                        <a:t>Bonferroni</a:t>
                      </a:r>
                    </a:p>
                  </a:txBody>
                  <a:tcPr marL="68580" marR="68580" marT="0" marB="0">
                    <a:lnT w="12700" cap="flat" cmpd="sng" algn="ctr">
                      <a:solidFill>
                        <a:schemeClr val="tx1"/>
                      </a:solidFill>
                      <a:prstDash val="solid"/>
                      <a:round/>
                      <a:headEnd type="none" w="med" len="med"/>
                      <a:tailEnd type="none" w="med" len="med"/>
                    </a:lnT>
                    <a:noFill/>
                  </a:tcPr>
                </a:tc>
                <a:extLst>
                  <a:ext uri="{0D108BD9-81ED-4DB2-BD59-A6C34878D82A}">
                    <a16:rowId xmlns:a16="http://schemas.microsoft.com/office/drawing/2014/main" val="1599877787"/>
                  </a:ext>
                </a:extLst>
              </a:tr>
              <a:tr h="469022">
                <a:tc>
                  <a:txBody>
                    <a:bodyPr/>
                    <a:lstStyle/>
                    <a:p>
                      <a:pPr marL="0" marR="0" algn="l">
                        <a:spcBef>
                          <a:spcPts val="0"/>
                        </a:spcBef>
                        <a:spcAft>
                          <a:spcPts val="0"/>
                        </a:spcAft>
                      </a:pPr>
                      <a:r>
                        <a:rPr lang="en-US" sz="2000" dirty="0">
                          <a:solidFill>
                            <a:schemeClr val="tx1"/>
                          </a:solidFill>
                          <a:effectLst/>
                          <a:latin typeface="+mn-lt"/>
                          <a:cs typeface="Times New Roman" panose="02020603050405020304" pitchFamily="18" charset="0"/>
                        </a:rPr>
                        <a:t>Overall Worms score </a:t>
                      </a:r>
                      <a:endParaRPr lang="en-US" sz="20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000" dirty="0">
                          <a:solidFill>
                            <a:schemeClr val="tx1"/>
                          </a:solidFill>
                          <a:effectLst/>
                          <a:latin typeface="+mn-lt"/>
                          <a:ea typeface="Calibri" panose="020F0502020204030204" pitchFamily="34" charset="0"/>
                          <a:cs typeface="Times New Roman" panose="02020603050405020304" pitchFamily="18" charset="0"/>
                        </a:rPr>
                        <a:t>6.36 [5.16,7.56]</a:t>
                      </a:r>
                    </a:p>
                  </a:txBody>
                  <a:tcPr marL="68580" marR="68580" marT="0" marB="0"/>
                </a:tc>
                <a:tc>
                  <a:txBody>
                    <a:bodyPr/>
                    <a:lstStyle/>
                    <a:p>
                      <a:pPr marL="0" marR="0" algn="ctr">
                        <a:spcBef>
                          <a:spcPts val="0"/>
                        </a:spcBef>
                        <a:spcAft>
                          <a:spcPts val="0"/>
                        </a:spcAft>
                      </a:pPr>
                      <a:r>
                        <a:rPr lang="en-US" sz="2000" dirty="0">
                          <a:solidFill>
                            <a:schemeClr val="tx1"/>
                          </a:solidFill>
                          <a:effectLst/>
                          <a:latin typeface="+mn-lt"/>
                          <a:ea typeface="Calibri" panose="020F0502020204030204" pitchFamily="34" charset="0"/>
                          <a:cs typeface="Times New Roman" panose="02020603050405020304" pitchFamily="18" charset="0"/>
                        </a:rPr>
                        <a:t>3.48 [2.37,4.58]</a:t>
                      </a:r>
                    </a:p>
                  </a:txBody>
                  <a:tcPr marL="68580" marR="68580" marT="0" marB="0"/>
                </a:tc>
                <a:tc>
                  <a:txBody>
                    <a:bodyPr/>
                    <a:lstStyle/>
                    <a:p>
                      <a:pPr marL="0" marR="0" algn="ctr">
                        <a:spcBef>
                          <a:spcPts val="0"/>
                        </a:spcBef>
                        <a:spcAft>
                          <a:spcPts val="0"/>
                        </a:spcAft>
                      </a:pPr>
                      <a:r>
                        <a:rPr lang="en-US" sz="2000" b="1" dirty="0">
                          <a:solidFill>
                            <a:schemeClr val="tx1"/>
                          </a:solidFill>
                          <a:effectLst/>
                          <a:latin typeface="+mn-lt"/>
                          <a:ea typeface="Calibri" panose="020F0502020204030204" pitchFamily="34" charset="0"/>
                          <a:cs typeface="Times New Roman" panose="02020603050405020304" pitchFamily="18" charset="0"/>
                        </a:rPr>
                        <a:t>0.009</a:t>
                      </a:r>
                      <a:r>
                        <a:rPr lang="en-US" sz="2000" b="1" dirty="0">
                          <a:solidFill>
                            <a:srgbClr val="FFFF00"/>
                          </a:solidFill>
                          <a:effectLst/>
                          <a:latin typeface="+mn-lt"/>
                          <a:ea typeface="Calibri" panose="020F0502020204030204" pitchFamily="34" charset="0"/>
                          <a:cs typeface="Times New Roman" panose="02020603050405020304" pitchFamily="18" charset="0"/>
                        </a:rPr>
                        <a:t>*</a:t>
                      </a:r>
                    </a:p>
                  </a:txBody>
                  <a:tcPr marL="68580" marR="68580" marT="0" marB="0"/>
                </a:tc>
                <a:extLst>
                  <a:ext uri="{0D108BD9-81ED-4DB2-BD59-A6C34878D82A}">
                    <a16:rowId xmlns:a16="http://schemas.microsoft.com/office/drawing/2014/main" val="857653797"/>
                  </a:ext>
                </a:extLst>
              </a:tr>
              <a:tr h="480468">
                <a:tc>
                  <a:txBody>
                    <a:bodyPr/>
                    <a:lstStyle/>
                    <a:p>
                      <a:pPr marL="0" marR="0" algn="l">
                        <a:spcBef>
                          <a:spcPts val="0"/>
                        </a:spcBef>
                        <a:spcAft>
                          <a:spcPts val="0"/>
                        </a:spcAft>
                      </a:pPr>
                      <a:r>
                        <a:rPr lang="en-US" sz="2000" dirty="0">
                          <a:solidFill>
                            <a:schemeClr val="tx1"/>
                          </a:solidFill>
                          <a:effectLst/>
                          <a:latin typeface="+mn-lt"/>
                          <a:cs typeface="Times New Roman" panose="02020603050405020304" pitchFamily="18" charset="0"/>
                        </a:rPr>
                        <a:t>Cartilage</a:t>
                      </a:r>
                      <a:endParaRPr lang="en-US" sz="20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solidFill>
                      <a:srgbClr val="00B0F0"/>
                    </a:solidFill>
                  </a:tcPr>
                </a:tc>
                <a:tc>
                  <a:txBody>
                    <a:bodyPr/>
                    <a:lstStyle/>
                    <a:p>
                      <a:endParaRPr lang="en-US" sz="2000" dirty="0">
                        <a:latin typeface="+mn-lt"/>
                      </a:endParaRPr>
                    </a:p>
                  </a:txBody>
                  <a:tcPr marL="68580" marR="68580" marT="0" marB="0">
                    <a:solidFill>
                      <a:srgbClr val="00B0F0"/>
                    </a:solidFill>
                  </a:tcPr>
                </a:tc>
                <a:tc>
                  <a:txBody>
                    <a:bodyPr/>
                    <a:lstStyle/>
                    <a:p>
                      <a:pPr marL="0" marR="0" algn="l">
                        <a:spcBef>
                          <a:spcPts val="0"/>
                        </a:spcBef>
                        <a:spcAft>
                          <a:spcPts val="0"/>
                        </a:spcAft>
                      </a:pPr>
                      <a:endParaRPr lang="en-US" sz="20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solidFill>
                      <a:srgbClr val="00B0F0"/>
                    </a:solidFill>
                  </a:tcPr>
                </a:tc>
                <a:tc>
                  <a:txBody>
                    <a:bodyPr/>
                    <a:lstStyle/>
                    <a:p>
                      <a:pPr marL="0" marR="0" algn="l">
                        <a:spcBef>
                          <a:spcPts val="0"/>
                        </a:spcBef>
                        <a:spcAft>
                          <a:spcPts val="0"/>
                        </a:spcAft>
                      </a:pPr>
                      <a:endParaRPr lang="en-US" sz="20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solidFill>
                      <a:srgbClr val="00B0F0"/>
                    </a:solidFill>
                  </a:tcPr>
                </a:tc>
                <a:extLst>
                  <a:ext uri="{0D108BD9-81ED-4DB2-BD59-A6C34878D82A}">
                    <a16:rowId xmlns:a16="http://schemas.microsoft.com/office/drawing/2014/main" val="1038860909"/>
                  </a:ext>
                </a:extLst>
              </a:tr>
              <a:tr h="457100">
                <a:tc>
                  <a:txBody>
                    <a:bodyPr/>
                    <a:lstStyle/>
                    <a:p>
                      <a:pPr marL="457200" marR="0" lvl="1" algn="l">
                        <a:spcBef>
                          <a:spcPts val="0"/>
                        </a:spcBef>
                        <a:spcAft>
                          <a:spcPts val="0"/>
                        </a:spcAft>
                      </a:pPr>
                      <a:r>
                        <a:rPr lang="en-US" sz="2000" b="0" dirty="0">
                          <a:solidFill>
                            <a:schemeClr val="tx1"/>
                          </a:solidFill>
                          <a:effectLst/>
                          <a:latin typeface="+mn-lt"/>
                          <a:cs typeface="Times New Roman" panose="02020603050405020304" pitchFamily="18" charset="0"/>
                        </a:rPr>
                        <a:t>Global Sum</a:t>
                      </a:r>
                      <a:endParaRPr lang="en-US" sz="20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000" dirty="0">
                          <a:solidFill>
                            <a:schemeClr val="tx1"/>
                          </a:solidFill>
                          <a:effectLst/>
                          <a:latin typeface="+mn-lt"/>
                          <a:ea typeface="Calibri" panose="020F0502020204030204" pitchFamily="34" charset="0"/>
                          <a:cs typeface="Times New Roman" panose="02020603050405020304" pitchFamily="18" charset="0"/>
                        </a:rPr>
                        <a:t>2.96 [2.34,3.58]</a:t>
                      </a:r>
                    </a:p>
                  </a:txBody>
                  <a:tcPr marL="68580" marR="68580" marT="0" marB="0"/>
                </a:tc>
                <a:tc>
                  <a:txBody>
                    <a:bodyPr/>
                    <a:lstStyle/>
                    <a:p>
                      <a:pPr marL="0" marR="0" algn="ctr">
                        <a:spcBef>
                          <a:spcPts val="0"/>
                        </a:spcBef>
                        <a:spcAft>
                          <a:spcPts val="0"/>
                        </a:spcAft>
                      </a:pPr>
                      <a:r>
                        <a:rPr lang="en-US" sz="2000" dirty="0">
                          <a:solidFill>
                            <a:schemeClr val="tx1"/>
                          </a:solidFill>
                          <a:effectLst/>
                          <a:latin typeface="+mn-lt"/>
                          <a:ea typeface="Calibri" panose="020F0502020204030204" pitchFamily="34" charset="0"/>
                          <a:cs typeface="Times New Roman" panose="02020603050405020304" pitchFamily="18" charset="0"/>
                        </a:rPr>
                        <a:t>1.69 [1.12,2.26]</a:t>
                      </a:r>
                    </a:p>
                  </a:txBody>
                  <a:tcPr marL="68580" marR="68580" marT="0" marB="0"/>
                </a:tc>
                <a:tc>
                  <a:txBody>
                    <a:bodyPr/>
                    <a:lstStyle/>
                    <a:p>
                      <a:pPr marL="0" marR="0" algn="ctr">
                        <a:spcBef>
                          <a:spcPts val="0"/>
                        </a:spcBef>
                        <a:spcAft>
                          <a:spcPts val="0"/>
                        </a:spcAft>
                      </a:pPr>
                      <a:r>
                        <a:rPr lang="en-US" sz="2000" b="1" dirty="0">
                          <a:solidFill>
                            <a:schemeClr val="tx1"/>
                          </a:solidFill>
                          <a:effectLst/>
                          <a:latin typeface="+mn-lt"/>
                          <a:ea typeface="Calibri" panose="020F0502020204030204" pitchFamily="34" charset="0"/>
                          <a:cs typeface="Times New Roman" panose="02020603050405020304" pitchFamily="18" charset="0"/>
                        </a:rPr>
                        <a:t>0.050</a:t>
                      </a:r>
                      <a:r>
                        <a:rPr lang="en-US" sz="2000" b="1" dirty="0">
                          <a:solidFill>
                            <a:srgbClr val="FFFF00"/>
                          </a:solidFill>
                          <a:effectLst/>
                          <a:latin typeface="+mn-lt"/>
                          <a:ea typeface="Calibri" panose="020F0502020204030204" pitchFamily="34" charset="0"/>
                          <a:cs typeface="Times New Roman" panose="02020603050405020304" pitchFamily="18" charset="0"/>
                        </a:rPr>
                        <a:t>*</a:t>
                      </a:r>
                    </a:p>
                  </a:txBody>
                  <a:tcPr marL="68580" marR="68580" marT="0" marB="0"/>
                </a:tc>
                <a:extLst>
                  <a:ext uri="{0D108BD9-81ED-4DB2-BD59-A6C34878D82A}">
                    <a16:rowId xmlns:a16="http://schemas.microsoft.com/office/drawing/2014/main" val="895478671"/>
                  </a:ext>
                </a:extLst>
              </a:tr>
              <a:tr h="457100">
                <a:tc>
                  <a:txBody>
                    <a:bodyPr/>
                    <a:lstStyle/>
                    <a:p>
                      <a:pPr marL="457200" marR="0" lvl="1" algn="l">
                        <a:spcBef>
                          <a:spcPts val="0"/>
                        </a:spcBef>
                        <a:spcAft>
                          <a:spcPts val="0"/>
                        </a:spcAft>
                      </a:pPr>
                      <a:r>
                        <a:rPr lang="en-US" sz="2000" b="0" dirty="0">
                          <a:solidFill>
                            <a:schemeClr val="tx1"/>
                          </a:solidFill>
                          <a:effectLst/>
                          <a:latin typeface="+mn-lt"/>
                          <a:cs typeface="Times New Roman" panose="02020603050405020304" pitchFamily="18" charset="0"/>
                        </a:rPr>
                        <a:t>Medial femur</a:t>
                      </a:r>
                      <a:endParaRPr lang="en-US" sz="20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000" dirty="0">
                          <a:solidFill>
                            <a:schemeClr val="tx1"/>
                          </a:solidFill>
                          <a:effectLst/>
                          <a:latin typeface="+mn-lt"/>
                          <a:ea typeface="Calibri" panose="020F0502020204030204" pitchFamily="34" charset="0"/>
                          <a:cs typeface="Times New Roman" panose="02020603050405020304" pitchFamily="18" charset="0"/>
                        </a:rPr>
                        <a:t>0.65 [0.43,0.87]</a:t>
                      </a:r>
                    </a:p>
                  </a:txBody>
                  <a:tcPr marL="68580" marR="68580" marT="0" marB="0"/>
                </a:tc>
                <a:tc>
                  <a:txBody>
                    <a:bodyPr/>
                    <a:lstStyle/>
                    <a:p>
                      <a:pPr marL="0" marR="0" algn="ctr">
                        <a:spcBef>
                          <a:spcPts val="0"/>
                        </a:spcBef>
                        <a:spcAft>
                          <a:spcPts val="0"/>
                        </a:spcAft>
                      </a:pPr>
                      <a:r>
                        <a:rPr lang="en-US" sz="2000" dirty="0">
                          <a:solidFill>
                            <a:schemeClr val="tx1"/>
                          </a:solidFill>
                          <a:effectLst/>
                          <a:latin typeface="+mn-lt"/>
                          <a:ea typeface="Calibri" panose="020F0502020204030204" pitchFamily="34" charset="0"/>
                          <a:cs typeface="Times New Roman" panose="02020603050405020304" pitchFamily="18" charset="0"/>
                        </a:rPr>
                        <a:t>0.39 [0.19,0.59]</a:t>
                      </a:r>
                    </a:p>
                  </a:txBody>
                  <a:tcPr marL="68580" marR="68580" marT="0" marB="0"/>
                </a:tc>
                <a:tc>
                  <a:txBody>
                    <a:bodyPr/>
                    <a:lstStyle/>
                    <a:p>
                      <a:pPr marL="0" marR="0" algn="ctr">
                        <a:spcBef>
                          <a:spcPts val="0"/>
                        </a:spcBef>
                        <a:spcAft>
                          <a:spcPts val="0"/>
                        </a:spcAft>
                      </a:pPr>
                      <a:r>
                        <a:rPr lang="en-US" sz="2000" b="0" dirty="0">
                          <a:solidFill>
                            <a:schemeClr val="tx1"/>
                          </a:solidFill>
                          <a:effectLst/>
                          <a:latin typeface="+mn-lt"/>
                          <a:ea typeface="Calibri" panose="020F0502020204030204" pitchFamily="34" charset="0"/>
                          <a:cs typeface="Times New Roman" panose="02020603050405020304" pitchFamily="18" charset="0"/>
                        </a:rPr>
                        <a:t>1.00</a:t>
                      </a:r>
                    </a:p>
                  </a:txBody>
                  <a:tcPr marL="68580" marR="68580" marT="0" marB="0"/>
                </a:tc>
                <a:extLst>
                  <a:ext uri="{0D108BD9-81ED-4DB2-BD59-A6C34878D82A}">
                    <a16:rowId xmlns:a16="http://schemas.microsoft.com/office/drawing/2014/main" val="1077630398"/>
                  </a:ext>
                </a:extLst>
              </a:tr>
              <a:tr h="457100">
                <a:tc>
                  <a:txBody>
                    <a:bodyPr/>
                    <a:lstStyle/>
                    <a:p>
                      <a:pPr marL="457200" marR="0" lvl="1" algn="l">
                        <a:spcBef>
                          <a:spcPts val="0"/>
                        </a:spcBef>
                        <a:spcAft>
                          <a:spcPts val="0"/>
                        </a:spcAft>
                      </a:pPr>
                      <a:r>
                        <a:rPr lang="en-US" sz="2000" b="0" dirty="0">
                          <a:solidFill>
                            <a:schemeClr val="tx1"/>
                          </a:solidFill>
                          <a:effectLst/>
                          <a:latin typeface="+mn-lt"/>
                          <a:cs typeface="Times New Roman" panose="02020603050405020304" pitchFamily="18" charset="0"/>
                        </a:rPr>
                        <a:t>Medial tibia</a:t>
                      </a:r>
                      <a:endParaRPr lang="en-US" sz="20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000" dirty="0">
                          <a:solidFill>
                            <a:schemeClr val="tx1"/>
                          </a:solidFill>
                          <a:effectLst/>
                          <a:latin typeface="+mn-lt"/>
                          <a:ea typeface="Calibri" panose="020F0502020204030204" pitchFamily="34" charset="0"/>
                          <a:cs typeface="Times New Roman" panose="02020603050405020304" pitchFamily="18" charset="0"/>
                        </a:rPr>
                        <a:t>0.59 [0.37,0.81]</a:t>
                      </a:r>
                    </a:p>
                  </a:txBody>
                  <a:tcPr marL="68580" marR="68580" marT="0" marB="0"/>
                </a:tc>
                <a:tc>
                  <a:txBody>
                    <a:bodyPr/>
                    <a:lstStyle/>
                    <a:p>
                      <a:pPr marL="0" marR="0" algn="ctr">
                        <a:spcBef>
                          <a:spcPts val="0"/>
                        </a:spcBef>
                        <a:spcAft>
                          <a:spcPts val="0"/>
                        </a:spcAft>
                      </a:pPr>
                      <a:r>
                        <a:rPr lang="en-US" sz="2000" dirty="0">
                          <a:solidFill>
                            <a:schemeClr val="tx1"/>
                          </a:solidFill>
                          <a:effectLst/>
                          <a:latin typeface="+mn-lt"/>
                          <a:ea typeface="Calibri" panose="020F0502020204030204" pitchFamily="34" charset="0"/>
                          <a:cs typeface="Times New Roman" panose="02020603050405020304" pitchFamily="18" charset="0"/>
                        </a:rPr>
                        <a:t>0.31 [0.11,0.51]</a:t>
                      </a:r>
                    </a:p>
                  </a:txBody>
                  <a:tcPr marL="68580" marR="68580" marT="0" marB="0"/>
                </a:tc>
                <a:tc>
                  <a:txBody>
                    <a:bodyPr/>
                    <a:lstStyle/>
                    <a:p>
                      <a:pPr marL="0" marR="0" algn="ctr">
                        <a:spcBef>
                          <a:spcPts val="0"/>
                        </a:spcBef>
                        <a:spcAft>
                          <a:spcPts val="0"/>
                        </a:spcAft>
                      </a:pPr>
                      <a:r>
                        <a:rPr lang="en-US" sz="2000" dirty="0">
                          <a:solidFill>
                            <a:schemeClr val="tx1"/>
                          </a:solidFill>
                          <a:effectLst/>
                          <a:latin typeface="+mn-lt"/>
                          <a:ea typeface="Calibri" panose="020F0502020204030204" pitchFamily="34" charset="0"/>
                          <a:cs typeface="Times New Roman" panose="02020603050405020304" pitchFamily="18" charset="0"/>
                        </a:rPr>
                        <a:t>1.00</a:t>
                      </a:r>
                    </a:p>
                  </a:txBody>
                  <a:tcPr marL="68580" marR="68580" marT="0" marB="0"/>
                </a:tc>
                <a:extLst>
                  <a:ext uri="{0D108BD9-81ED-4DB2-BD59-A6C34878D82A}">
                    <a16:rowId xmlns:a16="http://schemas.microsoft.com/office/drawing/2014/main" val="3426816174"/>
                  </a:ext>
                </a:extLst>
              </a:tr>
              <a:tr h="480468">
                <a:tc>
                  <a:txBody>
                    <a:bodyPr/>
                    <a:lstStyle/>
                    <a:p>
                      <a:pPr marL="0" marR="0" algn="l">
                        <a:spcBef>
                          <a:spcPts val="0"/>
                        </a:spcBef>
                        <a:spcAft>
                          <a:spcPts val="0"/>
                        </a:spcAft>
                      </a:pPr>
                      <a:r>
                        <a:rPr lang="en-US" sz="2000" dirty="0">
                          <a:solidFill>
                            <a:schemeClr val="tx1"/>
                          </a:solidFill>
                          <a:effectLst/>
                          <a:latin typeface="+mn-lt"/>
                          <a:cs typeface="Times New Roman" panose="02020603050405020304" pitchFamily="18" charset="0"/>
                        </a:rPr>
                        <a:t>Meniscus</a:t>
                      </a:r>
                      <a:endParaRPr lang="en-US" sz="20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solidFill>
                      <a:srgbClr val="00B0F0"/>
                    </a:solidFill>
                  </a:tcPr>
                </a:tc>
                <a:tc>
                  <a:txBody>
                    <a:bodyPr/>
                    <a:lstStyle/>
                    <a:p>
                      <a:pPr marL="0" marR="0" algn="ctr">
                        <a:spcBef>
                          <a:spcPts val="0"/>
                        </a:spcBef>
                        <a:spcAft>
                          <a:spcPts val="0"/>
                        </a:spcAft>
                      </a:pPr>
                      <a:endParaRPr lang="en-US" sz="20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solidFill>
                      <a:srgbClr val="00B0F0"/>
                    </a:solidFill>
                  </a:tcPr>
                </a:tc>
                <a:tc>
                  <a:txBody>
                    <a:bodyPr/>
                    <a:lstStyle/>
                    <a:p>
                      <a:pPr marL="0" marR="0" algn="ctr">
                        <a:spcBef>
                          <a:spcPts val="0"/>
                        </a:spcBef>
                        <a:spcAft>
                          <a:spcPts val="0"/>
                        </a:spcAft>
                      </a:pPr>
                      <a:endParaRPr lang="en-US" sz="20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solidFill>
                      <a:srgbClr val="00B0F0"/>
                    </a:solidFill>
                  </a:tcPr>
                </a:tc>
                <a:tc>
                  <a:txBody>
                    <a:bodyPr/>
                    <a:lstStyle/>
                    <a:p>
                      <a:pPr marL="0" marR="0" algn="ctr">
                        <a:spcBef>
                          <a:spcPts val="0"/>
                        </a:spcBef>
                        <a:spcAft>
                          <a:spcPts val="0"/>
                        </a:spcAft>
                      </a:pPr>
                      <a:endParaRPr lang="en-US" sz="200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solidFill>
                      <a:srgbClr val="00B0F0"/>
                    </a:solidFill>
                  </a:tcPr>
                </a:tc>
                <a:extLst>
                  <a:ext uri="{0D108BD9-81ED-4DB2-BD59-A6C34878D82A}">
                    <a16:rowId xmlns:a16="http://schemas.microsoft.com/office/drawing/2014/main" val="1201275152"/>
                  </a:ext>
                </a:extLst>
              </a:tr>
              <a:tr h="324390">
                <a:tc>
                  <a:txBody>
                    <a:bodyPr/>
                    <a:lstStyle/>
                    <a:p>
                      <a:pPr marL="457200" marR="0" lvl="1" algn="l">
                        <a:spcBef>
                          <a:spcPts val="0"/>
                        </a:spcBef>
                        <a:spcAft>
                          <a:spcPts val="0"/>
                        </a:spcAft>
                      </a:pPr>
                      <a:r>
                        <a:rPr lang="en-US" sz="2000" b="0" dirty="0">
                          <a:solidFill>
                            <a:schemeClr val="tx1"/>
                          </a:solidFill>
                          <a:effectLst/>
                          <a:latin typeface="+mn-lt"/>
                          <a:cs typeface="Times New Roman" panose="02020603050405020304" pitchFamily="18" charset="0"/>
                        </a:rPr>
                        <a:t>Global sum</a:t>
                      </a:r>
                      <a:endParaRPr lang="en-US" sz="20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000" dirty="0">
                          <a:solidFill>
                            <a:schemeClr val="tx1"/>
                          </a:solidFill>
                          <a:effectLst/>
                          <a:latin typeface="+mn-lt"/>
                          <a:ea typeface="Calibri" panose="020F0502020204030204" pitchFamily="34" charset="0"/>
                          <a:cs typeface="Times New Roman" panose="02020603050405020304" pitchFamily="18" charset="0"/>
                        </a:rPr>
                        <a:t>1.22 [0.81,1.63]</a:t>
                      </a:r>
                    </a:p>
                  </a:txBody>
                  <a:tcPr marL="68580" marR="68580" marT="0" marB="0"/>
                </a:tc>
                <a:tc>
                  <a:txBody>
                    <a:bodyPr/>
                    <a:lstStyle/>
                    <a:p>
                      <a:pPr marL="0" marR="0" algn="ctr">
                        <a:spcBef>
                          <a:spcPts val="0"/>
                        </a:spcBef>
                        <a:spcAft>
                          <a:spcPts val="0"/>
                        </a:spcAft>
                      </a:pPr>
                      <a:r>
                        <a:rPr lang="en-US" sz="2000" dirty="0">
                          <a:solidFill>
                            <a:schemeClr val="tx1"/>
                          </a:solidFill>
                          <a:effectLst/>
                          <a:latin typeface="+mn-lt"/>
                          <a:ea typeface="Calibri" panose="020F0502020204030204" pitchFamily="34" charset="0"/>
                          <a:cs typeface="Times New Roman" panose="02020603050405020304" pitchFamily="18" charset="0"/>
                        </a:rPr>
                        <a:t>0.55 [0.17,0.92]</a:t>
                      </a:r>
                    </a:p>
                  </a:txBody>
                  <a:tcPr marL="68580" marR="68580" marT="0" marB="0"/>
                </a:tc>
                <a:tc>
                  <a:txBody>
                    <a:bodyPr/>
                    <a:lstStyle/>
                    <a:p>
                      <a:pPr marL="0" marR="0" algn="ctr">
                        <a:spcBef>
                          <a:spcPts val="0"/>
                        </a:spcBef>
                        <a:spcAft>
                          <a:spcPts val="0"/>
                        </a:spcAft>
                      </a:pPr>
                      <a:r>
                        <a:rPr lang="en-US" sz="2000" dirty="0">
                          <a:solidFill>
                            <a:schemeClr val="tx1"/>
                          </a:solidFill>
                          <a:effectLst/>
                          <a:latin typeface="+mn-lt"/>
                          <a:ea typeface="Calibri" panose="020F0502020204030204" pitchFamily="34" charset="0"/>
                          <a:cs typeface="Times New Roman" panose="02020603050405020304" pitchFamily="18" charset="0"/>
                        </a:rPr>
                        <a:t>0.261</a:t>
                      </a:r>
                    </a:p>
                  </a:txBody>
                  <a:tcPr marL="68580" marR="68580" marT="0" marB="0"/>
                </a:tc>
                <a:extLst>
                  <a:ext uri="{0D108BD9-81ED-4DB2-BD59-A6C34878D82A}">
                    <a16:rowId xmlns:a16="http://schemas.microsoft.com/office/drawing/2014/main" val="2512767888"/>
                  </a:ext>
                </a:extLst>
              </a:tr>
              <a:tr h="480395">
                <a:tc>
                  <a:txBody>
                    <a:bodyPr/>
                    <a:lstStyle/>
                    <a:p>
                      <a:pPr marL="457200" marR="0" lvl="1" algn="l">
                        <a:spcBef>
                          <a:spcPts val="0"/>
                        </a:spcBef>
                        <a:spcAft>
                          <a:spcPts val="0"/>
                        </a:spcAft>
                      </a:pPr>
                      <a:r>
                        <a:rPr lang="en-US" sz="2000" b="0" dirty="0">
                          <a:solidFill>
                            <a:schemeClr val="tx1"/>
                          </a:solidFill>
                          <a:effectLst/>
                          <a:latin typeface="+mn-lt"/>
                          <a:cs typeface="Times New Roman" panose="02020603050405020304" pitchFamily="18" charset="0"/>
                        </a:rPr>
                        <a:t>Medial meniscus body</a:t>
                      </a:r>
                      <a:endParaRPr lang="en-US" sz="20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000" dirty="0">
                          <a:solidFill>
                            <a:schemeClr val="tx1"/>
                          </a:solidFill>
                          <a:effectLst/>
                          <a:latin typeface="+mn-lt"/>
                          <a:ea typeface="Calibri" panose="020F0502020204030204" pitchFamily="34" charset="0"/>
                          <a:cs typeface="Times New Roman" panose="02020603050405020304" pitchFamily="18" charset="0"/>
                        </a:rPr>
                        <a:t>0.23 [0.08,0.38]</a:t>
                      </a:r>
                    </a:p>
                  </a:txBody>
                  <a:tcPr marL="68580" marR="68580" marT="0" marB="0"/>
                </a:tc>
                <a:tc>
                  <a:txBody>
                    <a:bodyPr/>
                    <a:lstStyle/>
                    <a:p>
                      <a:pPr marL="0" marR="0" algn="ctr">
                        <a:spcBef>
                          <a:spcPts val="0"/>
                        </a:spcBef>
                        <a:spcAft>
                          <a:spcPts val="0"/>
                        </a:spcAft>
                      </a:pPr>
                      <a:r>
                        <a:rPr lang="en-US" sz="2000" dirty="0">
                          <a:solidFill>
                            <a:schemeClr val="tx1"/>
                          </a:solidFill>
                          <a:effectLst/>
                          <a:latin typeface="+mn-lt"/>
                          <a:ea typeface="Calibri" panose="020F0502020204030204" pitchFamily="34" charset="0"/>
                          <a:cs typeface="Times New Roman" panose="02020603050405020304" pitchFamily="18" charset="0"/>
                        </a:rPr>
                        <a:t>0.09 [-0.04,0.24]</a:t>
                      </a:r>
                    </a:p>
                  </a:txBody>
                  <a:tcPr marL="68580" marR="68580" marT="0" marB="0"/>
                </a:tc>
                <a:tc>
                  <a:txBody>
                    <a:bodyPr/>
                    <a:lstStyle/>
                    <a:p>
                      <a:pPr marL="0" marR="0" algn="ctr">
                        <a:spcBef>
                          <a:spcPts val="0"/>
                        </a:spcBef>
                        <a:spcAft>
                          <a:spcPts val="0"/>
                        </a:spcAft>
                      </a:pPr>
                      <a:r>
                        <a:rPr lang="en-US" sz="2000" dirty="0">
                          <a:solidFill>
                            <a:schemeClr val="tx1"/>
                          </a:solidFill>
                          <a:effectLst/>
                          <a:latin typeface="+mn-lt"/>
                          <a:ea typeface="Calibri" panose="020F0502020204030204" pitchFamily="34" charset="0"/>
                          <a:cs typeface="Times New Roman" panose="02020603050405020304" pitchFamily="18" charset="0"/>
                        </a:rPr>
                        <a:t>1.00</a:t>
                      </a:r>
                    </a:p>
                  </a:txBody>
                  <a:tcPr marL="68580" marR="68580" marT="0" marB="0"/>
                </a:tc>
                <a:extLst>
                  <a:ext uri="{0D108BD9-81ED-4DB2-BD59-A6C34878D82A}">
                    <a16:rowId xmlns:a16="http://schemas.microsoft.com/office/drawing/2014/main" val="1403329443"/>
                  </a:ext>
                </a:extLst>
              </a:tr>
              <a:tr h="480395">
                <a:tc>
                  <a:txBody>
                    <a:bodyPr/>
                    <a:lstStyle/>
                    <a:p>
                      <a:pPr marL="457200" marR="0" lvl="1" algn="l">
                        <a:spcBef>
                          <a:spcPts val="0"/>
                        </a:spcBef>
                        <a:spcAft>
                          <a:spcPts val="0"/>
                        </a:spcAft>
                      </a:pPr>
                      <a:r>
                        <a:rPr lang="en-US" sz="2000" b="0" dirty="0">
                          <a:solidFill>
                            <a:schemeClr val="tx1"/>
                          </a:solidFill>
                          <a:effectLst/>
                          <a:latin typeface="+mn-lt"/>
                          <a:cs typeface="Times New Roman" panose="02020603050405020304" pitchFamily="18" charset="0"/>
                        </a:rPr>
                        <a:t>Medial meniscus posterior</a:t>
                      </a:r>
                      <a:endParaRPr lang="en-US" sz="2000" b="0" dirty="0">
                        <a:solidFill>
                          <a:schemeClr val="tx1"/>
                        </a:solidFill>
                        <a:effectLst/>
                        <a:latin typeface="+mn-lt"/>
                        <a:ea typeface="Calibri" panose="020F0502020204030204" pitchFamily="34" charset="0"/>
                        <a:cs typeface="Times New Roman" panose="02020603050405020304" pitchFamily="18" charset="0"/>
                      </a:endParaRPr>
                    </a:p>
                  </a:txBody>
                  <a:tcPr marL="68580" marR="68580" marT="0" marB="0"/>
                </a:tc>
                <a:tc>
                  <a:txBody>
                    <a:bodyPr/>
                    <a:lstStyle/>
                    <a:p>
                      <a:pPr marL="0" marR="0" algn="ctr">
                        <a:spcBef>
                          <a:spcPts val="0"/>
                        </a:spcBef>
                        <a:spcAft>
                          <a:spcPts val="0"/>
                        </a:spcAft>
                      </a:pPr>
                      <a:r>
                        <a:rPr lang="en-US" sz="2000" dirty="0">
                          <a:solidFill>
                            <a:schemeClr val="tx1"/>
                          </a:solidFill>
                          <a:effectLst/>
                          <a:latin typeface="+mn-lt"/>
                          <a:ea typeface="Calibri" panose="020F0502020204030204" pitchFamily="34" charset="0"/>
                          <a:cs typeface="Times New Roman" panose="02020603050405020304" pitchFamily="18" charset="0"/>
                        </a:rPr>
                        <a:t>0.33 [0.18,0.47]</a:t>
                      </a:r>
                    </a:p>
                  </a:txBody>
                  <a:tcPr marL="68580" marR="68580" marT="0" marB="0"/>
                </a:tc>
                <a:tc>
                  <a:txBody>
                    <a:bodyPr/>
                    <a:lstStyle/>
                    <a:p>
                      <a:pPr marL="0" marR="0" algn="ctr">
                        <a:spcBef>
                          <a:spcPts val="0"/>
                        </a:spcBef>
                        <a:spcAft>
                          <a:spcPts val="0"/>
                        </a:spcAft>
                      </a:pPr>
                      <a:r>
                        <a:rPr lang="en-US" sz="2000" dirty="0">
                          <a:solidFill>
                            <a:schemeClr val="tx1"/>
                          </a:solidFill>
                          <a:effectLst/>
                          <a:latin typeface="+mn-lt"/>
                          <a:ea typeface="Calibri" panose="020F0502020204030204" pitchFamily="34" charset="0"/>
                          <a:cs typeface="Times New Roman" panose="02020603050405020304" pitchFamily="18" charset="0"/>
                        </a:rPr>
                        <a:t>0.10 [-0.02,0.23]</a:t>
                      </a:r>
                    </a:p>
                  </a:txBody>
                  <a:tcPr marL="68580" marR="68580" marT="0" marB="0"/>
                </a:tc>
                <a:tc>
                  <a:txBody>
                    <a:bodyPr/>
                    <a:lstStyle/>
                    <a:p>
                      <a:pPr marL="0" marR="0" algn="ctr">
                        <a:spcBef>
                          <a:spcPts val="0"/>
                        </a:spcBef>
                        <a:spcAft>
                          <a:spcPts val="0"/>
                        </a:spcAft>
                      </a:pPr>
                      <a:r>
                        <a:rPr lang="en-US" sz="2000" dirty="0">
                          <a:solidFill>
                            <a:schemeClr val="tx1"/>
                          </a:solidFill>
                          <a:effectLst/>
                          <a:latin typeface="+mn-lt"/>
                          <a:ea typeface="Calibri" panose="020F0502020204030204" pitchFamily="34" charset="0"/>
                          <a:cs typeface="Times New Roman" panose="02020603050405020304" pitchFamily="18" charset="0"/>
                        </a:rPr>
                        <a:t>0.339</a:t>
                      </a:r>
                    </a:p>
                  </a:txBody>
                  <a:tcPr marL="68580" marR="68580" marT="0" marB="0"/>
                </a:tc>
                <a:extLst>
                  <a:ext uri="{0D108BD9-81ED-4DB2-BD59-A6C34878D82A}">
                    <a16:rowId xmlns:a16="http://schemas.microsoft.com/office/drawing/2014/main" val="3679181112"/>
                  </a:ext>
                </a:extLst>
              </a:tr>
            </a:tbl>
          </a:graphicData>
        </a:graphic>
      </p:graphicFrame>
    </p:spTree>
    <p:extLst>
      <p:ext uri="{BB962C8B-B14F-4D97-AF65-F5344CB8AC3E}">
        <p14:creationId xmlns:p14="http://schemas.microsoft.com/office/powerpoint/2010/main" val="1317124657"/>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1339"/>
        </a:solidFill>
        <a:effectLst/>
      </p:bgPr>
    </p:bg>
    <p:spTree>
      <p:nvGrpSpPr>
        <p:cNvPr id="1" name=""/>
        <p:cNvGrpSpPr/>
        <p:nvPr/>
      </p:nvGrpSpPr>
      <p:grpSpPr>
        <a:xfrm>
          <a:off x="0" y="0"/>
          <a:ext cx="0" cy="0"/>
          <a:chOff x="0" y="0"/>
          <a:chExt cx="0" cy="0"/>
        </a:xfrm>
      </p:grpSpPr>
      <p:sp>
        <p:nvSpPr>
          <p:cNvPr id="6" name="Slide Number Placeholder 6"/>
          <p:cNvSpPr txBox="1">
            <a:spLocks/>
          </p:cNvSpPr>
          <p:nvPr/>
        </p:nvSpPr>
        <p:spPr>
          <a:xfrm>
            <a:off x="11208636" y="6648457"/>
            <a:ext cx="184546" cy="103875"/>
          </a:xfrm>
          <a:prstGeom prst="rect">
            <a:avLst/>
          </a:prstGeom>
        </p:spPr>
        <p:txBody>
          <a:bodyPr vert="horz" wrap="square" lIns="0" tIns="0" rIns="0" bIns="0" rtlCol="0" anchor="b" anchorCtr="0">
            <a:spAutoFit/>
          </a:bodyPr>
          <a:lstStyle>
            <a:defPPr>
              <a:defRPr lang="en-US"/>
            </a:defPPr>
            <a:lvl1pPr marL="0" algn="l" defTabSz="914400" rtl="0" eaLnBrk="1" latinLnBrk="0" hangingPunct="1">
              <a:defRPr sz="900" i="0" kern="1200">
                <a:solidFill>
                  <a:schemeClr val="tx1"/>
                </a:solidFill>
                <a:latin typeface="Helvetica Neue"/>
                <a:ea typeface="+mn-ea"/>
                <a:cs typeface="Helvetica Neue"/>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BCC8D0D-EAEC-449D-9161-023DFF90F2E2}" type="slidenum">
              <a:rPr lang="en-US" sz="675"/>
              <a:pPr/>
              <a:t>17</a:t>
            </a:fld>
            <a:endParaRPr lang="en-US" sz="675" dirty="0"/>
          </a:p>
        </p:txBody>
      </p:sp>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94886" y="6394491"/>
            <a:ext cx="738203" cy="357841"/>
          </a:xfrm>
          <a:prstGeom prst="rect">
            <a:avLst/>
          </a:prstGeom>
        </p:spPr>
      </p:pic>
      <p:cxnSp>
        <p:nvCxnSpPr>
          <p:cNvPr id="17" name="Straight Connector 16"/>
          <p:cNvCxnSpPr/>
          <p:nvPr/>
        </p:nvCxnSpPr>
        <p:spPr>
          <a:xfrm>
            <a:off x="152400" y="6079282"/>
            <a:ext cx="11612880" cy="16718"/>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xmlns="">
                <a:noFill/>
              </a14:hiddenFill>
            </a:ext>
          </a:extLst>
        </p:spPr>
      </p:cxnSp>
      <p:sp>
        <p:nvSpPr>
          <p:cNvPr id="16" name="Rectangle 15"/>
          <p:cNvSpPr/>
          <p:nvPr/>
        </p:nvSpPr>
        <p:spPr>
          <a:xfrm>
            <a:off x="5805672" y="115806"/>
            <a:ext cx="1039067" cy="400110"/>
          </a:xfrm>
          <a:prstGeom prst="rect">
            <a:avLst/>
          </a:prstGeom>
        </p:spPr>
        <p:txBody>
          <a:bodyPr wrap="none">
            <a:spAutoFit/>
          </a:bodyPr>
          <a:lstStyle/>
          <a:p>
            <a:r>
              <a:rPr lang="en-US" sz="2000" b="1" dirty="0">
                <a:solidFill>
                  <a:srgbClr val="FDFF00"/>
                </a:solidFill>
                <a:latin typeface="Trebuchet MS"/>
                <a:cs typeface="Trebuchet MS"/>
              </a:rPr>
              <a:t>Results</a:t>
            </a:r>
            <a:endParaRPr lang="en-US" sz="2000" b="1" dirty="0">
              <a:solidFill>
                <a:srgbClr val="FDFF00"/>
              </a:solidFill>
            </a:endParaRPr>
          </a:p>
        </p:txBody>
      </p:sp>
      <p:sp>
        <p:nvSpPr>
          <p:cNvPr id="24" name="Rectangle 23"/>
          <p:cNvSpPr/>
          <p:nvPr/>
        </p:nvSpPr>
        <p:spPr>
          <a:xfrm>
            <a:off x="10005048" y="161181"/>
            <a:ext cx="1550424" cy="307777"/>
          </a:xfrm>
          <a:prstGeom prst="rect">
            <a:avLst/>
          </a:prstGeom>
        </p:spPr>
        <p:txBody>
          <a:bodyPr wrap="none">
            <a:spAutoFit/>
          </a:bodyPr>
          <a:lstStyle/>
          <a:p>
            <a:r>
              <a:rPr lang="en-US" sz="1400">
                <a:solidFill>
                  <a:schemeClr val="bg1"/>
                </a:solidFill>
                <a:latin typeface="Trebuchet MS"/>
                <a:cs typeface="Trebuchet MS"/>
              </a:rPr>
              <a:t>Acknowledgment</a:t>
            </a:r>
            <a:endParaRPr lang="en-US" sz="1400"/>
          </a:p>
        </p:txBody>
      </p:sp>
      <p:cxnSp>
        <p:nvCxnSpPr>
          <p:cNvPr id="25" name="Straight Connector 24"/>
          <p:cNvCxnSpPr/>
          <p:nvPr/>
        </p:nvCxnSpPr>
        <p:spPr>
          <a:xfrm>
            <a:off x="2259072" y="182925"/>
            <a:ext cx="0" cy="365814"/>
          </a:xfrm>
          <a:prstGeom prst="line">
            <a:avLst/>
          </a:prstGeom>
          <a:ln w="25400">
            <a:solidFill>
              <a:schemeClr val="tx1">
                <a:alpha val="53000"/>
              </a:schemeClr>
            </a:solidFill>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2945183" y="164359"/>
            <a:ext cx="1904689" cy="307777"/>
          </a:xfrm>
          <a:prstGeom prst="rect">
            <a:avLst/>
          </a:prstGeom>
        </p:spPr>
        <p:txBody>
          <a:bodyPr wrap="none">
            <a:spAutoFit/>
          </a:bodyPr>
          <a:lstStyle/>
          <a:p>
            <a:r>
              <a:rPr lang="en-US" sz="1400" dirty="0">
                <a:solidFill>
                  <a:schemeClr val="bg1"/>
                </a:solidFill>
                <a:latin typeface="Trebuchet MS"/>
                <a:cs typeface="Trebuchet MS"/>
              </a:rPr>
              <a:t>Method and Materials</a:t>
            </a:r>
            <a:endParaRPr lang="en-US" sz="1400" dirty="0"/>
          </a:p>
        </p:txBody>
      </p:sp>
      <p:sp>
        <p:nvSpPr>
          <p:cNvPr id="27" name="Rectangle 26"/>
          <p:cNvSpPr/>
          <p:nvPr/>
        </p:nvSpPr>
        <p:spPr>
          <a:xfrm>
            <a:off x="7846199" y="164359"/>
            <a:ext cx="1042273" cy="307777"/>
          </a:xfrm>
          <a:prstGeom prst="rect">
            <a:avLst/>
          </a:prstGeom>
        </p:spPr>
        <p:txBody>
          <a:bodyPr wrap="none">
            <a:spAutoFit/>
          </a:bodyPr>
          <a:lstStyle/>
          <a:p>
            <a:r>
              <a:rPr lang="en-US" sz="1400" dirty="0">
                <a:solidFill>
                  <a:schemeClr val="bg1"/>
                </a:solidFill>
                <a:latin typeface="Trebuchet MS"/>
                <a:cs typeface="Trebuchet MS"/>
              </a:rPr>
              <a:t>Conclusion</a:t>
            </a:r>
            <a:endParaRPr lang="en-US" sz="1400" dirty="0"/>
          </a:p>
        </p:txBody>
      </p:sp>
      <p:cxnSp>
        <p:nvCxnSpPr>
          <p:cNvPr id="28" name="Straight Connector 27"/>
          <p:cNvCxnSpPr/>
          <p:nvPr/>
        </p:nvCxnSpPr>
        <p:spPr>
          <a:xfrm>
            <a:off x="5472774" y="182925"/>
            <a:ext cx="0" cy="365814"/>
          </a:xfrm>
          <a:prstGeom prst="line">
            <a:avLst/>
          </a:prstGeom>
          <a:ln w="25400">
            <a:solidFill>
              <a:schemeClr val="tx1">
                <a:alpha val="53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7212072" y="182925"/>
            <a:ext cx="0" cy="365814"/>
          </a:xfrm>
          <a:prstGeom prst="line">
            <a:avLst/>
          </a:prstGeom>
          <a:ln w="25400">
            <a:solidFill>
              <a:schemeClr val="tx1">
                <a:alpha val="53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9421872" y="132954"/>
            <a:ext cx="0" cy="365814"/>
          </a:xfrm>
          <a:prstGeom prst="line">
            <a:avLst/>
          </a:prstGeom>
          <a:ln w="25400">
            <a:solidFill>
              <a:schemeClr val="tx1">
                <a:alpha val="53000"/>
              </a:schemeClr>
            </a:solidFill>
          </a:ln>
        </p:spPr>
        <p:style>
          <a:lnRef idx="1">
            <a:schemeClr val="accent1"/>
          </a:lnRef>
          <a:fillRef idx="0">
            <a:schemeClr val="accent1"/>
          </a:fillRef>
          <a:effectRef idx="0">
            <a:schemeClr val="accent1"/>
          </a:effectRef>
          <a:fontRef idx="minor">
            <a:schemeClr val="tx1"/>
          </a:fontRef>
        </p:style>
      </p:cxnSp>
      <p:sp>
        <p:nvSpPr>
          <p:cNvPr id="31" name="Textfeld 10"/>
          <p:cNvSpPr txBox="1"/>
          <p:nvPr/>
        </p:nvSpPr>
        <p:spPr>
          <a:xfrm>
            <a:off x="658872" y="161181"/>
            <a:ext cx="1109599" cy="307777"/>
          </a:xfrm>
          <a:prstGeom prst="rect">
            <a:avLst/>
          </a:prstGeom>
          <a:noFill/>
        </p:spPr>
        <p:txBody>
          <a:bodyPr wrap="none" rtlCol="0">
            <a:spAutoFit/>
          </a:bodyPr>
          <a:lstStyle/>
          <a:p>
            <a:r>
              <a:rPr lang="en-US" sz="1400" dirty="0">
                <a:solidFill>
                  <a:schemeClr val="bg1"/>
                </a:solidFill>
                <a:latin typeface="Trebuchet MS"/>
                <a:cs typeface="Trebuchet MS"/>
              </a:rPr>
              <a:t>Background</a:t>
            </a:r>
            <a:endParaRPr lang="en-US" sz="1400" u="sng" dirty="0">
              <a:solidFill>
                <a:schemeClr val="bg1"/>
              </a:solidFill>
              <a:latin typeface="Trebuchet MS"/>
              <a:cs typeface="Trebuchet MS"/>
            </a:endParaRPr>
          </a:p>
        </p:txBody>
      </p:sp>
      <p:sp>
        <p:nvSpPr>
          <p:cNvPr id="41" name="Line 31"/>
          <p:cNvSpPr>
            <a:spLocks noChangeShapeType="1"/>
          </p:cNvSpPr>
          <p:nvPr/>
        </p:nvSpPr>
        <p:spPr bwMode="auto">
          <a:xfrm>
            <a:off x="190500" y="696001"/>
            <a:ext cx="11849100" cy="0"/>
          </a:xfrm>
          <a:prstGeom prst="line">
            <a:avLst/>
          </a:prstGeom>
          <a:noFill/>
          <a:ln w="3175">
            <a:solidFill>
              <a:srgbClr val="318FC5"/>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endParaRPr>
          </a:p>
        </p:txBody>
      </p:sp>
      <p:sp>
        <p:nvSpPr>
          <p:cNvPr id="42" name="Line 31"/>
          <p:cNvSpPr>
            <a:spLocks noChangeShapeType="1"/>
          </p:cNvSpPr>
          <p:nvPr/>
        </p:nvSpPr>
        <p:spPr bwMode="auto">
          <a:xfrm>
            <a:off x="190500" y="696000"/>
            <a:ext cx="6819900" cy="10577"/>
          </a:xfrm>
          <a:prstGeom prst="line">
            <a:avLst/>
          </a:prstGeom>
          <a:noFill/>
          <a:ln w="82550">
            <a:solidFill>
              <a:srgbClr val="318FC5"/>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endParaRPr>
          </a:p>
        </p:txBody>
      </p:sp>
      <p:pic>
        <p:nvPicPr>
          <p:cNvPr id="19" name="Graphic 18" descr="Baseball">
            <a:extLst>
              <a:ext uri="{FF2B5EF4-FFF2-40B4-BE49-F238E27FC236}">
                <a16:creationId xmlns:a16="http://schemas.microsoft.com/office/drawing/2014/main" id="{AE584F2E-4090-A045-A1BD-E647771FDC8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734800" y="5867400"/>
            <a:ext cx="457200" cy="457200"/>
          </a:xfrm>
          <a:prstGeom prst="rect">
            <a:avLst/>
          </a:prstGeom>
        </p:spPr>
      </p:pic>
      <p:pic>
        <p:nvPicPr>
          <p:cNvPr id="20" name="Graphic 19" descr="Soccer">
            <a:extLst>
              <a:ext uri="{FF2B5EF4-FFF2-40B4-BE49-F238E27FC236}">
                <a16:creationId xmlns:a16="http://schemas.microsoft.com/office/drawing/2014/main" id="{9D2A5C94-5F20-1545-A75F-38723E9A270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679382" y="706582"/>
            <a:ext cx="415636" cy="415636"/>
          </a:xfrm>
          <a:prstGeom prst="rect">
            <a:avLst/>
          </a:prstGeom>
        </p:spPr>
      </p:pic>
      <p:pic>
        <p:nvPicPr>
          <p:cNvPr id="21" name="Graphic 20" descr="Cricket">
            <a:extLst>
              <a:ext uri="{FF2B5EF4-FFF2-40B4-BE49-F238E27FC236}">
                <a16:creationId xmlns:a16="http://schemas.microsoft.com/office/drawing/2014/main" id="{3E48F1D6-FBD4-A84C-A09C-6C1E723A83E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658600" y="1091056"/>
            <a:ext cx="457200" cy="457200"/>
          </a:xfrm>
          <a:prstGeom prst="rect">
            <a:avLst/>
          </a:prstGeom>
        </p:spPr>
      </p:pic>
      <p:pic>
        <p:nvPicPr>
          <p:cNvPr id="22" name="Graphic 21" descr="Tennis">
            <a:extLst>
              <a:ext uri="{FF2B5EF4-FFF2-40B4-BE49-F238E27FC236}">
                <a16:creationId xmlns:a16="http://schemas.microsoft.com/office/drawing/2014/main" id="{23D4A38F-C844-DE4B-9B6F-CA86574ADC2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734800" y="1524000"/>
            <a:ext cx="457200" cy="457200"/>
          </a:xfrm>
          <a:prstGeom prst="rect">
            <a:avLst/>
          </a:prstGeom>
        </p:spPr>
      </p:pic>
      <p:pic>
        <p:nvPicPr>
          <p:cNvPr id="23" name="Graphic 22" descr="Cycling">
            <a:extLst>
              <a:ext uri="{FF2B5EF4-FFF2-40B4-BE49-F238E27FC236}">
                <a16:creationId xmlns:a16="http://schemas.microsoft.com/office/drawing/2014/main" id="{2696B35F-C588-6A4A-A8C6-BB7F31E04B1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731642" y="2005456"/>
            <a:ext cx="457200" cy="457200"/>
          </a:xfrm>
          <a:prstGeom prst="rect">
            <a:avLst/>
          </a:prstGeom>
        </p:spPr>
      </p:pic>
      <p:pic>
        <p:nvPicPr>
          <p:cNvPr id="32" name="Graphic 31" descr="Golf">
            <a:extLst>
              <a:ext uri="{FF2B5EF4-FFF2-40B4-BE49-F238E27FC236}">
                <a16:creationId xmlns:a16="http://schemas.microsoft.com/office/drawing/2014/main" id="{A1C58D0A-E60F-6742-8A93-0AC2588CC17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811000" y="2843656"/>
            <a:ext cx="457200" cy="457200"/>
          </a:xfrm>
          <a:prstGeom prst="rect">
            <a:avLst/>
          </a:prstGeom>
        </p:spPr>
      </p:pic>
      <p:pic>
        <p:nvPicPr>
          <p:cNvPr id="33" name="Graphic 32" descr="Swimming">
            <a:extLst>
              <a:ext uri="{FF2B5EF4-FFF2-40B4-BE49-F238E27FC236}">
                <a16:creationId xmlns:a16="http://schemas.microsoft.com/office/drawing/2014/main" id="{4B9AF866-186E-E741-BBC6-E99F8395439C}"/>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1733917" y="3224656"/>
            <a:ext cx="457200" cy="457200"/>
          </a:xfrm>
          <a:prstGeom prst="rect">
            <a:avLst/>
          </a:prstGeom>
        </p:spPr>
      </p:pic>
      <p:pic>
        <p:nvPicPr>
          <p:cNvPr id="34" name="Graphic 33" descr="Water polo">
            <a:extLst>
              <a:ext uri="{FF2B5EF4-FFF2-40B4-BE49-F238E27FC236}">
                <a16:creationId xmlns:a16="http://schemas.microsoft.com/office/drawing/2014/main" id="{395333AF-A3F0-F245-B01B-993EF303CF75}"/>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1733917" y="3605656"/>
            <a:ext cx="457200" cy="457200"/>
          </a:xfrm>
          <a:prstGeom prst="rect">
            <a:avLst/>
          </a:prstGeom>
        </p:spPr>
      </p:pic>
      <p:pic>
        <p:nvPicPr>
          <p:cNvPr id="35" name="Graphic 34" descr="Body builder">
            <a:extLst>
              <a:ext uri="{FF2B5EF4-FFF2-40B4-BE49-F238E27FC236}">
                <a16:creationId xmlns:a16="http://schemas.microsoft.com/office/drawing/2014/main" id="{81696931-F474-774C-A380-4EE1D03F10AA}"/>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1734800" y="4062856"/>
            <a:ext cx="457200" cy="457200"/>
          </a:xfrm>
          <a:prstGeom prst="rect">
            <a:avLst/>
          </a:prstGeom>
        </p:spPr>
      </p:pic>
      <p:pic>
        <p:nvPicPr>
          <p:cNvPr id="36" name="Graphic 35" descr="Gymnast Rings">
            <a:extLst>
              <a:ext uri="{FF2B5EF4-FFF2-40B4-BE49-F238E27FC236}">
                <a16:creationId xmlns:a16="http://schemas.microsoft.com/office/drawing/2014/main" id="{B03982F0-404E-6149-9E11-3FB2258991C3}"/>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11734800" y="4520056"/>
            <a:ext cx="457200" cy="457200"/>
          </a:xfrm>
          <a:prstGeom prst="rect">
            <a:avLst/>
          </a:prstGeom>
        </p:spPr>
      </p:pic>
      <p:pic>
        <p:nvPicPr>
          <p:cNvPr id="37" name="Graphic 36" descr="Gymnast Floor routine">
            <a:extLst>
              <a:ext uri="{FF2B5EF4-FFF2-40B4-BE49-F238E27FC236}">
                <a16:creationId xmlns:a16="http://schemas.microsoft.com/office/drawing/2014/main" id="{1DCB67A2-B199-2749-BD79-008394D04652}"/>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1734800" y="5053456"/>
            <a:ext cx="457200" cy="457200"/>
          </a:xfrm>
          <a:prstGeom prst="rect">
            <a:avLst/>
          </a:prstGeom>
        </p:spPr>
      </p:pic>
      <p:pic>
        <p:nvPicPr>
          <p:cNvPr id="38" name="Graphic 37" descr="Dancing">
            <a:extLst>
              <a:ext uri="{FF2B5EF4-FFF2-40B4-BE49-F238E27FC236}">
                <a16:creationId xmlns:a16="http://schemas.microsoft.com/office/drawing/2014/main" id="{73495935-6CD3-F44A-B7AA-3D1A9A9A61CA}"/>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11734800" y="5410200"/>
            <a:ext cx="457200" cy="457200"/>
          </a:xfrm>
          <a:prstGeom prst="rect">
            <a:avLst/>
          </a:prstGeom>
        </p:spPr>
      </p:pic>
      <p:pic>
        <p:nvPicPr>
          <p:cNvPr id="39" name="Graphic 38" descr="Cross country skiing">
            <a:extLst>
              <a:ext uri="{FF2B5EF4-FFF2-40B4-BE49-F238E27FC236}">
                <a16:creationId xmlns:a16="http://schemas.microsoft.com/office/drawing/2014/main" id="{CF9820FD-15B8-0F4A-8648-73B039750F0D}"/>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11658600" y="2410712"/>
            <a:ext cx="457200" cy="457200"/>
          </a:xfrm>
          <a:prstGeom prst="rect">
            <a:avLst/>
          </a:prstGeom>
        </p:spPr>
      </p:pic>
      <p:sp>
        <p:nvSpPr>
          <p:cNvPr id="2" name="TextBox 1">
            <a:extLst>
              <a:ext uri="{FF2B5EF4-FFF2-40B4-BE49-F238E27FC236}">
                <a16:creationId xmlns:a16="http://schemas.microsoft.com/office/drawing/2014/main" id="{B68FF508-8AC7-5F46-A4C4-65CBBC868CF9}"/>
              </a:ext>
            </a:extLst>
          </p:cNvPr>
          <p:cNvSpPr txBox="1"/>
          <p:nvPr/>
        </p:nvSpPr>
        <p:spPr>
          <a:xfrm>
            <a:off x="255633" y="678278"/>
            <a:ext cx="11033790" cy="461665"/>
          </a:xfrm>
          <a:prstGeom prst="rect">
            <a:avLst/>
          </a:prstGeom>
          <a:noFill/>
        </p:spPr>
        <p:txBody>
          <a:bodyPr wrap="none" rtlCol="0">
            <a:spAutoFit/>
          </a:bodyPr>
          <a:lstStyle/>
          <a:p>
            <a:r>
              <a:rPr lang="en-US" dirty="0">
                <a:latin typeface="+mn-lt"/>
              </a:rPr>
              <a:t>Graphic Summary of mean changes in WORMS for each physical activity group</a:t>
            </a:r>
          </a:p>
        </p:txBody>
      </p:sp>
      <p:pic>
        <p:nvPicPr>
          <p:cNvPr id="4" name="Picture 3">
            <a:extLst>
              <a:ext uri="{FF2B5EF4-FFF2-40B4-BE49-F238E27FC236}">
                <a16:creationId xmlns:a16="http://schemas.microsoft.com/office/drawing/2014/main" id="{B4C18C8C-AF2C-D648-A157-619D08F9F0D9}"/>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411815" y="1139943"/>
            <a:ext cx="10866566" cy="5644057"/>
          </a:xfrm>
          <a:prstGeom prst="rect">
            <a:avLst/>
          </a:prstGeom>
          <a:solidFill>
            <a:schemeClr val="bg1"/>
          </a:solidFill>
        </p:spPr>
      </p:pic>
    </p:spTree>
    <p:extLst>
      <p:ext uri="{BB962C8B-B14F-4D97-AF65-F5344CB8AC3E}">
        <p14:creationId xmlns:p14="http://schemas.microsoft.com/office/powerpoint/2010/main" val="1827798664"/>
      </p:ext>
    </p:extLst>
  </p:cSld>
  <p:clrMapOvr>
    <a:masterClrMapping/>
  </p:clrMapOvr>
  <p:transition/>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1339"/>
        </a:solidFill>
        <a:effectLst/>
      </p:bgPr>
    </p:bg>
    <p:spTree>
      <p:nvGrpSpPr>
        <p:cNvPr id="1" name=""/>
        <p:cNvGrpSpPr/>
        <p:nvPr/>
      </p:nvGrpSpPr>
      <p:grpSpPr>
        <a:xfrm>
          <a:off x="0" y="0"/>
          <a:ext cx="0" cy="0"/>
          <a:chOff x="0" y="0"/>
          <a:chExt cx="0" cy="0"/>
        </a:xfrm>
      </p:grpSpPr>
      <p:sp>
        <p:nvSpPr>
          <p:cNvPr id="6" name="Slide Number Placeholder 6"/>
          <p:cNvSpPr txBox="1">
            <a:spLocks/>
          </p:cNvSpPr>
          <p:nvPr/>
        </p:nvSpPr>
        <p:spPr>
          <a:xfrm>
            <a:off x="11208636" y="6648457"/>
            <a:ext cx="184546" cy="103875"/>
          </a:xfrm>
          <a:prstGeom prst="rect">
            <a:avLst/>
          </a:prstGeom>
        </p:spPr>
        <p:txBody>
          <a:bodyPr vert="horz" wrap="square" lIns="0" tIns="0" rIns="0" bIns="0" rtlCol="0" anchor="b" anchorCtr="0">
            <a:spAutoFit/>
          </a:bodyPr>
          <a:lstStyle>
            <a:defPPr>
              <a:defRPr lang="en-US"/>
            </a:defPPr>
            <a:lvl1pPr marL="0" algn="l" defTabSz="914400" rtl="0" eaLnBrk="1" latinLnBrk="0" hangingPunct="1">
              <a:defRPr sz="900" i="0" kern="1200">
                <a:solidFill>
                  <a:schemeClr val="tx1"/>
                </a:solidFill>
                <a:latin typeface="Helvetica Neue"/>
                <a:ea typeface="+mn-ea"/>
                <a:cs typeface="Helvetica Neue"/>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BCC8D0D-EAEC-449D-9161-023DFF90F2E2}" type="slidenum">
              <a:rPr lang="en-US" sz="675"/>
              <a:pPr/>
              <a:t>18</a:t>
            </a:fld>
            <a:endParaRPr lang="en-US" sz="675" dirty="0"/>
          </a:p>
        </p:txBody>
      </p:sp>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94886" y="6394491"/>
            <a:ext cx="738203" cy="357841"/>
          </a:xfrm>
          <a:prstGeom prst="rect">
            <a:avLst/>
          </a:prstGeom>
        </p:spPr>
      </p:pic>
      <p:cxnSp>
        <p:nvCxnSpPr>
          <p:cNvPr id="17" name="Straight Connector 16"/>
          <p:cNvCxnSpPr/>
          <p:nvPr/>
        </p:nvCxnSpPr>
        <p:spPr>
          <a:xfrm>
            <a:off x="152400" y="6079282"/>
            <a:ext cx="11612880" cy="16718"/>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xmlns="">
                <a:noFill/>
              </a14:hiddenFill>
            </a:ext>
          </a:extLst>
        </p:spPr>
      </p:cxnSp>
      <p:sp>
        <p:nvSpPr>
          <p:cNvPr id="16" name="Rectangle 15"/>
          <p:cNvSpPr/>
          <p:nvPr/>
        </p:nvSpPr>
        <p:spPr>
          <a:xfrm>
            <a:off x="5805672" y="115806"/>
            <a:ext cx="1039067" cy="400110"/>
          </a:xfrm>
          <a:prstGeom prst="rect">
            <a:avLst/>
          </a:prstGeom>
        </p:spPr>
        <p:txBody>
          <a:bodyPr wrap="none">
            <a:spAutoFit/>
          </a:bodyPr>
          <a:lstStyle/>
          <a:p>
            <a:r>
              <a:rPr lang="en-US" sz="2000" b="1" dirty="0">
                <a:solidFill>
                  <a:srgbClr val="FDFF00"/>
                </a:solidFill>
                <a:latin typeface="Trebuchet MS"/>
                <a:cs typeface="Trebuchet MS"/>
              </a:rPr>
              <a:t>Results</a:t>
            </a:r>
            <a:endParaRPr lang="en-US" sz="2000" b="1" dirty="0">
              <a:solidFill>
                <a:srgbClr val="FDFF00"/>
              </a:solidFill>
            </a:endParaRPr>
          </a:p>
        </p:txBody>
      </p:sp>
      <p:sp>
        <p:nvSpPr>
          <p:cNvPr id="24" name="Rectangle 23"/>
          <p:cNvSpPr/>
          <p:nvPr/>
        </p:nvSpPr>
        <p:spPr>
          <a:xfrm>
            <a:off x="10005048" y="161181"/>
            <a:ext cx="1550424" cy="307777"/>
          </a:xfrm>
          <a:prstGeom prst="rect">
            <a:avLst/>
          </a:prstGeom>
        </p:spPr>
        <p:txBody>
          <a:bodyPr wrap="none">
            <a:spAutoFit/>
          </a:bodyPr>
          <a:lstStyle/>
          <a:p>
            <a:r>
              <a:rPr lang="en-US" sz="1400">
                <a:solidFill>
                  <a:schemeClr val="bg1"/>
                </a:solidFill>
                <a:latin typeface="Trebuchet MS"/>
                <a:cs typeface="Trebuchet MS"/>
              </a:rPr>
              <a:t>Acknowledgment</a:t>
            </a:r>
            <a:endParaRPr lang="en-US" sz="1400"/>
          </a:p>
        </p:txBody>
      </p:sp>
      <p:cxnSp>
        <p:nvCxnSpPr>
          <p:cNvPr id="25" name="Straight Connector 24"/>
          <p:cNvCxnSpPr/>
          <p:nvPr/>
        </p:nvCxnSpPr>
        <p:spPr>
          <a:xfrm>
            <a:off x="2259072" y="182925"/>
            <a:ext cx="0" cy="365814"/>
          </a:xfrm>
          <a:prstGeom prst="line">
            <a:avLst/>
          </a:prstGeom>
          <a:ln w="25400">
            <a:solidFill>
              <a:schemeClr val="tx1">
                <a:alpha val="53000"/>
              </a:schemeClr>
            </a:solidFill>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2945183" y="164359"/>
            <a:ext cx="1904689" cy="307777"/>
          </a:xfrm>
          <a:prstGeom prst="rect">
            <a:avLst/>
          </a:prstGeom>
        </p:spPr>
        <p:txBody>
          <a:bodyPr wrap="none">
            <a:spAutoFit/>
          </a:bodyPr>
          <a:lstStyle/>
          <a:p>
            <a:r>
              <a:rPr lang="en-US" sz="1400" dirty="0">
                <a:solidFill>
                  <a:schemeClr val="bg1"/>
                </a:solidFill>
                <a:latin typeface="Trebuchet MS"/>
                <a:cs typeface="Trebuchet MS"/>
              </a:rPr>
              <a:t>Method and Materials</a:t>
            </a:r>
            <a:endParaRPr lang="en-US" sz="1400" dirty="0"/>
          </a:p>
        </p:txBody>
      </p:sp>
      <p:sp>
        <p:nvSpPr>
          <p:cNvPr id="27" name="Rectangle 26"/>
          <p:cNvSpPr/>
          <p:nvPr/>
        </p:nvSpPr>
        <p:spPr>
          <a:xfrm>
            <a:off x="7846199" y="164359"/>
            <a:ext cx="1042273" cy="307777"/>
          </a:xfrm>
          <a:prstGeom prst="rect">
            <a:avLst/>
          </a:prstGeom>
        </p:spPr>
        <p:txBody>
          <a:bodyPr wrap="none">
            <a:spAutoFit/>
          </a:bodyPr>
          <a:lstStyle/>
          <a:p>
            <a:r>
              <a:rPr lang="en-US" sz="1400" dirty="0">
                <a:solidFill>
                  <a:schemeClr val="bg1"/>
                </a:solidFill>
                <a:latin typeface="Trebuchet MS"/>
                <a:cs typeface="Trebuchet MS"/>
              </a:rPr>
              <a:t>Conclusion</a:t>
            </a:r>
            <a:endParaRPr lang="en-US" sz="1400" dirty="0"/>
          </a:p>
        </p:txBody>
      </p:sp>
      <p:cxnSp>
        <p:nvCxnSpPr>
          <p:cNvPr id="28" name="Straight Connector 27"/>
          <p:cNvCxnSpPr/>
          <p:nvPr/>
        </p:nvCxnSpPr>
        <p:spPr>
          <a:xfrm>
            <a:off x="5472774" y="182925"/>
            <a:ext cx="0" cy="365814"/>
          </a:xfrm>
          <a:prstGeom prst="line">
            <a:avLst/>
          </a:prstGeom>
          <a:ln w="25400">
            <a:solidFill>
              <a:schemeClr val="tx1">
                <a:alpha val="53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7212072" y="182925"/>
            <a:ext cx="0" cy="365814"/>
          </a:xfrm>
          <a:prstGeom prst="line">
            <a:avLst/>
          </a:prstGeom>
          <a:ln w="25400">
            <a:solidFill>
              <a:schemeClr val="tx1">
                <a:alpha val="53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9421872" y="132954"/>
            <a:ext cx="0" cy="365814"/>
          </a:xfrm>
          <a:prstGeom prst="line">
            <a:avLst/>
          </a:prstGeom>
          <a:ln w="25400">
            <a:solidFill>
              <a:schemeClr val="tx1">
                <a:alpha val="53000"/>
              </a:schemeClr>
            </a:solidFill>
          </a:ln>
        </p:spPr>
        <p:style>
          <a:lnRef idx="1">
            <a:schemeClr val="accent1"/>
          </a:lnRef>
          <a:fillRef idx="0">
            <a:schemeClr val="accent1"/>
          </a:fillRef>
          <a:effectRef idx="0">
            <a:schemeClr val="accent1"/>
          </a:effectRef>
          <a:fontRef idx="minor">
            <a:schemeClr val="tx1"/>
          </a:fontRef>
        </p:style>
      </p:cxnSp>
      <p:sp>
        <p:nvSpPr>
          <p:cNvPr id="31" name="Textfeld 10"/>
          <p:cNvSpPr txBox="1"/>
          <p:nvPr/>
        </p:nvSpPr>
        <p:spPr>
          <a:xfrm>
            <a:off x="658872" y="161181"/>
            <a:ext cx="1109599" cy="307777"/>
          </a:xfrm>
          <a:prstGeom prst="rect">
            <a:avLst/>
          </a:prstGeom>
          <a:noFill/>
        </p:spPr>
        <p:txBody>
          <a:bodyPr wrap="none" rtlCol="0">
            <a:spAutoFit/>
          </a:bodyPr>
          <a:lstStyle/>
          <a:p>
            <a:r>
              <a:rPr lang="en-US" sz="1400" dirty="0">
                <a:solidFill>
                  <a:schemeClr val="bg1"/>
                </a:solidFill>
                <a:latin typeface="Trebuchet MS"/>
                <a:cs typeface="Trebuchet MS"/>
              </a:rPr>
              <a:t>Background</a:t>
            </a:r>
            <a:endParaRPr lang="en-US" sz="1400" u="sng" dirty="0">
              <a:solidFill>
                <a:schemeClr val="bg1"/>
              </a:solidFill>
              <a:latin typeface="Trebuchet MS"/>
              <a:cs typeface="Trebuchet MS"/>
            </a:endParaRPr>
          </a:p>
        </p:txBody>
      </p:sp>
      <p:sp>
        <p:nvSpPr>
          <p:cNvPr id="41" name="Line 31"/>
          <p:cNvSpPr>
            <a:spLocks noChangeShapeType="1"/>
          </p:cNvSpPr>
          <p:nvPr/>
        </p:nvSpPr>
        <p:spPr bwMode="auto">
          <a:xfrm>
            <a:off x="190500" y="696001"/>
            <a:ext cx="11849100" cy="0"/>
          </a:xfrm>
          <a:prstGeom prst="line">
            <a:avLst/>
          </a:prstGeom>
          <a:noFill/>
          <a:ln w="3175">
            <a:solidFill>
              <a:srgbClr val="318FC5"/>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endParaRPr>
          </a:p>
        </p:txBody>
      </p:sp>
      <p:sp>
        <p:nvSpPr>
          <p:cNvPr id="42" name="Line 31"/>
          <p:cNvSpPr>
            <a:spLocks noChangeShapeType="1"/>
          </p:cNvSpPr>
          <p:nvPr/>
        </p:nvSpPr>
        <p:spPr bwMode="auto">
          <a:xfrm>
            <a:off x="190500" y="696000"/>
            <a:ext cx="6896100" cy="10573"/>
          </a:xfrm>
          <a:prstGeom prst="line">
            <a:avLst/>
          </a:prstGeom>
          <a:noFill/>
          <a:ln w="82550">
            <a:solidFill>
              <a:srgbClr val="318FC5"/>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endParaRPr>
          </a:p>
        </p:txBody>
      </p:sp>
      <p:pic>
        <p:nvPicPr>
          <p:cNvPr id="19" name="Graphic 18" descr="Baseball">
            <a:extLst>
              <a:ext uri="{FF2B5EF4-FFF2-40B4-BE49-F238E27FC236}">
                <a16:creationId xmlns:a16="http://schemas.microsoft.com/office/drawing/2014/main" id="{AE584F2E-4090-A045-A1BD-E647771FDC8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734800" y="5867400"/>
            <a:ext cx="457200" cy="457200"/>
          </a:xfrm>
          <a:prstGeom prst="rect">
            <a:avLst/>
          </a:prstGeom>
        </p:spPr>
      </p:pic>
      <p:pic>
        <p:nvPicPr>
          <p:cNvPr id="20" name="Graphic 19" descr="Soccer">
            <a:extLst>
              <a:ext uri="{FF2B5EF4-FFF2-40B4-BE49-F238E27FC236}">
                <a16:creationId xmlns:a16="http://schemas.microsoft.com/office/drawing/2014/main" id="{9D2A5C94-5F20-1545-A75F-38723E9A270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679382" y="706582"/>
            <a:ext cx="415636" cy="415636"/>
          </a:xfrm>
          <a:prstGeom prst="rect">
            <a:avLst/>
          </a:prstGeom>
        </p:spPr>
      </p:pic>
      <p:pic>
        <p:nvPicPr>
          <p:cNvPr id="21" name="Graphic 20" descr="Cricket">
            <a:extLst>
              <a:ext uri="{FF2B5EF4-FFF2-40B4-BE49-F238E27FC236}">
                <a16:creationId xmlns:a16="http://schemas.microsoft.com/office/drawing/2014/main" id="{3E48F1D6-FBD4-A84C-A09C-6C1E723A83E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658600" y="1091056"/>
            <a:ext cx="457200" cy="457200"/>
          </a:xfrm>
          <a:prstGeom prst="rect">
            <a:avLst/>
          </a:prstGeom>
        </p:spPr>
      </p:pic>
      <p:pic>
        <p:nvPicPr>
          <p:cNvPr id="22" name="Graphic 21" descr="Tennis">
            <a:extLst>
              <a:ext uri="{FF2B5EF4-FFF2-40B4-BE49-F238E27FC236}">
                <a16:creationId xmlns:a16="http://schemas.microsoft.com/office/drawing/2014/main" id="{23D4A38F-C844-DE4B-9B6F-CA86574ADC2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734800" y="1524000"/>
            <a:ext cx="457200" cy="457200"/>
          </a:xfrm>
          <a:prstGeom prst="rect">
            <a:avLst/>
          </a:prstGeom>
        </p:spPr>
      </p:pic>
      <p:pic>
        <p:nvPicPr>
          <p:cNvPr id="23" name="Graphic 22" descr="Cycling">
            <a:extLst>
              <a:ext uri="{FF2B5EF4-FFF2-40B4-BE49-F238E27FC236}">
                <a16:creationId xmlns:a16="http://schemas.microsoft.com/office/drawing/2014/main" id="{2696B35F-C588-6A4A-A8C6-BB7F31E04B1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731642" y="2005456"/>
            <a:ext cx="457200" cy="457200"/>
          </a:xfrm>
          <a:prstGeom prst="rect">
            <a:avLst/>
          </a:prstGeom>
        </p:spPr>
      </p:pic>
      <p:pic>
        <p:nvPicPr>
          <p:cNvPr id="32" name="Graphic 31" descr="Golf">
            <a:extLst>
              <a:ext uri="{FF2B5EF4-FFF2-40B4-BE49-F238E27FC236}">
                <a16:creationId xmlns:a16="http://schemas.microsoft.com/office/drawing/2014/main" id="{A1C58D0A-E60F-6742-8A93-0AC2588CC17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811000" y="2843656"/>
            <a:ext cx="457200" cy="457200"/>
          </a:xfrm>
          <a:prstGeom prst="rect">
            <a:avLst/>
          </a:prstGeom>
        </p:spPr>
      </p:pic>
      <p:pic>
        <p:nvPicPr>
          <p:cNvPr id="33" name="Graphic 32" descr="Swimming">
            <a:extLst>
              <a:ext uri="{FF2B5EF4-FFF2-40B4-BE49-F238E27FC236}">
                <a16:creationId xmlns:a16="http://schemas.microsoft.com/office/drawing/2014/main" id="{4B9AF866-186E-E741-BBC6-E99F8395439C}"/>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1733917" y="3224656"/>
            <a:ext cx="457200" cy="457200"/>
          </a:xfrm>
          <a:prstGeom prst="rect">
            <a:avLst/>
          </a:prstGeom>
        </p:spPr>
      </p:pic>
      <p:pic>
        <p:nvPicPr>
          <p:cNvPr id="34" name="Graphic 33" descr="Water polo">
            <a:extLst>
              <a:ext uri="{FF2B5EF4-FFF2-40B4-BE49-F238E27FC236}">
                <a16:creationId xmlns:a16="http://schemas.microsoft.com/office/drawing/2014/main" id="{395333AF-A3F0-F245-B01B-993EF303CF75}"/>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1733917" y="3605656"/>
            <a:ext cx="457200" cy="457200"/>
          </a:xfrm>
          <a:prstGeom prst="rect">
            <a:avLst/>
          </a:prstGeom>
        </p:spPr>
      </p:pic>
      <p:pic>
        <p:nvPicPr>
          <p:cNvPr id="35" name="Graphic 34" descr="Body builder">
            <a:extLst>
              <a:ext uri="{FF2B5EF4-FFF2-40B4-BE49-F238E27FC236}">
                <a16:creationId xmlns:a16="http://schemas.microsoft.com/office/drawing/2014/main" id="{81696931-F474-774C-A380-4EE1D03F10AA}"/>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1734800" y="4062856"/>
            <a:ext cx="457200" cy="457200"/>
          </a:xfrm>
          <a:prstGeom prst="rect">
            <a:avLst/>
          </a:prstGeom>
        </p:spPr>
      </p:pic>
      <p:pic>
        <p:nvPicPr>
          <p:cNvPr id="36" name="Graphic 35" descr="Gymnast Rings">
            <a:extLst>
              <a:ext uri="{FF2B5EF4-FFF2-40B4-BE49-F238E27FC236}">
                <a16:creationId xmlns:a16="http://schemas.microsoft.com/office/drawing/2014/main" id="{B03982F0-404E-6149-9E11-3FB2258991C3}"/>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11734800" y="4520056"/>
            <a:ext cx="457200" cy="457200"/>
          </a:xfrm>
          <a:prstGeom prst="rect">
            <a:avLst/>
          </a:prstGeom>
        </p:spPr>
      </p:pic>
      <p:pic>
        <p:nvPicPr>
          <p:cNvPr id="37" name="Graphic 36" descr="Gymnast Floor routine">
            <a:extLst>
              <a:ext uri="{FF2B5EF4-FFF2-40B4-BE49-F238E27FC236}">
                <a16:creationId xmlns:a16="http://schemas.microsoft.com/office/drawing/2014/main" id="{1DCB67A2-B199-2749-BD79-008394D04652}"/>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1734800" y="5053456"/>
            <a:ext cx="457200" cy="457200"/>
          </a:xfrm>
          <a:prstGeom prst="rect">
            <a:avLst/>
          </a:prstGeom>
        </p:spPr>
      </p:pic>
      <p:pic>
        <p:nvPicPr>
          <p:cNvPr id="38" name="Graphic 37" descr="Dancing">
            <a:extLst>
              <a:ext uri="{FF2B5EF4-FFF2-40B4-BE49-F238E27FC236}">
                <a16:creationId xmlns:a16="http://schemas.microsoft.com/office/drawing/2014/main" id="{73495935-6CD3-F44A-B7AA-3D1A9A9A61CA}"/>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11734800" y="5410200"/>
            <a:ext cx="457200" cy="457200"/>
          </a:xfrm>
          <a:prstGeom prst="rect">
            <a:avLst/>
          </a:prstGeom>
        </p:spPr>
      </p:pic>
      <p:pic>
        <p:nvPicPr>
          <p:cNvPr id="39" name="Graphic 38" descr="Cross country skiing">
            <a:extLst>
              <a:ext uri="{FF2B5EF4-FFF2-40B4-BE49-F238E27FC236}">
                <a16:creationId xmlns:a16="http://schemas.microsoft.com/office/drawing/2014/main" id="{CF9820FD-15B8-0F4A-8648-73B039750F0D}"/>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11658600" y="2410712"/>
            <a:ext cx="457200" cy="457200"/>
          </a:xfrm>
          <a:prstGeom prst="rect">
            <a:avLst/>
          </a:prstGeom>
        </p:spPr>
      </p:pic>
      <p:sp>
        <p:nvSpPr>
          <p:cNvPr id="5" name="Rectangle 4">
            <a:extLst>
              <a:ext uri="{FF2B5EF4-FFF2-40B4-BE49-F238E27FC236}">
                <a16:creationId xmlns:a16="http://schemas.microsoft.com/office/drawing/2014/main" id="{DA3E6724-0F7A-CD47-AC67-6451FF021796}"/>
              </a:ext>
            </a:extLst>
          </p:cNvPr>
          <p:cNvSpPr/>
          <p:nvPr/>
        </p:nvSpPr>
        <p:spPr>
          <a:xfrm>
            <a:off x="304800" y="785255"/>
            <a:ext cx="8583672" cy="461665"/>
          </a:xfrm>
          <a:prstGeom prst="rect">
            <a:avLst/>
          </a:prstGeom>
        </p:spPr>
        <p:txBody>
          <a:bodyPr wrap="square">
            <a:spAutoFit/>
          </a:bodyPr>
          <a:lstStyle/>
          <a:p>
            <a:r>
              <a:rPr lang="en-US" dirty="0">
                <a:solidFill>
                  <a:schemeClr val="bg1"/>
                </a:solidFill>
                <a:ea typeface="Calibri" panose="020F0502020204030204" pitchFamily="34" charset="0"/>
                <a:cs typeface="Times New Roman" panose="02020603050405020304" pitchFamily="18" charset="0"/>
              </a:rPr>
              <a:t>Obese 76-year-old man performing  elliptical trainer</a:t>
            </a:r>
            <a:endParaRPr lang="en-US" dirty="0"/>
          </a:p>
        </p:txBody>
      </p:sp>
      <p:sp>
        <p:nvSpPr>
          <p:cNvPr id="7" name="Rectangle 6">
            <a:extLst>
              <a:ext uri="{FF2B5EF4-FFF2-40B4-BE49-F238E27FC236}">
                <a16:creationId xmlns:a16="http://schemas.microsoft.com/office/drawing/2014/main" id="{4E05458B-87AA-7E4E-8A51-B98244E3CEF7}"/>
              </a:ext>
            </a:extLst>
          </p:cNvPr>
          <p:cNvSpPr/>
          <p:nvPr/>
        </p:nvSpPr>
        <p:spPr>
          <a:xfrm>
            <a:off x="762000" y="5766744"/>
            <a:ext cx="2693928" cy="461665"/>
          </a:xfrm>
          <a:prstGeom prst="rect">
            <a:avLst/>
          </a:prstGeom>
        </p:spPr>
        <p:txBody>
          <a:bodyPr wrap="square">
            <a:spAutoFit/>
          </a:bodyPr>
          <a:lstStyle/>
          <a:p>
            <a:r>
              <a:rPr lang="en-US" dirty="0">
                <a:solidFill>
                  <a:schemeClr val="bg1"/>
                </a:solidFill>
                <a:ea typeface="Calibri" panose="020F0502020204030204" pitchFamily="34" charset="0"/>
                <a:cs typeface="Times New Roman" panose="02020603050405020304" pitchFamily="18" charset="0"/>
              </a:rPr>
              <a:t>No cartilage defects</a:t>
            </a:r>
            <a:endParaRPr lang="en-US" dirty="0"/>
          </a:p>
        </p:txBody>
      </p:sp>
      <p:sp>
        <p:nvSpPr>
          <p:cNvPr id="8" name="TextBox 7">
            <a:extLst>
              <a:ext uri="{FF2B5EF4-FFF2-40B4-BE49-F238E27FC236}">
                <a16:creationId xmlns:a16="http://schemas.microsoft.com/office/drawing/2014/main" id="{3384DB1A-446A-DB48-90F0-1DB628FD96FD}"/>
              </a:ext>
            </a:extLst>
          </p:cNvPr>
          <p:cNvSpPr txBox="1"/>
          <p:nvPr/>
        </p:nvSpPr>
        <p:spPr>
          <a:xfrm>
            <a:off x="1768471" y="1313744"/>
            <a:ext cx="1242648" cy="461665"/>
          </a:xfrm>
          <a:prstGeom prst="rect">
            <a:avLst/>
          </a:prstGeom>
          <a:noFill/>
        </p:spPr>
        <p:txBody>
          <a:bodyPr wrap="none" rtlCol="0">
            <a:spAutoFit/>
          </a:bodyPr>
          <a:lstStyle/>
          <a:p>
            <a:r>
              <a:rPr lang="en-US" dirty="0">
                <a:solidFill>
                  <a:srgbClr val="FFFF00"/>
                </a:solidFill>
              </a:rPr>
              <a:t>Baseline</a:t>
            </a:r>
          </a:p>
        </p:txBody>
      </p:sp>
      <p:sp>
        <p:nvSpPr>
          <p:cNvPr id="45" name="Rectangle 44">
            <a:extLst>
              <a:ext uri="{FF2B5EF4-FFF2-40B4-BE49-F238E27FC236}">
                <a16:creationId xmlns:a16="http://schemas.microsoft.com/office/drawing/2014/main" id="{1542D345-432A-094E-A6C3-D4840CEC7D87}"/>
              </a:ext>
            </a:extLst>
          </p:cNvPr>
          <p:cNvSpPr/>
          <p:nvPr/>
        </p:nvSpPr>
        <p:spPr>
          <a:xfrm>
            <a:off x="7877575" y="5959485"/>
            <a:ext cx="2693928" cy="461665"/>
          </a:xfrm>
          <a:prstGeom prst="rect">
            <a:avLst/>
          </a:prstGeom>
        </p:spPr>
        <p:txBody>
          <a:bodyPr wrap="square">
            <a:spAutoFit/>
          </a:bodyPr>
          <a:lstStyle/>
          <a:p>
            <a:r>
              <a:rPr lang="en-US" dirty="0">
                <a:solidFill>
                  <a:schemeClr val="bg1"/>
                </a:solidFill>
                <a:ea typeface="Calibri" panose="020F0502020204030204" pitchFamily="34" charset="0"/>
                <a:cs typeface="Times New Roman" panose="02020603050405020304" pitchFamily="18" charset="0"/>
              </a:rPr>
              <a:t>No cartilage defects</a:t>
            </a:r>
            <a:endParaRPr lang="en-US" dirty="0"/>
          </a:p>
        </p:txBody>
      </p:sp>
      <p:sp>
        <p:nvSpPr>
          <p:cNvPr id="46" name="Right Arrow 45">
            <a:extLst>
              <a:ext uri="{FF2B5EF4-FFF2-40B4-BE49-F238E27FC236}">
                <a16:creationId xmlns:a16="http://schemas.microsoft.com/office/drawing/2014/main" id="{F88DFCEE-F894-E346-842E-C56E50E0AD58}"/>
              </a:ext>
            </a:extLst>
          </p:cNvPr>
          <p:cNvSpPr/>
          <p:nvPr/>
        </p:nvSpPr>
        <p:spPr>
          <a:xfrm>
            <a:off x="4984148" y="2724563"/>
            <a:ext cx="2173941" cy="2024093"/>
          </a:xfrm>
          <a:prstGeom prst="rightArrow">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rgbClr val="002060"/>
                </a:solidFill>
              </a:rPr>
              <a:t>After </a:t>
            </a:r>
          </a:p>
          <a:p>
            <a:pPr algn="ctr"/>
            <a:r>
              <a:rPr lang="en-US" dirty="0">
                <a:solidFill>
                  <a:srgbClr val="002060"/>
                </a:solidFill>
              </a:rPr>
              <a:t>48-months</a:t>
            </a:r>
          </a:p>
        </p:txBody>
      </p:sp>
      <p:pic>
        <p:nvPicPr>
          <p:cNvPr id="44" name="Picture 43">
            <a:extLst>
              <a:ext uri="{FF2B5EF4-FFF2-40B4-BE49-F238E27FC236}">
                <a16:creationId xmlns:a16="http://schemas.microsoft.com/office/drawing/2014/main" id="{E84DE64F-B5B7-1445-897B-97B868224A4C}"/>
              </a:ext>
            </a:extLst>
          </p:cNvPr>
          <p:cNvPicPr/>
          <p:nvPr/>
        </p:nvPicPr>
        <p:blipFill rotWithShape="1">
          <a:blip r:embed="rId30">
            <a:extLst>
              <a:ext uri="{28A0092B-C50C-407E-A947-70E740481C1C}">
                <a14:useLocalDpi xmlns:a14="http://schemas.microsoft.com/office/drawing/2010/main" val="0"/>
              </a:ext>
            </a:extLst>
          </a:blip>
          <a:srcRect l="20654" t="10892" r="53187" b="49045"/>
          <a:stretch/>
        </p:blipFill>
        <p:spPr>
          <a:xfrm>
            <a:off x="762000" y="1808599"/>
            <a:ext cx="3892417" cy="3902475"/>
          </a:xfrm>
          <a:prstGeom prst="rect">
            <a:avLst/>
          </a:prstGeom>
        </p:spPr>
      </p:pic>
      <p:pic>
        <p:nvPicPr>
          <p:cNvPr id="47" name="Picture 46">
            <a:extLst>
              <a:ext uri="{FF2B5EF4-FFF2-40B4-BE49-F238E27FC236}">
                <a16:creationId xmlns:a16="http://schemas.microsoft.com/office/drawing/2014/main" id="{360629EC-4CBE-D241-81D0-E05BFA56F1E8}"/>
              </a:ext>
            </a:extLst>
          </p:cNvPr>
          <p:cNvPicPr/>
          <p:nvPr/>
        </p:nvPicPr>
        <p:blipFill rotWithShape="1">
          <a:blip r:embed="rId30">
            <a:extLst>
              <a:ext uri="{28A0092B-C50C-407E-A947-70E740481C1C}">
                <a14:useLocalDpi xmlns:a14="http://schemas.microsoft.com/office/drawing/2010/main" val="0"/>
              </a:ext>
            </a:extLst>
          </a:blip>
          <a:srcRect l="68633" t="10892" r="1184" b="49045"/>
          <a:stretch/>
        </p:blipFill>
        <p:spPr>
          <a:xfrm>
            <a:off x="7537584" y="1791271"/>
            <a:ext cx="3752407" cy="3838268"/>
          </a:xfrm>
          <a:prstGeom prst="rect">
            <a:avLst/>
          </a:prstGeom>
        </p:spPr>
      </p:pic>
    </p:spTree>
    <p:extLst>
      <p:ext uri="{BB962C8B-B14F-4D97-AF65-F5344CB8AC3E}">
        <p14:creationId xmlns:p14="http://schemas.microsoft.com/office/powerpoint/2010/main" val="3974297770"/>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1339"/>
        </a:solidFill>
        <a:effectLst/>
      </p:bgPr>
    </p:bg>
    <p:spTree>
      <p:nvGrpSpPr>
        <p:cNvPr id="1" name=""/>
        <p:cNvGrpSpPr/>
        <p:nvPr/>
      </p:nvGrpSpPr>
      <p:grpSpPr>
        <a:xfrm>
          <a:off x="0" y="0"/>
          <a:ext cx="0" cy="0"/>
          <a:chOff x="0" y="0"/>
          <a:chExt cx="0" cy="0"/>
        </a:xfrm>
      </p:grpSpPr>
      <p:sp>
        <p:nvSpPr>
          <p:cNvPr id="6" name="Slide Number Placeholder 6"/>
          <p:cNvSpPr txBox="1">
            <a:spLocks/>
          </p:cNvSpPr>
          <p:nvPr/>
        </p:nvSpPr>
        <p:spPr>
          <a:xfrm>
            <a:off x="11208636" y="6648457"/>
            <a:ext cx="184546" cy="103875"/>
          </a:xfrm>
          <a:prstGeom prst="rect">
            <a:avLst/>
          </a:prstGeom>
        </p:spPr>
        <p:txBody>
          <a:bodyPr vert="horz" wrap="square" lIns="0" tIns="0" rIns="0" bIns="0" rtlCol="0" anchor="b" anchorCtr="0">
            <a:spAutoFit/>
          </a:bodyPr>
          <a:lstStyle>
            <a:defPPr>
              <a:defRPr lang="en-US"/>
            </a:defPPr>
            <a:lvl1pPr marL="0" algn="l" defTabSz="914400" rtl="0" eaLnBrk="1" latinLnBrk="0" hangingPunct="1">
              <a:defRPr sz="900" i="0" kern="1200">
                <a:solidFill>
                  <a:schemeClr val="tx1"/>
                </a:solidFill>
                <a:latin typeface="Helvetica Neue"/>
                <a:ea typeface="+mn-ea"/>
                <a:cs typeface="Helvetica Neue"/>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BCC8D0D-EAEC-449D-9161-023DFF90F2E2}" type="slidenum">
              <a:rPr lang="en-US" sz="675"/>
              <a:pPr/>
              <a:t>19</a:t>
            </a:fld>
            <a:endParaRPr lang="en-US" sz="675" dirty="0"/>
          </a:p>
        </p:txBody>
      </p:sp>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709544" y="6547020"/>
            <a:ext cx="423545" cy="205312"/>
          </a:xfrm>
          <a:prstGeom prst="rect">
            <a:avLst/>
          </a:prstGeom>
        </p:spPr>
      </p:pic>
      <p:cxnSp>
        <p:nvCxnSpPr>
          <p:cNvPr id="17" name="Straight Connector 16"/>
          <p:cNvCxnSpPr/>
          <p:nvPr/>
        </p:nvCxnSpPr>
        <p:spPr>
          <a:xfrm>
            <a:off x="152400" y="6079282"/>
            <a:ext cx="11612880" cy="16718"/>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xmlns="">
                <a:noFill/>
              </a14:hiddenFill>
            </a:ext>
          </a:extLst>
        </p:spPr>
      </p:cxnSp>
      <p:sp>
        <p:nvSpPr>
          <p:cNvPr id="16" name="Rectangle 15"/>
          <p:cNvSpPr/>
          <p:nvPr/>
        </p:nvSpPr>
        <p:spPr>
          <a:xfrm>
            <a:off x="5805672" y="115806"/>
            <a:ext cx="1039067" cy="400110"/>
          </a:xfrm>
          <a:prstGeom prst="rect">
            <a:avLst/>
          </a:prstGeom>
        </p:spPr>
        <p:txBody>
          <a:bodyPr wrap="none">
            <a:spAutoFit/>
          </a:bodyPr>
          <a:lstStyle/>
          <a:p>
            <a:r>
              <a:rPr lang="en-US" sz="2000" b="1" dirty="0">
                <a:solidFill>
                  <a:srgbClr val="FDFF00"/>
                </a:solidFill>
                <a:latin typeface="Trebuchet MS"/>
                <a:cs typeface="Trebuchet MS"/>
              </a:rPr>
              <a:t>Results</a:t>
            </a:r>
            <a:endParaRPr lang="en-US" sz="2000" b="1" dirty="0">
              <a:solidFill>
                <a:srgbClr val="FDFF00"/>
              </a:solidFill>
            </a:endParaRPr>
          </a:p>
        </p:txBody>
      </p:sp>
      <p:sp>
        <p:nvSpPr>
          <p:cNvPr id="24" name="Rectangle 23"/>
          <p:cNvSpPr/>
          <p:nvPr/>
        </p:nvSpPr>
        <p:spPr>
          <a:xfrm>
            <a:off x="10005048" y="161181"/>
            <a:ext cx="1550424" cy="307777"/>
          </a:xfrm>
          <a:prstGeom prst="rect">
            <a:avLst/>
          </a:prstGeom>
        </p:spPr>
        <p:txBody>
          <a:bodyPr wrap="none">
            <a:spAutoFit/>
          </a:bodyPr>
          <a:lstStyle/>
          <a:p>
            <a:r>
              <a:rPr lang="en-US" sz="1400">
                <a:solidFill>
                  <a:schemeClr val="bg1"/>
                </a:solidFill>
                <a:latin typeface="Trebuchet MS"/>
                <a:cs typeface="Trebuchet MS"/>
              </a:rPr>
              <a:t>Acknowledgment</a:t>
            </a:r>
            <a:endParaRPr lang="en-US" sz="1400"/>
          </a:p>
        </p:txBody>
      </p:sp>
      <p:cxnSp>
        <p:nvCxnSpPr>
          <p:cNvPr id="25" name="Straight Connector 24"/>
          <p:cNvCxnSpPr/>
          <p:nvPr/>
        </p:nvCxnSpPr>
        <p:spPr>
          <a:xfrm>
            <a:off x="2259072" y="182925"/>
            <a:ext cx="0" cy="365814"/>
          </a:xfrm>
          <a:prstGeom prst="line">
            <a:avLst/>
          </a:prstGeom>
          <a:ln w="25400">
            <a:solidFill>
              <a:schemeClr val="tx1">
                <a:alpha val="53000"/>
              </a:schemeClr>
            </a:solidFill>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2945183" y="164359"/>
            <a:ext cx="1904689" cy="307777"/>
          </a:xfrm>
          <a:prstGeom prst="rect">
            <a:avLst/>
          </a:prstGeom>
        </p:spPr>
        <p:txBody>
          <a:bodyPr wrap="none">
            <a:spAutoFit/>
          </a:bodyPr>
          <a:lstStyle/>
          <a:p>
            <a:r>
              <a:rPr lang="en-US" sz="1400" dirty="0">
                <a:solidFill>
                  <a:schemeClr val="bg1"/>
                </a:solidFill>
                <a:latin typeface="Trebuchet MS"/>
                <a:cs typeface="Trebuchet MS"/>
              </a:rPr>
              <a:t>Method and Materials</a:t>
            </a:r>
            <a:endParaRPr lang="en-US" sz="1400" dirty="0"/>
          </a:p>
        </p:txBody>
      </p:sp>
      <p:sp>
        <p:nvSpPr>
          <p:cNvPr id="27" name="Rectangle 26"/>
          <p:cNvSpPr/>
          <p:nvPr/>
        </p:nvSpPr>
        <p:spPr>
          <a:xfrm>
            <a:off x="7846199" y="164359"/>
            <a:ext cx="1042273" cy="307777"/>
          </a:xfrm>
          <a:prstGeom prst="rect">
            <a:avLst/>
          </a:prstGeom>
        </p:spPr>
        <p:txBody>
          <a:bodyPr wrap="none">
            <a:spAutoFit/>
          </a:bodyPr>
          <a:lstStyle/>
          <a:p>
            <a:r>
              <a:rPr lang="en-US" sz="1400" dirty="0">
                <a:solidFill>
                  <a:schemeClr val="bg1"/>
                </a:solidFill>
                <a:latin typeface="Trebuchet MS"/>
                <a:cs typeface="Trebuchet MS"/>
              </a:rPr>
              <a:t>Conclusion</a:t>
            </a:r>
            <a:endParaRPr lang="en-US" sz="1400" dirty="0"/>
          </a:p>
        </p:txBody>
      </p:sp>
      <p:cxnSp>
        <p:nvCxnSpPr>
          <p:cNvPr id="28" name="Straight Connector 27"/>
          <p:cNvCxnSpPr/>
          <p:nvPr/>
        </p:nvCxnSpPr>
        <p:spPr>
          <a:xfrm>
            <a:off x="5472774" y="182925"/>
            <a:ext cx="0" cy="365814"/>
          </a:xfrm>
          <a:prstGeom prst="line">
            <a:avLst/>
          </a:prstGeom>
          <a:ln w="25400">
            <a:solidFill>
              <a:schemeClr val="tx1">
                <a:alpha val="53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7212072" y="182925"/>
            <a:ext cx="0" cy="365814"/>
          </a:xfrm>
          <a:prstGeom prst="line">
            <a:avLst/>
          </a:prstGeom>
          <a:ln w="25400">
            <a:solidFill>
              <a:schemeClr val="tx1">
                <a:alpha val="53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9421872" y="132954"/>
            <a:ext cx="0" cy="365814"/>
          </a:xfrm>
          <a:prstGeom prst="line">
            <a:avLst/>
          </a:prstGeom>
          <a:ln w="25400">
            <a:solidFill>
              <a:schemeClr val="tx1">
                <a:alpha val="53000"/>
              </a:schemeClr>
            </a:solidFill>
          </a:ln>
        </p:spPr>
        <p:style>
          <a:lnRef idx="1">
            <a:schemeClr val="accent1"/>
          </a:lnRef>
          <a:fillRef idx="0">
            <a:schemeClr val="accent1"/>
          </a:fillRef>
          <a:effectRef idx="0">
            <a:schemeClr val="accent1"/>
          </a:effectRef>
          <a:fontRef idx="minor">
            <a:schemeClr val="tx1"/>
          </a:fontRef>
        </p:style>
      </p:cxnSp>
      <p:sp>
        <p:nvSpPr>
          <p:cNvPr id="31" name="Textfeld 10"/>
          <p:cNvSpPr txBox="1"/>
          <p:nvPr/>
        </p:nvSpPr>
        <p:spPr>
          <a:xfrm>
            <a:off x="658872" y="161181"/>
            <a:ext cx="1109599" cy="307777"/>
          </a:xfrm>
          <a:prstGeom prst="rect">
            <a:avLst/>
          </a:prstGeom>
          <a:noFill/>
        </p:spPr>
        <p:txBody>
          <a:bodyPr wrap="none" rtlCol="0">
            <a:spAutoFit/>
          </a:bodyPr>
          <a:lstStyle/>
          <a:p>
            <a:r>
              <a:rPr lang="en-US" sz="1400" dirty="0">
                <a:solidFill>
                  <a:schemeClr val="bg1"/>
                </a:solidFill>
                <a:latin typeface="Trebuchet MS"/>
                <a:cs typeface="Trebuchet MS"/>
              </a:rPr>
              <a:t>Background</a:t>
            </a:r>
            <a:endParaRPr lang="en-US" sz="1400" u="sng" dirty="0">
              <a:solidFill>
                <a:schemeClr val="bg1"/>
              </a:solidFill>
              <a:latin typeface="Trebuchet MS"/>
              <a:cs typeface="Trebuchet MS"/>
            </a:endParaRPr>
          </a:p>
        </p:txBody>
      </p:sp>
      <p:sp>
        <p:nvSpPr>
          <p:cNvPr id="41" name="Line 31"/>
          <p:cNvSpPr>
            <a:spLocks noChangeShapeType="1"/>
          </p:cNvSpPr>
          <p:nvPr/>
        </p:nvSpPr>
        <p:spPr bwMode="auto">
          <a:xfrm>
            <a:off x="190500" y="696001"/>
            <a:ext cx="11849100" cy="0"/>
          </a:xfrm>
          <a:prstGeom prst="line">
            <a:avLst/>
          </a:prstGeom>
          <a:noFill/>
          <a:ln w="3175">
            <a:solidFill>
              <a:srgbClr val="318FC5"/>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endParaRPr>
          </a:p>
        </p:txBody>
      </p:sp>
      <p:sp>
        <p:nvSpPr>
          <p:cNvPr id="42" name="Line 31"/>
          <p:cNvSpPr>
            <a:spLocks noChangeShapeType="1"/>
          </p:cNvSpPr>
          <p:nvPr/>
        </p:nvSpPr>
        <p:spPr bwMode="auto">
          <a:xfrm>
            <a:off x="190500" y="696000"/>
            <a:ext cx="6896100" cy="10573"/>
          </a:xfrm>
          <a:prstGeom prst="line">
            <a:avLst/>
          </a:prstGeom>
          <a:noFill/>
          <a:ln w="82550">
            <a:solidFill>
              <a:srgbClr val="318FC5"/>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endParaRPr>
          </a:p>
        </p:txBody>
      </p:sp>
      <p:pic>
        <p:nvPicPr>
          <p:cNvPr id="19" name="Graphic 18" descr="Baseball">
            <a:extLst>
              <a:ext uri="{FF2B5EF4-FFF2-40B4-BE49-F238E27FC236}">
                <a16:creationId xmlns:a16="http://schemas.microsoft.com/office/drawing/2014/main" id="{AE584F2E-4090-A045-A1BD-E647771FDC8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734800" y="5867400"/>
            <a:ext cx="457200" cy="457200"/>
          </a:xfrm>
          <a:prstGeom prst="rect">
            <a:avLst/>
          </a:prstGeom>
        </p:spPr>
      </p:pic>
      <p:pic>
        <p:nvPicPr>
          <p:cNvPr id="20" name="Graphic 19" descr="Soccer">
            <a:extLst>
              <a:ext uri="{FF2B5EF4-FFF2-40B4-BE49-F238E27FC236}">
                <a16:creationId xmlns:a16="http://schemas.microsoft.com/office/drawing/2014/main" id="{9D2A5C94-5F20-1545-A75F-38723E9A270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679382" y="706582"/>
            <a:ext cx="415636" cy="415636"/>
          </a:xfrm>
          <a:prstGeom prst="rect">
            <a:avLst/>
          </a:prstGeom>
        </p:spPr>
      </p:pic>
      <p:pic>
        <p:nvPicPr>
          <p:cNvPr id="21" name="Graphic 20" descr="Cricket">
            <a:extLst>
              <a:ext uri="{FF2B5EF4-FFF2-40B4-BE49-F238E27FC236}">
                <a16:creationId xmlns:a16="http://schemas.microsoft.com/office/drawing/2014/main" id="{3E48F1D6-FBD4-A84C-A09C-6C1E723A83E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658600" y="1091056"/>
            <a:ext cx="457200" cy="457200"/>
          </a:xfrm>
          <a:prstGeom prst="rect">
            <a:avLst/>
          </a:prstGeom>
        </p:spPr>
      </p:pic>
      <p:pic>
        <p:nvPicPr>
          <p:cNvPr id="22" name="Graphic 21" descr="Tennis">
            <a:extLst>
              <a:ext uri="{FF2B5EF4-FFF2-40B4-BE49-F238E27FC236}">
                <a16:creationId xmlns:a16="http://schemas.microsoft.com/office/drawing/2014/main" id="{23D4A38F-C844-DE4B-9B6F-CA86574ADC2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734800" y="1524000"/>
            <a:ext cx="457200" cy="457200"/>
          </a:xfrm>
          <a:prstGeom prst="rect">
            <a:avLst/>
          </a:prstGeom>
        </p:spPr>
      </p:pic>
      <p:pic>
        <p:nvPicPr>
          <p:cNvPr id="23" name="Graphic 22" descr="Cycling">
            <a:extLst>
              <a:ext uri="{FF2B5EF4-FFF2-40B4-BE49-F238E27FC236}">
                <a16:creationId xmlns:a16="http://schemas.microsoft.com/office/drawing/2014/main" id="{2696B35F-C588-6A4A-A8C6-BB7F31E04B1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731642" y="2005456"/>
            <a:ext cx="457200" cy="457200"/>
          </a:xfrm>
          <a:prstGeom prst="rect">
            <a:avLst/>
          </a:prstGeom>
        </p:spPr>
      </p:pic>
      <p:pic>
        <p:nvPicPr>
          <p:cNvPr id="32" name="Graphic 31" descr="Golf">
            <a:extLst>
              <a:ext uri="{FF2B5EF4-FFF2-40B4-BE49-F238E27FC236}">
                <a16:creationId xmlns:a16="http://schemas.microsoft.com/office/drawing/2014/main" id="{A1C58D0A-E60F-6742-8A93-0AC2588CC17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811000" y="2843656"/>
            <a:ext cx="457200" cy="457200"/>
          </a:xfrm>
          <a:prstGeom prst="rect">
            <a:avLst/>
          </a:prstGeom>
        </p:spPr>
      </p:pic>
      <p:pic>
        <p:nvPicPr>
          <p:cNvPr id="33" name="Graphic 32" descr="Swimming">
            <a:extLst>
              <a:ext uri="{FF2B5EF4-FFF2-40B4-BE49-F238E27FC236}">
                <a16:creationId xmlns:a16="http://schemas.microsoft.com/office/drawing/2014/main" id="{4B9AF866-186E-E741-BBC6-E99F8395439C}"/>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1733917" y="3224656"/>
            <a:ext cx="457200" cy="457200"/>
          </a:xfrm>
          <a:prstGeom prst="rect">
            <a:avLst/>
          </a:prstGeom>
        </p:spPr>
      </p:pic>
      <p:pic>
        <p:nvPicPr>
          <p:cNvPr id="34" name="Graphic 33" descr="Water polo">
            <a:extLst>
              <a:ext uri="{FF2B5EF4-FFF2-40B4-BE49-F238E27FC236}">
                <a16:creationId xmlns:a16="http://schemas.microsoft.com/office/drawing/2014/main" id="{395333AF-A3F0-F245-B01B-993EF303CF75}"/>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1733917" y="3605656"/>
            <a:ext cx="457200" cy="457200"/>
          </a:xfrm>
          <a:prstGeom prst="rect">
            <a:avLst/>
          </a:prstGeom>
        </p:spPr>
      </p:pic>
      <p:pic>
        <p:nvPicPr>
          <p:cNvPr id="35" name="Graphic 34" descr="Body builder">
            <a:extLst>
              <a:ext uri="{FF2B5EF4-FFF2-40B4-BE49-F238E27FC236}">
                <a16:creationId xmlns:a16="http://schemas.microsoft.com/office/drawing/2014/main" id="{81696931-F474-774C-A380-4EE1D03F10AA}"/>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1734800" y="4062856"/>
            <a:ext cx="457200" cy="457200"/>
          </a:xfrm>
          <a:prstGeom prst="rect">
            <a:avLst/>
          </a:prstGeom>
        </p:spPr>
      </p:pic>
      <p:pic>
        <p:nvPicPr>
          <p:cNvPr id="36" name="Graphic 35" descr="Gymnast Rings">
            <a:extLst>
              <a:ext uri="{FF2B5EF4-FFF2-40B4-BE49-F238E27FC236}">
                <a16:creationId xmlns:a16="http://schemas.microsoft.com/office/drawing/2014/main" id="{B03982F0-404E-6149-9E11-3FB2258991C3}"/>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11734800" y="4520056"/>
            <a:ext cx="457200" cy="457200"/>
          </a:xfrm>
          <a:prstGeom prst="rect">
            <a:avLst/>
          </a:prstGeom>
        </p:spPr>
      </p:pic>
      <p:pic>
        <p:nvPicPr>
          <p:cNvPr id="37" name="Graphic 36" descr="Gymnast Floor routine">
            <a:extLst>
              <a:ext uri="{FF2B5EF4-FFF2-40B4-BE49-F238E27FC236}">
                <a16:creationId xmlns:a16="http://schemas.microsoft.com/office/drawing/2014/main" id="{1DCB67A2-B199-2749-BD79-008394D04652}"/>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1734800" y="5053456"/>
            <a:ext cx="457200" cy="457200"/>
          </a:xfrm>
          <a:prstGeom prst="rect">
            <a:avLst/>
          </a:prstGeom>
        </p:spPr>
      </p:pic>
      <p:pic>
        <p:nvPicPr>
          <p:cNvPr id="38" name="Graphic 37" descr="Dancing">
            <a:extLst>
              <a:ext uri="{FF2B5EF4-FFF2-40B4-BE49-F238E27FC236}">
                <a16:creationId xmlns:a16="http://schemas.microsoft.com/office/drawing/2014/main" id="{73495935-6CD3-F44A-B7AA-3D1A9A9A61CA}"/>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11734800" y="5410200"/>
            <a:ext cx="457200" cy="457200"/>
          </a:xfrm>
          <a:prstGeom prst="rect">
            <a:avLst/>
          </a:prstGeom>
        </p:spPr>
      </p:pic>
      <p:pic>
        <p:nvPicPr>
          <p:cNvPr id="39" name="Graphic 38" descr="Cross country skiing">
            <a:extLst>
              <a:ext uri="{FF2B5EF4-FFF2-40B4-BE49-F238E27FC236}">
                <a16:creationId xmlns:a16="http://schemas.microsoft.com/office/drawing/2014/main" id="{CF9820FD-15B8-0F4A-8648-73B039750F0D}"/>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11658600" y="2410712"/>
            <a:ext cx="457200" cy="457200"/>
          </a:xfrm>
          <a:prstGeom prst="rect">
            <a:avLst/>
          </a:prstGeom>
        </p:spPr>
      </p:pic>
      <p:sp>
        <p:nvSpPr>
          <p:cNvPr id="3" name="Rectangle 2">
            <a:extLst>
              <a:ext uri="{FF2B5EF4-FFF2-40B4-BE49-F238E27FC236}">
                <a16:creationId xmlns:a16="http://schemas.microsoft.com/office/drawing/2014/main" id="{76316759-F208-1D4D-9BE6-D04617A20E39}"/>
              </a:ext>
            </a:extLst>
          </p:cNvPr>
          <p:cNvSpPr/>
          <p:nvPr/>
        </p:nvSpPr>
        <p:spPr>
          <a:xfrm>
            <a:off x="6115050" y="5541865"/>
            <a:ext cx="6240855" cy="1200329"/>
          </a:xfrm>
          <a:prstGeom prst="rect">
            <a:avLst/>
          </a:prstGeom>
        </p:spPr>
        <p:txBody>
          <a:bodyPr wrap="square">
            <a:spAutoFit/>
          </a:bodyPr>
          <a:lstStyle/>
          <a:p>
            <a:r>
              <a:rPr lang="en-US" dirty="0">
                <a:solidFill>
                  <a:schemeClr val="bg1"/>
                </a:solidFill>
                <a:latin typeface="+mn-lt"/>
                <a:ea typeface="Calibri" panose="020F0502020204030204" pitchFamily="34" charset="0"/>
                <a:cs typeface="Times New Roman" panose="02020603050405020304" pitchFamily="18" charset="0"/>
              </a:rPr>
              <a:t>Full thickness cartilage defects in medial femur condyle and tibia (arrows) and</a:t>
            </a:r>
            <a:r>
              <a:rPr lang="en-US" i="1" dirty="0">
                <a:solidFill>
                  <a:schemeClr val="bg1"/>
                </a:solidFill>
                <a:latin typeface="+mn-lt"/>
                <a:ea typeface="Calibri" panose="020F0502020204030204" pitchFamily="34" charset="0"/>
                <a:cs typeface="Times New Roman" panose="02020603050405020304" pitchFamily="18" charset="0"/>
              </a:rPr>
              <a:t> </a:t>
            </a:r>
            <a:r>
              <a:rPr lang="en-US" dirty="0">
                <a:solidFill>
                  <a:schemeClr val="bg1"/>
                </a:solidFill>
                <a:latin typeface="+mn-lt"/>
                <a:ea typeface="Calibri" panose="020F0502020204030204" pitchFamily="34" charset="0"/>
                <a:cs typeface="Times New Roman" panose="02020603050405020304" pitchFamily="18" charset="0"/>
              </a:rPr>
              <a:t>extrusion of the meniscus body (asterisk). </a:t>
            </a:r>
            <a:endParaRPr lang="en-US" dirty="0">
              <a:latin typeface="+mn-lt"/>
            </a:endParaRPr>
          </a:p>
        </p:txBody>
      </p:sp>
      <p:sp>
        <p:nvSpPr>
          <p:cNvPr id="4" name="Rectangle 3">
            <a:extLst>
              <a:ext uri="{FF2B5EF4-FFF2-40B4-BE49-F238E27FC236}">
                <a16:creationId xmlns:a16="http://schemas.microsoft.com/office/drawing/2014/main" id="{0973A0DC-D100-4441-9ED2-5CAE636655CE}"/>
              </a:ext>
            </a:extLst>
          </p:cNvPr>
          <p:cNvSpPr/>
          <p:nvPr/>
        </p:nvSpPr>
        <p:spPr>
          <a:xfrm>
            <a:off x="190501" y="695999"/>
            <a:ext cx="8697972" cy="461665"/>
          </a:xfrm>
          <a:prstGeom prst="rect">
            <a:avLst/>
          </a:prstGeom>
        </p:spPr>
        <p:txBody>
          <a:bodyPr wrap="square">
            <a:spAutoFit/>
          </a:bodyPr>
          <a:lstStyle/>
          <a:p>
            <a:r>
              <a:rPr lang="en-US" dirty="0">
                <a:solidFill>
                  <a:schemeClr val="bg1"/>
                </a:solidFill>
                <a:ea typeface="Calibri" panose="020F0502020204030204" pitchFamily="34" charset="0"/>
                <a:cs typeface="Times New Roman" panose="02020603050405020304" pitchFamily="18" charset="0"/>
              </a:rPr>
              <a:t>Obese 59-year-old woman performing a racquet sports</a:t>
            </a:r>
            <a:endParaRPr lang="en-US" dirty="0"/>
          </a:p>
        </p:txBody>
      </p:sp>
      <p:sp>
        <p:nvSpPr>
          <p:cNvPr id="2" name="TextBox 1">
            <a:extLst>
              <a:ext uri="{FF2B5EF4-FFF2-40B4-BE49-F238E27FC236}">
                <a16:creationId xmlns:a16="http://schemas.microsoft.com/office/drawing/2014/main" id="{EB60190E-6FF1-0141-A28B-FAB719A76DA2}"/>
              </a:ext>
            </a:extLst>
          </p:cNvPr>
          <p:cNvSpPr txBox="1"/>
          <p:nvPr/>
        </p:nvSpPr>
        <p:spPr>
          <a:xfrm>
            <a:off x="1637748" y="1101438"/>
            <a:ext cx="1242648" cy="461665"/>
          </a:xfrm>
          <a:prstGeom prst="rect">
            <a:avLst/>
          </a:prstGeom>
          <a:noFill/>
        </p:spPr>
        <p:txBody>
          <a:bodyPr wrap="none" rtlCol="0">
            <a:spAutoFit/>
          </a:bodyPr>
          <a:lstStyle/>
          <a:p>
            <a:r>
              <a:rPr lang="en-US" dirty="0">
                <a:solidFill>
                  <a:srgbClr val="FFFF00"/>
                </a:solidFill>
              </a:rPr>
              <a:t>Baseline</a:t>
            </a:r>
          </a:p>
        </p:txBody>
      </p:sp>
      <p:sp>
        <p:nvSpPr>
          <p:cNvPr id="45" name="Rectangle 44">
            <a:extLst>
              <a:ext uri="{FF2B5EF4-FFF2-40B4-BE49-F238E27FC236}">
                <a16:creationId xmlns:a16="http://schemas.microsoft.com/office/drawing/2014/main" id="{16D83D39-357E-DA47-8ABD-D4FBC9905CD2}"/>
              </a:ext>
            </a:extLst>
          </p:cNvPr>
          <p:cNvSpPr/>
          <p:nvPr/>
        </p:nvSpPr>
        <p:spPr>
          <a:xfrm>
            <a:off x="606919" y="6231976"/>
            <a:ext cx="3304306" cy="461665"/>
          </a:xfrm>
          <a:prstGeom prst="rect">
            <a:avLst/>
          </a:prstGeom>
        </p:spPr>
        <p:txBody>
          <a:bodyPr wrap="square">
            <a:spAutoFit/>
          </a:bodyPr>
          <a:lstStyle/>
          <a:p>
            <a:r>
              <a:rPr lang="en-US" dirty="0">
                <a:solidFill>
                  <a:schemeClr val="bg1"/>
                </a:solidFill>
                <a:latin typeface="+mn-lt"/>
                <a:ea typeface="Calibri" panose="020F0502020204030204" pitchFamily="34" charset="0"/>
                <a:cs typeface="Times New Roman" panose="02020603050405020304" pitchFamily="18" charset="0"/>
              </a:rPr>
              <a:t>No cartilage defects</a:t>
            </a:r>
            <a:endParaRPr lang="en-US" dirty="0">
              <a:latin typeface="+mn-lt"/>
            </a:endParaRPr>
          </a:p>
        </p:txBody>
      </p:sp>
      <p:sp>
        <p:nvSpPr>
          <p:cNvPr id="9" name="Right Arrow 8">
            <a:extLst>
              <a:ext uri="{FF2B5EF4-FFF2-40B4-BE49-F238E27FC236}">
                <a16:creationId xmlns:a16="http://schemas.microsoft.com/office/drawing/2014/main" id="{77754D31-A3C1-3B4F-85BA-5001DC5623F9}"/>
              </a:ext>
            </a:extLst>
          </p:cNvPr>
          <p:cNvSpPr/>
          <p:nvPr/>
        </p:nvSpPr>
        <p:spPr>
          <a:xfrm>
            <a:off x="4441552" y="2430620"/>
            <a:ext cx="2402168" cy="2116712"/>
          </a:xfrm>
          <a:prstGeom prst="rightArrow">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After </a:t>
            </a:r>
          </a:p>
          <a:p>
            <a:pPr algn="ctr"/>
            <a:r>
              <a:rPr lang="en-US" dirty="0"/>
              <a:t>48-months</a:t>
            </a:r>
          </a:p>
        </p:txBody>
      </p:sp>
      <p:pic>
        <p:nvPicPr>
          <p:cNvPr id="40" name="Picture 39">
            <a:extLst>
              <a:ext uri="{FF2B5EF4-FFF2-40B4-BE49-F238E27FC236}">
                <a16:creationId xmlns:a16="http://schemas.microsoft.com/office/drawing/2014/main" id="{FB48A284-B502-7D4F-AD13-8AD835BA9E9C}"/>
              </a:ext>
            </a:extLst>
          </p:cNvPr>
          <p:cNvPicPr>
            <a:picLocks noChangeAspect="1"/>
          </p:cNvPicPr>
          <p:nvPr/>
        </p:nvPicPr>
        <p:blipFill rotWithShape="1">
          <a:blip r:embed="rId30">
            <a:extLst>
              <a:ext uri="{28A0092B-C50C-407E-A947-70E740481C1C}">
                <a14:useLocalDpi xmlns:a14="http://schemas.microsoft.com/office/drawing/2010/main" val="0"/>
              </a:ext>
            </a:extLst>
          </a:blip>
          <a:srcRect l="37964" t="7726" b="10747"/>
          <a:stretch/>
        </p:blipFill>
        <p:spPr>
          <a:xfrm>
            <a:off x="428935" y="1524000"/>
            <a:ext cx="3684195" cy="4712807"/>
          </a:xfrm>
          <a:prstGeom prst="rect">
            <a:avLst/>
          </a:prstGeom>
        </p:spPr>
      </p:pic>
      <p:pic>
        <p:nvPicPr>
          <p:cNvPr id="44" name="Picture 43">
            <a:extLst>
              <a:ext uri="{FF2B5EF4-FFF2-40B4-BE49-F238E27FC236}">
                <a16:creationId xmlns:a16="http://schemas.microsoft.com/office/drawing/2014/main" id="{D3EF1E21-DE1C-9E4A-864E-E9DE8147F3AE}"/>
              </a:ext>
            </a:extLst>
          </p:cNvPr>
          <p:cNvPicPr>
            <a:picLocks noChangeAspect="1"/>
          </p:cNvPicPr>
          <p:nvPr/>
        </p:nvPicPr>
        <p:blipFill rotWithShape="1">
          <a:blip r:embed="rId31"/>
          <a:srcRect l="37964" t="17685" b="16238"/>
          <a:stretch/>
        </p:blipFill>
        <p:spPr>
          <a:xfrm>
            <a:off x="6885967" y="1175663"/>
            <a:ext cx="4259976" cy="4416509"/>
          </a:xfrm>
          <a:prstGeom prst="rect">
            <a:avLst/>
          </a:prstGeom>
        </p:spPr>
      </p:pic>
      <p:sp>
        <p:nvSpPr>
          <p:cNvPr id="46" name="Triangle 45">
            <a:extLst>
              <a:ext uri="{FF2B5EF4-FFF2-40B4-BE49-F238E27FC236}">
                <a16:creationId xmlns:a16="http://schemas.microsoft.com/office/drawing/2014/main" id="{DD7A7F9C-6CF0-8247-A683-C18404A613A7}"/>
              </a:ext>
            </a:extLst>
          </p:cNvPr>
          <p:cNvSpPr/>
          <p:nvPr/>
        </p:nvSpPr>
        <p:spPr>
          <a:xfrm rot="12217771">
            <a:off x="9492144" y="3447734"/>
            <a:ext cx="195943" cy="489857"/>
          </a:xfrm>
          <a:prstGeom prst="triangl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Triangle 46">
            <a:extLst>
              <a:ext uri="{FF2B5EF4-FFF2-40B4-BE49-F238E27FC236}">
                <a16:creationId xmlns:a16="http://schemas.microsoft.com/office/drawing/2014/main" id="{E0159232-9054-014E-833F-AEA8C6AABE56}"/>
              </a:ext>
            </a:extLst>
          </p:cNvPr>
          <p:cNvSpPr/>
          <p:nvPr/>
        </p:nvSpPr>
        <p:spPr>
          <a:xfrm rot="1617654">
            <a:off x="9075656" y="4444682"/>
            <a:ext cx="195943" cy="489857"/>
          </a:xfrm>
          <a:prstGeom prst="triangl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852C256F-D0CC-BC41-9D57-6D5E0BEC919C}"/>
              </a:ext>
            </a:extLst>
          </p:cNvPr>
          <p:cNvSpPr/>
          <p:nvPr/>
        </p:nvSpPr>
        <p:spPr>
          <a:xfrm>
            <a:off x="10131794" y="3965529"/>
            <a:ext cx="375860" cy="646331"/>
          </a:xfrm>
          <a:prstGeom prst="rect">
            <a:avLst/>
          </a:prstGeom>
        </p:spPr>
        <p:txBody>
          <a:bodyPr wrap="square">
            <a:spAutoFit/>
          </a:bodyPr>
          <a:lstStyle/>
          <a:p>
            <a:r>
              <a:rPr lang="en-US" sz="3600" dirty="0">
                <a:solidFill>
                  <a:srgbClr val="FFFF00"/>
                </a:solidFill>
                <a:latin typeface="Arial" panose="020B0604020202020204" pitchFamily="34" charset="0"/>
                <a:cs typeface="Arial" panose="020B0604020202020204" pitchFamily="34" charset="0"/>
              </a:rPr>
              <a:t>*</a:t>
            </a:r>
            <a:endParaRPr lang="en-US" sz="3600" dirty="0"/>
          </a:p>
        </p:txBody>
      </p:sp>
    </p:spTree>
    <p:extLst>
      <p:ext uri="{BB962C8B-B14F-4D97-AF65-F5344CB8AC3E}">
        <p14:creationId xmlns:p14="http://schemas.microsoft.com/office/powerpoint/2010/main" val="1987527028"/>
      </p:ext>
    </p:extLst>
  </p:cSld>
  <p:clrMapOvr>
    <a:masterClrMapping/>
  </p:clrMapOvr>
  <p:transition/>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1339"/>
        </a:solidFill>
        <a:effectLst/>
      </p:bgPr>
    </p:bg>
    <p:spTree>
      <p:nvGrpSpPr>
        <p:cNvPr id="1" name=""/>
        <p:cNvGrpSpPr/>
        <p:nvPr/>
      </p:nvGrpSpPr>
      <p:grpSpPr>
        <a:xfrm>
          <a:off x="0" y="0"/>
          <a:ext cx="0" cy="0"/>
          <a:chOff x="0" y="0"/>
          <a:chExt cx="0" cy="0"/>
        </a:xfrm>
      </p:grpSpPr>
      <p:sp>
        <p:nvSpPr>
          <p:cNvPr id="6" name="Slide Number Placeholder 6"/>
          <p:cNvSpPr txBox="1">
            <a:spLocks/>
          </p:cNvSpPr>
          <p:nvPr/>
        </p:nvSpPr>
        <p:spPr>
          <a:xfrm>
            <a:off x="11208636" y="6648457"/>
            <a:ext cx="184546" cy="103875"/>
          </a:xfrm>
          <a:prstGeom prst="rect">
            <a:avLst/>
          </a:prstGeom>
        </p:spPr>
        <p:txBody>
          <a:bodyPr vert="horz" wrap="square" lIns="0" tIns="0" rIns="0" bIns="0" rtlCol="0" anchor="b" anchorCtr="0">
            <a:spAutoFit/>
          </a:bodyPr>
          <a:lstStyle>
            <a:defPPr>
              <a:defRPr lang="en-US"/>
            </a:defPPr>
            <a:lvl1pPr marL="0" algn="l" defTabSz="914400" rtl="0" eaLnBrk="1" latinLnBrk="0" hangingPunct="1">
              <a:defRPr sz="900" i="0" kern="1200">
                <a:solidFill>
                  <a:schemeClr val="tx1"/>
                </a:solidFill>
                <a:latin typeface="Helvetica Neue"/>
                <a:ea typeface="+mn-ea"/>
                <a:cs typeface="Helvetica Neue"/>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BCC8D0D-EAEC-449D-9161-023DFF90F2E2}" type="slidenum">
              <a:rPr lang="en-US" sz="675"/>
              <a:pPr/>
              <a:t>2</a:t>
            </a:fld>
            <a:endParaRPr lang="en-US" sz="675" dirty="0"/>
          </a:p>
        </p:txBody>
      </p:sp>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01397" y="6324600"/>
            <a:ext cx="738203" cy="357841"/>
          </a:xfrm>
          <a:prstGeom prst="rect">
            <a:avLst/>
          </a:prstGeom>
        </p:spPr>
      </p:pic>
      <p:cxnSp>
        <p:nvCxnSpPr>
          <p:cNvPr id="17" name="Straight Connector 16"/>
          <p:cNvCxnSpPr/>
          <p:nvPr/>
        </p:nvCxnSpPr>
        <p:spPr>
          <a:xfrm>
            <a:off x="152400" y="6079282"/>
            <a:ext cx="11612880" cy="16718"/>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xmlns="">
                <a:noFill/>
              </a14:hiddenFill>
            </a:ext>
          </a:extLst>
        </p:spPr>
      </p:cxnSp>
      <p:sp>
        <p:nvSpPr>
          <p:cNvPr id="2" name="Rectangle 1"/>
          <p:cNvSpPr/>
          <p:nvPr/>
        </p:nvSpPr>
        <p:spPr>
          <a:xfrm>
            <a:off x="435826" y="1463760"/>
            <a:ext cx="11234672" cy="3949799"/>
          </a:xfrm>
          <a:prstGeom prst="rect">
            <a:avLst/>
          </a:prstGeom>
        </p:spPr>
        <p:txBody>
          <a:bodyPr wrap="square">
            <a:spAutoFit/>
          </a:bodyPr>
          <a:lstStyle/>
          <a:p>
            <a:pPr marL="457200" indent="-457200">
              <a:buFont typeface="Arial" charset="0"/>
              <a:buChar char="•"/>
            </a:pPr>
            <a:r>
              <a:rPr lang="en-US" sz="2800" b="1" dirty="0">
                <a:solidFill>
                  <a:srgbClr val="FFFF00"/>
                </a:solidFill>
                <a:latin typeface="+mn-lt"/>
                <a:ea typeface="Arial" charset="0"/>
                <a:cs typeface="Arial" charset="0"/>
              </a:rPr>
              <a:t>Knee Osteoarthritis (OA) </a:t>
            </a:r>
            <a:r>
              <a:rPr lang="en-US" dirty="0">
                <a:latin typeface="+mn-lt"/>
              </a:rPr>
              <a:t>is worldwide the second most frequent cause of lower extremity disability, and it has a global incidence of 199 cases per 100.000</a:t>
            </a:r>
            <a:r>
              <a:rPr lang="en-US" baseline="30000" dirty="0">
                <a:latin typeface="+mn-lt"/>
              </a:rPr>
              <a:t>1</a:t>
            </a:r>
            <a:r>
              <a:rPr lang="en-US" dirty="0">
                <a:latin typeface="+mn-lt"/>
              </a:rPr>
              <a:t>, including over 14 million people with symptomatic knee OA in the US</a:t>
            </a:r>
            <a:r>
              <a:rPr lang="en-US" baseline="30000" dirty="0">
                <a:latin typeface="+mn-lt"/>
              </a:rPr>
              <a:t>2</a:t>
            </a:r>
            <a:r>
              <a:rPr lang="en-US" dirty="0"/>
              <a:t>. </a:t>
            </a:r>
            <a:endParaRPr lang="en-US" sz="2800" baseline="30000" dirty="0">
              <a:solidFill>
                <a:schemeClr val="bg1"/>
              </a:solidFill>
              <a:latin typeface="Arial" charset="0"/>
              <a:ea typeface="Arial" charset="0"/>
              <a:cs typeface="Arial" charset="0"/>
            </a:endParaRPr>
          </a:p>
          <a:p>
            <a:endParaRPr lang="en-US" sz="2800" b="1" dirty="0">
              <a:solidFill>
                <a:srgbClr val="FFFF00"/>
              </a:solidFill>
              <a:latin typeface="Arial" charset="0"/>
              <a:ea typeface="Arial" charset="0"/>
              <a:cs typeface="Arial" charset="0"/>
            </a:endParaRPr>
          </a:p>
          <a:p>
            <a:pPr marL="457200" indent="-457200">
              <a:buFont typeface="Arial" charset="0"/>
              <a:buChar char="•"/>
            </a:pPr>
            <a:r>
              <a:rPr lang="en-US" sz="2800" b="1" dirty="0">
                <a:solidFill>
                  <a:srgbClr val="FFFF00"/>
                </a:solidFill>
                <a:latin typeface="+mn-lt"/>
              </a:rPr>
              <a:t>Overweight and obese individuals </a:t>
            </a:r>
            <a:r>
              <a:rPr lang="en-US" dirty="0">
                <a:latin typeface="+mn-lt"/>
              </a:rPr>
              <a:t>have a higher incidence of knee OA due to excessive knee joint load. An association between weight loss and less cartilage degeneration has been previously reported</a:t>
            </a:r>
            <a:r>
              <a:rPr lang="en-US" baseline="30000" dirty="0">
                <a:latin typeface="+mn-lt"/>
              </a:rPr>
              <a:t>3,4</a:t>
            </a:r>
            <a:r>
              <a:rPr lang="en-US" dirty="0">
                <a:latin typeface="+mn-lt"/>
              </a:rPr>
              <a:t>.</a:t>
            </a:r>
          </a:p>
          <a:p>
            <a:endParaRPr lang="en-US" sz="2800" dirty="0">
              <a:solidFill>
                <a:schemeClr val="bg1"/>
              </a:solidFill>
              <a:latin typeface="+mn-lt"/>
              <a:ea typeface="Arial" charset="0"/>
              <a:cs typeface="Arial" charset="0"/>
            </a:endParaRPr>
          </a:p>
          <a:p>
            <a:endParaRPr lang="en-US" sz="2800" baseline="30000" dirty="0">
              <a:latin typeface="Arial" charset="0"/>
              <a:ea typeface="Arial" charset="0"/>
              <a:cs typeface="Arial" charset="0"/>
            </a:endParaRPr>
          </a:p>
        </p:txBody>
      </p:sp>
      <p:sp>
        <p:nvSpPr>
          <p:cNvPr id="16" name="TextBox 15"/>
          <p:cNvSpPr txBox="1"/>
          <p:nvPr/>
        </p:nvSpPr>
        <p:spPr>
          <a:xfrm>
            <a:off x="99585" y="5309838"/>
            <a:ext cx="9083578" cy="1200329"/>
          </a:xfrm>
          <a:prstGeom prst="rect">
            <a:avLst/>
          </a:prstGeom>
          <a:solidFill>
            <a:srgbClr val="00B0F0"/>
          </a:solidFill>
        </p:spPr>
        <p:txBody>
          <a:bodyPr wrap="square" rtlCol="0">
            <a:spAutoFit/>
          </a:bodyPr>
          <a:lstStyle/>
          <a:p>
            <a:r>
              <a:rPr lang="en-US" sz="1800" baseline="30000" dirty="0">
                <a:latin typeface="+mn-lt"/>
                <a:ea typeface="MS PGothic" pitchFamily="34" charset="-128"/>
                <a:cs typeface="MS PGothic" charset="0"/>
              </a:rPr>
              <a:t>1</a:t>
            </a:r>
            <a:r>
              <a:rPr lang="en-US" sz="1800" dirty="0">
                <a:latin typeface="+mn-lt"/>
              </a:rPr>
              <a:t>Nelson AE. Osteoarthritis Cartilage. 2018;26(3):319-25.</a:t>
            </a:r>
          </a:p>
          <a:p>
            <a:r>
              <a:rPr lang="en-US" sz="1800" baseline="30000" dirty="0">
                <a:latin typeface="+mn-lt"/>
                <a:ea typeface="MS PGothic" pitchFamily="34" charset="-128"/>
                <a:cs typeface="MS PGothic" charset="0"/>
              </a:rPr>
              <a:t>2</a:t>
            </a:r>
            <a:r>
              <a:rPr lang="en-US" sz="1800" dirty="0">
                <a:latin typeface="+mn-lt"/>
              </a:rPr>
              <a:t>Felson DT et Al. Arthritis Rheum. 1987;30(8):914-8. </a:t>
            </a:r>
          </a:p>
          <a:p>
            <a:r>
              <a:rPr lang="en-US" sz="1800" baseline="30000" dirty="0">
                <a:latin typeface="+mn-lt"/>
                <a:ea typeface="Arial" charset="0"/>
                <a:cs typeface="Arial" charset="0"/>
              </a:rPr>
              <a:t>3</a:t>
            </a:r>
            <a:r>
              <a:rPr lang="en-US" sz="1800" dirty="0">
                <a:latin typeface="+mn-lt"/>
              </a:rPr>
              <a:t>Gersing AS et Al. Radiology. 2017;284(2):508-20.</a:t>
            </a:r>
          </a:p>
          <a:p>
            <a:r>
              <a:rPr lang="en-US" sz="1800" baseline="30000" dirty="0">
                <a:latin typeface="+mn-lt"/>
              </a:rPr>
              <a:t>4</a:t>
            </a:r>
            <a:r>
              <a:rPr lang="en-US" sz="1800" dirty="0">
                <a:latin typeface="+mn-lt"/>
              </a:rPr>
              <a:t>Guimaraes JB at Al. Eur </a:t>
            </a:r>
            <a:r>
              <a:rPr lang="en-US" sz="1800" dirty="0" err="1">
                <a:latin typeface="+mn-lt"/>
              </a:rPr>
              <a:t>Radiol</a:t>
            </a:r>
            <a:r>
              <a:rPr lang="en-US" sz="1800" dirty="0">
                <a:latin typeface="+mn-lt"/>
              </a:rPr>
              <a:t>. 2018;28(3):953-62.</a:t>
            </a:r>
          </a:p>
        </p:txBody>
      </p:sp>
      <p:sp>
        <p:nvSpPr>
          <p:cNvPr id="26" name="Line 31"/>
          <p:cNvSpPr>
            <a:spLocks noChangeShapeType="1"/>
          </p:cNvSpPr>
          <p:nvPr/>
        </p:nvSpPr>
        <p:spPr bwMode="auto">
          <a:xfrm>
            <a:off x="190500" y="696001"/>
            <a:ext cx="11849100" cy="0"/>
          </a:xfrm>
          <a:prstGeom prst="line">
            <a:avLst/>
          </a:prstGeom>
          <a:noFill/>
          <a:ln w="3175">
            <a:solidFill>
              <a:srgbClr val="00B0F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endParaRPr>
          </a:p>
        </p:txBody>
      </p:sp>
      <p:sp>
        <p:nvSpPr>
          <p:cNvPr id="37" name="Textfeld 10"/>
          <p:cNvSpPr txBox="1"/>
          <p:nvPr/>
        </p:nvSpPr>
        <p:spPr>
          <a:xfrm>
            <a:off x="478664" y="131830"/>
            <a:ext cx="1580882" cy="400110"/>
          </a:xfrm>
          <a:prstGeom prst="rect">
            <a:avLst/>
          </a:prstGeom>
          <a:noFill/>
        </p:spPr>
        <p:txBody>
          <a:bodyPr wrap="none" rtlCol="0">
            <a:spAutoFit/>
          </a:bodyPr>
          <a:lstStyle/>
          <a:p>
            <a:r>
              <a:rPr lang="en-US" sz="2000" b="1" dirty="0">
                <a:solidFill>
                  <a:srgbClr val="FDFF00"/>
                </a:solidFill>
                <a:latin typeface="Trebuchet MS"/>
                <a:cs typeface="Trebuchet MS"/>
              </a:rPr>
              <a:t>Background</a:t>
            </a:r>
            <a:endParaRPr lang="en-US" sz="1400" u="sng" dirty="0">
              <a:solidFill>
                <a:srgbClr val="FDFF00"/>
              </a:solidFill>
              <a:latin typeface="Trebuchet MS"/>
              <a:cs typeface="Trebuchet MS"/>
            </a:endParaRPr>
          </a:p>
        </p:txBody>
      </p:sp>
      <p:sp>
        <p:nvSpPr>
          <p:cNvPr id="38" name="Rectangle 37"/>
          <p:cNvSpPr/>
          <p:nvPr/>
        </p:nvSpPr>
        <p:spPr>
          <a:xfrm>
            <a:off x="10005048" y="175240"/>
            <a:ext cx="1550424" cy="307777"/>
          </a:xfrm>
          <a:prstGeom prst="rect">
            <a:avLst/>
          </a:prstGeom>
        </p:spPr>
        <p:txBody>
          <a:bodyPr wrap="none">
            <a:spAutoFit/>
          </a:bodyPr>
          <a:lstStyle/>
          <a:p>
            <a:r>
              <a:rPr lang="en-US" sz="1400">
                <a:solidFill>
                  <a:schemeClr val="bg1"/>
                </a:solidFill>
                <a:latin typeface="Trebuchet MS"/>
                <a:cs typeface="Trebuchet MS"/>
              </a:rPr>
              <a:t>Acknowledgment</a:t>
            </a:r>
            <a:endParaRPr lang="en-US" sz="1400"/>
          </a:p>
        </p:txBody>
      </p:sp>
      <p:cxnSp>
        <p:nvCxnSpPr>
          <p:cNvPr id="39" name="Straight Connector 38"/>
          <p:cNvCxnSpPr/>
          <p:nvPr/>
        </p:nvCxnSpPr>
        <p:spPr>
          <a:xfrm>
            <a:off x="2259072" y="193806"/>
            <a:ext cx="0" cy="365814"/>
          </a:xfrm>
          <a:prstGeom prst="line">
            <a:avLst/>
          </a:prstGeom>
          <a:ln w="25400">
            <a:solidFill>
              <a:schemeClr val="tx1">
                <a:alpha val="53000"/>
              </a:schemeClr>
            </a:solidFill>
          </a:ln>
        </p:spPr>
        <p:style>
          <a:lnRef idx="1">
            <a:schemeClr val="accent1"/>
          </a:lnRef>
          <a:fillRef idx="0">
            <a:schemeClr val="accent1"/>
          </a:fillRef>
          <a:effectRef idx="0">
            <a:schemeClr val="accent1"/>
          </a:effectRef>
          <a:fontRef idx="minor">
            <a:schemeClr val="tx1"/>
          </a:fontRef>
        </p:style>
      </p:cxnSp>
      <p:sp>
        <p:nvSpPr>
          <p:cNvPr id="40" name="Rectangle 39"/>
          <p:cNvSpPr/>
          <p:nvPr/>
        </p:nvSpPr>
        <p:spPr>
          <a:xfrm>
            <a:off x="2945183" y="175240"/>
            <a:ext cx="1904689" cy="307777"/>
          </a:xfrm>
          <a:prstGeom prst="rect">
            <a:avLst/>
          </a:prstGeom>
        </p:spPr>
        <p:txBody>
          <a:bodyPr wrap="none">
            <a:spAutoFit/>
          </a:bodyPr>
          <a:lstStyle/>
          <a:p>
            <a:r>
              <a:rPr lang="en-US" sz="1400" dirty="0">
                <a:solidFill>
                  <a:schemeClr val="bg1"/>
                </a:solidFill>
                <a:latin typeface="Trebuchet MS"/>
                <a:cs typeface="Trebuchet MS"/>
              </a:rPr>
              <a:t>Method and Materials</a:t>
            </a:r>
            <a:endParaRPr lang="en-US" sz="1400" dirty="0"/>
          </a:p>
        </p:txBody>
      </p:sp>
      <p:sp>
        <p:nvSpPr>
          <p:cNvPr id="41" name="Rectangle 40"/>
          <p:cNvSpPr/>
          <p:nvPr/>
        </p:nvSpPr>
        <p:spPr>
          <a:xfrm>
            <a:off x="5919424" y="175240"/>
            <a:ext cx="744948" cy="307777"/>
          </a:xfrm>
          <a:prstGeom prst="rect">
            <a:avLst/>
          </a:prstGeom>
        </p:spPr>
        <p:txBody>
          <a:bodyPr wrap="none">
            <a:spAutoFit/>
          </a:bodyPr>
          <a:lstStyle/>
          <a:p>
            <a:r>
              <a:rPr lang="en-US" sz="1400" dirty="0">
                <a:solidFill>
                  <a:schemeClr val="bg1"/>
                </a:solidFill>
                <a:latin typeface="Trebuchet MS"/>
                <a:cs typeface="Trebuchet MS"/>
              </a:rPr>
              <a:t>Results</a:t>
            </a:r>
            <a:endParaRPr lang="en-US" sz="1400" dirty="0"/>
          </a:p>
        </p:txBody>
      </p:sp>
      <p:sp>
        <p:nvSpPr>
          <p:cNvPr id="42" name="Rectangle 41"/>
          <p:cNvSpPr/>
          <p:nvPr/>
        </p:nvSpPr>
        <p:spPr>
          <a:xfrm>
            <a:off x="7846199" y="175240"/>
            <a:ext cx="1042273" cy="307777"/>
          </a:xfrm>
          <a:prstGeom prst="rect">
            <a:avLst/>
          </a:prstGeom>
        </p:spPr>
        <p:txBody>
          <a:bodyPr wrap="none">
            <a:spAutoFit/>
          </a:bodyPr>
          <a:lstStyle/>
          <a:p>
            <a:r>
              <a:rPr lang="en-US" sz="1400" dirty="0">
                <a:solidFill>
                  <a:schemeClr val="bg1"/>
                </a:solidFill>
                <a:latin typeface="Trebuchet MS"/>
                <a:cs typeface="Trebuchet MS"/>
              </a:rPr>
              <a:t>Conclusion</a:t>
            </a:r>
            <a:endParaRPr lang="en-US" sz="1400" dirty="0"/>
          </a:p>
        </p:txBody>
      </p:sp>
      <p:cxnSp>
        <p:nvCxnSpPr>
          <p:cNvPr id="43" name="Straight Connector 42"/>
          <p:cNvCxnSpPr/>
          <p:nvPr/>
        </p:nvCxnSpPr>
        <p:spPr>
          <a:xfrm>
            <a:off x="5472774" y="193806"/>
            <a:ext cx="0" cy="365814"/>
          </a:xfrm>
          <a:prstGeom prst="line">
            <a:avLst/>
          </a:prstGeom>
          <a:ln w="25400">
            <a:solidFill>
              <a:schemeClr val="tx1">
                <a:alpha val="53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p:cNvCxnSpPr/>
          <p:nvPr/>
        </p:nvCxnSpPr>
        <p:spPr>
          <a:xfrm>
            <a:off x="7212072" y="193806"/>
            <a:ext cx="0" cy="365814"/>
          </a:xfrm>
          <a:prstGeom prst="line">
            <a:avLst/>
          </a:prstGeom>
          <a:ln w="25400">
            <a:solidFill>
              <a:schemeClr val="tx1">
                <a:alpha val="53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p:cNvCxnSpPr/>
          <p:nvPr/>
        </p:nvCxnSpPr>
        <p:spPr>
          <a:xfrm>
            <a:off x="9421872" y="143835"/>
            <a:ext cx="0" cy="365814"/>
          </a:xfrm>
          <a:prstGeom prst="line">
            <a:avLst/>
          </a:prstGeom>
          <a:ln w="25400">
            <a:solidFill>
              <a:schemeClr val="tx1">
                <a:alpha val="53000"/>
              </a:schemeClr>
            </a:solidFill>
          </a:ln>
        </p:spPr>
        <p:style>
          <a:lnRef idx="1">
            <a:schemeClr val="accent1"/>
          </a:lnRef>
          <a:fillRef idx="0">
            <a:schemeClr val="accent1"/>
          </a:fillRef>
          <a:effectRef idx="0">
            <a:schemeClr val="accent1"/>
          </a:effectRef>
          <a:fontRef idx="minor">
            <a:schemeClr val="tx1"/>
          </a:fontRef>
        </p:style>
      </p:cxnSp>
      <p:sp>
        <p:nvSpPr>
          <p:cNvPr id="46" name="Line 31"/>
          <p:cNvSpPr>
            <a:spLocks noChangeShapeType="1"/>
          </p:cNvSpPr>
          <p:nvPr/>
        </p:nvSpPr>
        <p:spPr bwMode="auto">
          <a:xfrm>
            <a:off x="190500" y="696001"/>
            <a:ext cx="571500" cy="0"/>
          </a:xfrm>
          <a:prstGeom prst="line">
            <a:avLst/>
          </a:prstGeom>
          <a:noFill/>
          <a:ln w="82550">
            <a:solidFill>
              <a:srgbClr val="00B0F0"/>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endParaRPr>
          </a:p>
        </p:txBody>
      </p:sp>
      <p:pic>
        <p:nvPicPr>
          <p:cNvPr id="31" name="Graphic 30" descr="Baseball">
            <a:extLst>
              <a:ext uri="{FF2B5EF4-FFF2-40B4-BE49-F238E27FC236}">
                <a16:creationId xmlns:a16="http://schemas.microsoft.com/office/drawing/2014/main" id="{A11D8220-DA0C-224A-8FA8-75E042A699D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734800" y="5867400"/>
            <a:ext cx="457200" cy="457200"/>
          </a:xfrm>
          <a:prstGeom prst="rect">
            <a:avLst/>
          </a:prstGeom>
        </p:spPr>
      </p:pic>
      <p:pic>
        <p:nvPicPr>
          <p:cNvPr id="32" name="Graphic 31" descr="Soccer">
            <a:extLst>
              <a:ext uri="{FF2B5EF4-FFF2-40B4-BE49-F238E27FC236}">
                <a16:creationId xmlns:a16="http://schemas.microsoft.com/office/drawing/2014/main" id="{C2CF7F51-7E23-8B48-8B61-1C0D4849291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679382" y="706582"/>
            <a:ext cx="415636" cy="415636"/>
          </a:xfrm>
          <a:prstGeom prst="rect">
            <a:avLst/>
          </a:prstGeom>
        </p:spPr>
      </p:pic>
      <p:pic>
        <p:nvPicPr>
          <p:cNvPr id="33" name="Graphic 32" descr="Cricket">
            <a:extLst>
              <a:ext uri="{FF2B5EF4-FFF2-40B4-BE49-F238E27FC236}">
                <a16:creationId xmlns:a16="http://schemas.microsoft.com/office/drawing/2014/main" id="{BB9E067E-1B46-8642-9262-3EDDCFEEB1A6}"/>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658600" y="1091056"/>
            <a:ext cx="457200" cy="457200"/>
          </a:xfrm>
          <a:prstGeom prst="rect">
            <a:avLst/>
          </a:prstGeom>
        </p:spPr>
      </p:pic>
      <p:pic>
        <p:nvPicPr>
          <p:cNvPr id="34" name="Graphic 33" descr="Tennis">
            <a:extLst>
              <a:ext uri="{FF2B5EF4-FFF2-40B4-BE49-F238E27FC236}">
                <a16:creationId xmlns:a16="http://schemas.microsoft.com/office/drawing/2014/main" id="{71044358-1FD6-4F40-8EBA-AA8DAB522B0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734800" y="1524000"/>
            <a:ext cx="457200" cy="457200"/>
          </a:xfrm>
          <a:prstGeom prst="rect">
            <a:avLst/>
          </a:prstGeom>
        </p:spPr>
      </p:pic>
      <p:pic>
        <p:nvPicPr>
          <p:cNvPr id="35" name="Graphic 34" descr="Cycling">
            <a:extLst>
              <a:ext uri="{FF2B5EF4-FFF2-40B4-BE49-F238E27FC236}">
                <a16:creationId xmlns:a16="http://schemas.microsoft.com/office/drawing/2014/main" id="{A3E36BC2-6781-D246-B6A4-97570A7383FA}"/>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731642" y="2005456"/>
            <a:ext cx="457200" cy="457200"/>
          </a:xfrm>
          <a:prstGeom prst="rect">
            <a:avLst/>
          </a:prstGeom>
        </p:spPr>
      </p:pic>
      <p:pic>
        <p:nvPicPr>
          <p:cNvPr id="36" name="Graphic 35" descr="Golf">
            <a:extLst>
              <a:ext uri="{FF2B5EF4-FFF2-40B4-BE49-F238E27FC236}">
                <a16:creationId xmlns:a16="http://schemas.microsoft.com/office/drawing/2014/main" id="{AEA9671C-5455-9240-8C89-186C289FB0C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811000" y="2843656"/>
            <a:ext cx="457200" cy="457200"/>
          </a:xfrm>
          <a:prstGeom prst="rect">
            <a:avLst/>
          </a:prstGeom>
        </p:spPr>
      </p:pic>
      <p:pic>
        <p:nvPicPr>
          <p:cNvPr id="47" name="Graphic 46" descr="Swimming">
            <a:extLst>
              <a:ext uri="{FF2B5EF4-FFF2-40B4-BE49-F238E27FC236}">
                <a16:creationId xmlns:a16="http://schemas.microsoft.com/office/drawing/2014/main" id="{7B01F97E-84C0-744C-8B50-4470189DD573}"/>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1733917" y="3224656"/>
            <a:ext cx="457200" cy="457200"/>
          </a:xfrm>
          <a:prstGeom prst="rect">
            <a:avLst/>
          </a:prstGeom>
        </p:spPr>
      </p:pic>
      <p:pic>
        <p:nvPicPr>
          <p:cNvPr id="48" name="Graphic 47" descr="Water polo">
            <a:extLst>
              <a:ext uri="{FF2B5EF4-FFF2-40B4-BE49-F238E27FC236}">
                <a16:creationId xmlns:a16="http://schemas.microsoft.com/office/drawing/2014/main" id="{9F1C322E-673F-D54C-9A69-4DC7F4DB8146}"/>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1733917" y="3605656"/>
            <a:ext cx="457200" cy="457200"/>
          </a:xfrm>
          <a:prstGeom prst="rect">
            <a:avLst/>
          </a:prstGeom>
        </p:spPr>
      </p:pic>
      <p:pic>
        <p:nvPicPr>
          <p:cNvPr id="49" name="Graphic 48" descr="Body builder">
            <a:extLst>
              <a:ext uri="{FF2B5EF4-FFF2-40B4-BE49-F238E27FC236}">
                <a16:creationId xmlns:a16="http://schemas.microsoft.com/office/drawing/2014/main" id="{C38D5194-E300-5747-B1E2-9ACAD6A99F15}"/>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1734800" y="4062856"/>
            <a:ext cx="457200" cy="457200"/>
          </a:xfrm>
          <a:prstGeom prst="rect">
            <a:avLst/>
          </a:prstGeom>
        </p:spPr>
      </p:pic>
      <p:pic>
        <p:nvPicPr>
          <p:cNvPr id="50" name="Graphic 49" descr="Gymnast Rings">
            <a:extLst>
              <a:ext uri="{FF2B5EF4-FFF2-40B4-BE49-F238E27FC236}">
                <a16:creationId xmlns:a16="http://schemas.microsoft.com/office/drawing/2014/main" id="{1166D079-29D6-8643-9AA7-184A63846FEA}"/>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11734800" y="4520056"/>
            <a:ext cx="457200" cy="457200"/>
          </a:xfrm>
          <a:prstGeom prst="rect">
            <a:avLst/>
          </a:prstGeom>
        </p:spPr>
      </p:pic>
      <p:pic>
        <p:nvPicPr>
          <p:cNvPr id="51" name="Graphic 50" descr="Gymnast Floor routine">
            <a:extLst>
              <a:ext uri="{FF2B5EF4-FFF2-40B4-BE49-F238E27FC236}">
                <a16:creationId xmlns:a16="http://schemas.microsoft.com/office/drawing/2014/main" id="{05ED8209-222A-B042-91A8-3C9B4B7E30EA}"/>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1734800" y="5053456"/>
            <a:ext cx="457200" cy="457200"/>
          </a:xfrm>
          <a:prstGeom prst="rect">
            <a:avLst/>
          </a:prstGeom>
        </p:spPr>
      </p:pic>
      <p:pic>
        <p:nvPicPr>
          <p:cNvPr id="52" name="Graphic 51" descr="Dancing">
            <a:extLst>
              <a:ext uri="{FF2B5EF4-FFF2-40B4-BE49-F238E27FC236}">
                <a16:creationId xmlns:a16="http://schemas.microsoft.com/office/drawing/2014/main" id="{92CFED46-07E0-0649-B6E9-E0BC48C5222B}"/>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11734800" y="5410200"/>
            <a:ext cx="457200" cy="457200"/>
          </a:xfrm>
          <a:prstGeom prst="rect">
            <a:avLst/>
          </a:prstGeom>
        </p:spPr>
      </p:pic>
      <p:pic>
        <p:nvPicPr>
          <p:cNvPr id="53" name="Graphic 52" descr="Cross country skiing">
            <a:extLst>
              <a:ext uri="{FF2B5EF4-FFF2-40B4-BE49-F238E27FC236}">
                <a16:creationId xmlns:a16="http://schemas.microsoft.com/office/drawing/2014/main" id="{A6C9AC93-B69E-B74F-9A9B-F582A00A5581}"/>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11658600" y="2410712"/>
            <a:ext cx="457200" cy="457200"/>
          </a:xfrm>
          <a:prstGeom prst="rect">
            <a:avLst/>
          </a:prstGeom>
        </p:spPr>
      </p:pic>
    </p:spTree>
    <p:extLst>
      <p:ext uri="{BB962C8B-B14F-4D97-AF65-F5344CB8AC3E}">
        <p14:creationId xmlns:p14="http://schemas.microsoft.com/office/powerpoint/2010/main" val="1597057937"/>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001339"/>
        </a:solidFill>
        <a:effectLst/>
      </p:bgPr>
    </p:bg>
    <p:spTree>
      <p:nvGrpSpPr>
        <p:cNvPr id="1" name=""/>
        <p:cNvGrpSpPr/>
        <p:nvPr/>
      </p:nvGrpSpPr>
      <p:grpSpPr>
        <a:xfrm>
          <a:off x="0" y="0"/>
          <a:ext cx="0" cy="0"/>
          <a:chOff x="0" y="0"/>
          <a:chExt cx="0" cy="0"/>
        </a:xfrm>
      </p:grpSpPr>
      <p:sp>
        <p:nvSpPr>
          <p:cNvPr id="6" name="Slide Number Placeholder 6"/>
          <p:cNvSpPr txBox="1">
            <a:spLocks/>
          </p:cNvSpPr>
          <p:nvPr/>
        </p:nvSpPr>
        <p:spPr>
          <a:xfrm>
            <a:off x="11208636" y="6648457"/>
            <a:ext cx="184546" cy="103875"/>
          </a:xfrm>
          <a:prstGeom prst="rect">
            <a:avLst/>
          </a:prstGeom>
        </p:spPr>
        <p:txBody>
          <a:bodyPr vert="horz" wrap="square" lIns="0" tIns="0" rIns="0" bIns="0" rtlCol="0" anchor="b" anchorCtr="0">
            <a:spAutoFit/>
          </a:bodyPr>
          <a:lstStyle>
            <a:defPPr>
              <a:defRPr lang="en-US"/>
            </a:defPPr>
            <a:lvl1pPr marL="0" algn="l" defTabSz="914400" rtl="0" eaLnBrk="1" latinLnBrk="0" hangingPunct="1">
              <a:defRPr sz="900" i="0" kern="1200">
                <a:solidFill>
                  <a:schemeClr val="tx1"/>
                </a:solidFill>
                <a:latin typeface="Helvetica Neue"/>
                <a:ea typeface="+mn-ea"/>
                <a:cs typeface="Helvetica Neue"/>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BCC8D0D-EAEC-449D-9161-023DFF90F2E2}" type="slidenum">
              <a:rPr lang="en-US" sz="675"/>
              <a:pPr/>
              <a:t>20</a:t>
            </a:fld>
            <a:endParaRPr lang="en-US" sz="675" dirty="0"/>
          </a:p>
        </p:txBody>
      </p:sp>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94886" y="6394491"/>
            <a:ext cx="738203" cy="357841"/>
          </a:xfrm>
          <a:prstGeom prst="rect">
            <a:avLst/>
          </a:prstGeom>
        </p:spPr>
      </p:pic>
      <p:cxnSp>
        <p:nvCxnSpPr>
          <p:cNvPr id="17" name="Straight Connector 16"/>
          <p:cNvCxnSpPr/>
          <p:nvPr/>
        </p:nvCxnSpPr>
        <p:spPr>
          <a:xfrm>
            <a:off x="152400" y="6079282"/>
            <a:ext cx="11612880" cy="16718"/>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xmlns="">
                <a:noFill/>
              </a14:hiddenFill>
            </a:ext>
          </a:extLst>
        </p:spPr>
      </p:cxnSp>
      <p:sp>
        <p:nvSpPr>
          <p:cNvPr id="16" name="Rectangle 15"/>
          <p:cNvSpPr/>
          <p:nvPr/>
        </p:nvSpPr>
        <p:spPr>
          <a:xfrm>
            <a:off x="5805672" y="115806"/>
            <a:ext cx="1039067" cy="400110"/>
          </a:xfrm>
          <a:prstGeom prst="rect">
            <a:avLst/>
          </a:prstGeom>
        </p:spPr>
        <p:txBody>
          <a:bodyPr wrap="none">
            <a:spAutoFit/>
          </a:bodyPr>
          <a:lstStyle/>
          <a:p>
            <a:r>
              <a:rPr lang="en-US" sz="2000" b="1" dirty="0">
                <a:solidFill>
                  <a:srgbClr val="FDFF00"/>
                </a:solidFill>
                <a:latin typeface="Trebuchet MS"/>
                <a:cs typeface="Trebuchet MS"/>
              </a:rPr>
              <a:t>Results</a:t>
            </a:r>
            <a:endParaRPr lang="en-US" sz="2000" b="1" dirty="0">
              <a:solidFill>
                <a:srgbClr val="FDFF00"/>
              </a:solidFill>
            </a:endParaRPr>
          </a:p>
        </p:txBody>
      </p:sp>
      <p:sp>
        <p:nvSpPr>
          <p:cNvPr id="24" name="Rectangle 23"/>
          <p:cNvSpPr/>
          <p:nvPr/>
        </p:nvSpPr>
        <p:spPr>
          <a:xfrm>
            <a:off x="10005048" y="161181"/>
            <a:ext cx="1550424" cy="307777"/>
          </a:xfrm>
          <a:prstGeom prst="rect">
            <a:avLst/>
          </a:prstGeom>
        </p:spPr>
        <p:txBody>
          <a:bodyPr wrap="none">
            <a:spAutoFit/>
          </a:bodyPr>
          <a:lstStyle/>
          <a:p>
            <a:r>
              <a:rPr lang="en-US" sz="1400">
                <a:solidFill>
                  <a:schemeClr val="bg1"/>
                </a:solidFill>
                <a:latin typeface="Trebuchet MS"/>
                <a:cs typeface="Trebuchet MS"/>
              </a:rPr>
              <a:t>Acknowledgment</a:t>
            </a:r>
            <a:endParaRPr lang="en-US" sz="1400"/>
          </a:p>
        </p:txBody>
      </p:sp>
      <p:cxnSp>
        <p:nvCxnSpPr>
          <p:cNvPr id="25" name="Straight Connector 24"/>
          <p:cNvCxnSpPr/>
          <p:nvPr/>
        </p:nvCxnSpPr>
        <p:spPr>
          <a:xfrm>
            <a:off x="2259072" y="182925"/>
            <a:ext cx="0" cy="365814"/>
          </a:xfrm>
          <a:prstGeom prst="line">
            <a:avLst/>
          </a:prstGeom>
          <a:ln w="25400">
            <a:solidFill>
              <a:schemeClr val="tx1">
                <a:alpha val="53000"/>
              </a:schemeClr>
            </a:solidFill>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2945183" y="164359"/>
            <a:ext cx="1904689" cy="307777"/>
          </a:xfrm>
          <a:prstGeom prst="rect">
            <a:avLst/>
          </a:prstGeom>
        </p:spPr>
        <p:txBody>
          <a:bodyPr wrap="none">
            <a:spAutoFit/>
          </a:bodyPr>
          <a:lstStyle/>
          <a:p>
            <a:r>
              <a:rPr lang="en-US" sz="1400" dirty="0">
                <a:solidFill>
                  <a:schemeClr val="bg1"/>
                </a:solidFill>
                <a:latin typeface="Trebuchet MS"/>
                <a:cs typeface="Trebuchet MS"/>
              </a:rPr>
              <a:t>Method and Materials</a:t>
            </a:r>
            <a:endParaRPr lang="en-US" sz="1400" dirty="0"/>
          </a:p>
        </p:txBody>
      </p:sp>
      <p:sp>
        <p:nvSpPr>
          <p:cNvPr id="27" name="Rectangle 26"/>
          <p:cNvSpPr/>
          <p:nvPr/>
        </p:nvSpPr>
        <p:spPr>
          <a:xfrm>
            <a:off x="7846199" y="164359"/>
            <a:ext cx="1042273" cy="307777"/>
          </a:xfrm>
          <a:prstGeom prst="rect">
            <a:avLst/>
          </a:prstGeom>
        </p:spPr>
        <p:txBody>
          <a:bodyPr wrap="none">
            <a:spAutoFit/>
          </a:bodyPr>
          <a:lstStyle/>
          <a:p>
            <a:r>
              <a:rPr lang="en-US" sz="1400" dirty="0">
                <a:solidFill>
                  <a:schemeClr val="bg1"/>
                </a:solidFill>
                <a:latin typeface="Trebuchet MS"/>
                <a:cs typeface="Trebuchet MS"/>
              </a:rPr>
              <a:t>Conclusion</a:t>
            </a:r>
            <a:endParaRPr lang="en-US" sz="1400" dirty="0"/>
          </a:p>
        </p:txBody>
      </p:sp>
      <p:cxnSp>
        <p:nvCxnSpPr>
          <p:cNvPr id="28" name="Straight Connector 27"/>
          <p:cNvCxnSpPr/>
          <p:nvPr/>
        </p:nvCxnSpPr>
        <p:spPr>
          <a:xfrm>
            <a:off x="5472774" y="182925"/>
            <a:ext cx="0" cy="365814"/>
          </a:xfrm>
          <a:prstGeom prst="line">
            <a:avLst/>
          </a:prstGeom>
          <a:ln w="25400">
            <a:solidFill>
              <a:schemeClr val="tx1">
                <a:alpha val="53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7212072" y="182925"/>
            <a:ext cx="0" cy="365814"/>
          </a:xfrm>
          <a:prstGeom prst="line">
            <a:avLst/>
          </a:prstGeom>
          <a:ln w="25400">
            <a:solidFill>
              <a:schemeClr val="tx1">
                <a:alpha val="53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9421872" y="132954"/>
            <a:ext cx="0" cy="365814"/>
          </a:xfrm>
          <a:prstGeom prst="line">
            <a:avLst/>
          </a:prstGeom>
          <a:ln w="25400">
            <a:solidFill>
              <a:schemeClr val="tx1">
                <a:alpha val="53000"/>
              </a:schemeClr>
            </a:solidFill>
          </a:ln>
        </p:spPr>
        <p:style>
          <a:lnRef idx="1">
            <a:schemeClr val="accent1"/>
          </a:lnRef>
          <a:fillRef idx="0">
            <a:schemeClr val="accent1"/>
          </a:fillRef>
          <a:effectRef idx="0">
            <a:schemeClr val="accent1"/>
          </a:effectRef>
          <a:fontRef idx="minor">
            <a:schemeClr val="tx1"/>
          </a:fontRef>
        </p:style>
      </p:cxnSp>
      <p:sp>
        <p:nvSpPr>
          <p:cNvPr id="31" name="Textfeld 10"/>
          <p:cNvSpPr txBox="1"/>
          <p:nvPr/>
        </p:nvSpPr>
        <p:spPr>
          <a:xfrm>
            <a:off x="658872" y="161181"/>
            <a:ext cx="1109599" cy="307777"/>
          </a:xfrm>
          <a:prstGeom prst="rect">
            <a:avLst/>
          </a:prstGeom>
          <a:noFill/>
        </p:spPr>
        <p:txBody>
          <a:bodyPr wrap="none" rtlCol="0">
            <a:spAutoFit/>
          </a:bodyPr>
          <a:lstStyle/>
          <a:p>
            <a:r>
              <a:rPr lang="en-US" sz="1400" dirty="0">
                <a:solidFill>
                  <a:schemeClr val="bg1"/>
                </a:solidFill>
                <a:latin typeface="Trebuchet MS"/>
                <a:cs typeface="Trebuchet MS"/>
              </a:rPr>
              <a:t>Background</a:t>
            </a:r>
            <a:endParaRPr lang="en-US" sz="1400" u="sng" dirty="0">
              <a:solidFill>
                <a:schemeClr val="bg1"/>
              </a:solidFill>
              <a:latin typeface="Trebuchet MS"/>
              <a:cs typeface="Trebuchet MS"/>
            </a:endParaRPr>
          </a:p>
        </p:txBody>
      </p:sp>
      <p:sp>
        <p:nvSpPr>
          <p:cNvPr id="41" name="Line 31"/>
          <p:cNvSpPr>
            <a:spLocks noChangeShapeType="1"/>
          </p:cNvSpPr>
          <p:nvPr/>
        </p:nvSpPr>
        <p:spPr bwMode="auto">
          <a:xfrm>
            <a:off x="190500" y="696001"/>
            <a:ext cx="11849100" cy="0"/>
          </a:xfrm>
          <a:prstGeom prst="line">
            <a:avLst/>
          </a:prstGeom>
          <a:noFill/>
          <a:ln w="3175">
            <a:solidFill>
              <a:srgbClr val="318FC5"/>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endParaRPr>
          </a:p>
        </p:txBody>
      </p:sp>
      <p:sp>
        <p:nvSpPr>
          <p:cNvPr id="42" name="Line 31"/>
          <p:cNvSpPr>
            <a:spLocks noChangeShapeType="1"/>
          </p:cNvSpPr>
          <p:nvPr/>
        </p:nvSpPr>
        <p:spPr bwMode="auto">
          <a:xfrm>
            <a:off x="190500" y="696000"/>
            <a:ext cx="7021572" cy="17135"/>
          </a:xfrm>
          <a:prstGeom prst="line">
            <a:avLst/>
          </a:prstGeom>
          <a:noFill/>
          <a:ln w="82550">
            <a:solidFill>
              <a:srgbClr val="318FC5"/>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endParaRPr>
          </a:p>
        </p:txBody>
      </p:sp>
      <p:pic>
        <p:nvPicPr>
          <p:cNvPr id="19" name="Graphic 18" descr="Baseball">
            <a:extLst>
              <a:ext uri="{FF2B5EF4-FFF2-40B4-BE49-F238E27FC236}">
                <a16:creationId xmlns:a16="http://schemas.microsoft.com/office/drawing/2014/main" id="{AE584F2E-4090-A045-A1BD-E647771FDC8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734800" y="5867400"/>
            <a:ext cx="457200" cy="457200"/>
          </a:xfrm>
          <a:prstGeom prst="rect">
            <a:avLst/>
          </a:prstGeom>
        </p:spPr>
      </p:pic>
      <p:pic>
        <p:nvPicPr>
          <p:cNvPr id="20" name="Graphic 19" descr="Soccer">
            <a:extLst>
              <a:ext uri="{FF2B5EF4-FFF2-40B4-BE49-F238E27FC236}">
                <a16:creationId xmlns:a16="http://schemas.microsoft.com/office/drawing/2014/main" id="{9D2A5C94-5F20-1545-A75F-38723E9A270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679382" y="706582"/>
            <a:ext cx="415636" cy="415636"/>
          </a:xfrm>
          <a:prstGeom prst="rect">
            <a:avLst/>
          </a:prstGeom>
        </p:spPr>
      </p:pic>
      <p:pic>
        <p:nvPicPr>
          <p:cNvPr id="21" name="Graphic 20" descr="Cricket">
            <a:extLst>
              <a:ext uri="{FF2B5EF4-FFF2-40B4-BE49-F238E27FC236}">
                <a16:creationId xmlns:a16="http://schemas.microsoft.com/office/drawing/2014/main" id="{3E48F1D6-FBD4-A84C-A09C-6C1E723A83E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658600" y="1091056"/>
            <a:ext cx="457200" cy="457200"/>
          </a:xfrm>
          <a:prstGeom prst="rect">
            <a:avLst/>
          </a:prstGeom>
        </p:spPr>
      </p:pic>
      <p:pic>
        <p:nvPicPr>
          <p:cNvPr id="22" name="Graphic 21" descr="Tennis">
            <a:extLst>
              <a:ext uri="{FF2B5EF4-FFF2-40B4-BE49-F238E27FC236}">
                <a16:creationId xmlns:a16="http://schemas.microsoft.com/office/drawing/2014/main" id="{23D4A38F-C844-DE4B-9B6F-CA86574ADC2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734800" y="1524000"/>
            <a:ext cx="457200" cy="457200"/>
          </a:xfrm>
          <a:prstGeom prst="rect">
            <a:avLst/>
          </a:prstGeom>
        </p:spPr>
      </p:pic>
      <p:pic>
        <p:nvPicPr>
          <p:cNvPr id="23" name="Graphic 22" descr="Cycling">
            <a:extLst>
              <a:ext uri="{FF2B5EF4-FFF2-40B4-BE49-F238E27FC236}">
                <a16:creationId xmlns:a16="http://schemas.microsoft.com/office/drawing/2014/main" id="{2696B35F-C588-6A4A-A8C6-BB7F31E04B1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731642" y="2005456"/>
            <a:ext cx="457200" cy="457200"/>
          </a:xfrm>
          <a:prstGeom prst="rect">
            <a:avLst/>
          </a:prstGeom>
        </p:spPr>
      </p:pic>
      <p:pic>
        <p:nvPicPr>
          <p:cNvPr id="32" name="Graphic 31" descr="Golf">
            <a:extLst>
              <a:ext uri="{FF2B5EF4-FFF2-40B4-BE49-F238E27FC236}">
                <a16:creationId xmlns:a16="http://schemas.microsoft.com/office/drawing/2014/main" id="{A1C58D0A-E60F-6742-8A93-0AC2588CC17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811000" y="2843656"/>
            <a:ext cx="457200" cy="457200"/>
          </a:xfrm>
          <a:prstGeom prst="rect">
            <a:avLst/>
          </a:prstGeom>
        </p:spPr>
      </p:pic>
      <p:pic>
        <p:nvPicPr>
          <p:cNvPr id="33" name="Graphic 32" descr="Swimming">
            <a:extLst>
              <a:ext uri="{FF2B5EF4-FFF2-40B4-BE49-F238E27FC236}">
                <a16:creationId xmlns:a16="http://schemas.microsoft.com/office/drawing/2014/main" id="{4B9AF866-186E-E741-BBC6-E99F8395439C}"/>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1733917" y="3224656"/>
            <a:ext cx="457200" cy="457200"/>
          </a:xfrm>
          <a:prstGeom prst="rect">
            <a:avLst/>
          </a:prstGeom>
        </p:spPr>
      </p:pic>
      <p:pic>
        <p:nvPicPr>
          <p:cNvPr id="34" name="Graphic 33" descr="Water polo">
            <a:extLst>
              <a:ext uri="{FF2B5EF4-FFF2-40B4-BE49-F238E27FC236}">
                <a16:creationId xmlns:a16="http://schemas.microsoft.com/office/drawing/2014/main" id="{395333AF-A3F0-F245-B01B-993EF303CF75}"/>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1733917" y="3605656"/>
            <a:ext cx="457200" cy="457200"/>
          </a:xfrm>
          <a:prstGeom prst="rect">
            <a:avLst/>
          </a:prstGeom>
        </p:spPr>
      </p:pic>
      <p:pic>
        <p:nvPicPr>
          <p:cNvPr id="35" name="Graphic 34" descr="Body builder">
            <a:extLst>
              <a:ext uri="{FF2B5EF4-FFF2-40B4-BE49-F238E27FC236}">
                <a16:creationId xmlns:a16="http://schemas.microsoft.com/office/drawing/2014/main" id="{81696931-F474-774C-A380-4EE1D03F10AA}"/>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1734800" y="4062856"/>
            <a:ext cx="457200" cy="457200"/>
          </a:xfrm>
          <a:prstGeom prst="rect">
            <a:avLst/>
          </a:prstGeom>
        </p:spPr>
      </p:pic>
      <p:pic>
        <p:nvPicPr>
          <p:cNvPr id="36" name="Graphic 35" descr="Gymnast Rings">
            <a:extLst>
              <a:ext uri="{FF2B5EF4-FFF2-40B4-BE49-F238E27FC236}">
                <a16:creationId xmlns:a16="http://schemas.microsoft.com/office/drawing/2014/main" id="{B03982F0-404E-6149-9E11-3FB2258991C3}"/>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11734800" y="4520056"/>
            <a:ext cx="457200" cy="457200"/>
          </a:xfrm>
          <a:prstGeom prst="rect">
            <a:avLst/>
          </a:prstGeom>
        </p:spPr>
      </p:pic>
      <p:pic>
        <p:nvPicPr>
          <p:cNvPr id="37" name="Graphic 36" descr="Gymnast Floor routine">
            <a:extLst>
              <a:ext uri="{FF2B5EF4-FFF2-40B4-BE49-F238E27FC236}">
                <a16:creationId xmlns:a16="http://schemas.microsoft.com/office/drawing/2014/main" id="{1DCB67A2-B199-2749-BD79-008394D04652}"/>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1734800" y="5053456"/>
            <a:ext cx="457200" cy="457200"/>
          </a:xfrm>
          <a:prstGeom prst="rect">
            <a:avLst/>
          </a:prstGeom>
        </p:spPr>
      </p:pic>
      <p:pic>
        <p:nvPicPr>
          <p:cNvPr id="38" name="Graphic 37" descr="Dancing">
            <a:extLst>
              <a:ext uri="{FF2B5EF4-FFF2-40B4-BE49-F238E27FC236}">
                <a16:creationId xmlns:a16="http://schemas.microsoft.com/office/drawing/2014/main" id="{73495935-6CD3-F44A-B7AA-3D1A9A9A61CA}"/>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11734800" y="5410200"/>
            <a:ext cx="457200" cy="457200"/>
          </a:xfrm>
          <a:prstGeom prst="rect">
            <a:avLst/>
          </a:prstGeom>
        </p:spPr>
      </p:pic>
      <p:pic>
        <p:nvPicPr>
          <p:cNvPr id="39" name="Graphic 38" descr="Cross country skiing">
            <a:extLst>
              <a:ext uri="{FF2B5EF4-FFF2-40B4-BE49-F238E27FC236}">
                <a16:creationId xmlns:a16="http://schemas.microsoft.com/office/drawing/2014/main" id="{CF9820FD-15B8-0F4A-8648-73B039750F0D}"/>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11658600" y="2410712"/>
            <a:ext cx="457200" cy="457200"/>
          </a:xfrm>
          <a:prstGeom prst="rect">
            <a:avLst/>
          </a:prstGeom>
        </p:spPr>
      </p:pic>
      <p:sp>
        <p:nvSpPr>
          <p:cNvPr id="2" name="Rectangle 1">
            <a:extLst>
              <a:ext uri="{FF2B5EF4-FFF2-40B4-BE49-F238E27FC236}">
                <a16:creationId xmlns:a16="http://schemas.microsoft.com/office/drawing/2014/main" id="{0C80FD20-9424-2A4C-ABB2-A69D75B0735A}"/>
              </a:ext>
            </a:extLst>
          </p:cNvPr>
          <p:cNvSpPr/>
          <p:nvPr/>
        </p:nvSpPr>
        <p:spPr>
          <a:xfrm>
            <a:off x="426720" y="6050961"/>
            <a:ext cx="2909109" cy="461665"/>
          </a:xfrm>
          <a:prstGeom prst="rect">
            <a:avLst/>
          </a:prstGeom>
        </p:spPr>
        <p:txBody>
          <a:bodyPr wrap="square">
            <a:spAutoFit/>
          </a:bodyPr>
          <a:lstStyle/>
          <a:p>
            <a:r>
              <a:rPr lang="en-US" dirty="0">
                <a:solidFill>
                  <a:schemeClr val="bg1"/>
                </a:solidFill>
                <a:latin typeface="+mn-lt"/>
                <a:ea typeface="Calibri" panose="020F0502020204030204" pitchFamily="34" charset="0"/>
              </a:rPr>
              <a:t>No cartilage defects</a:t>
            </a:r>
            <a:endParaRPr lang="en-US" dirty="0">
              <a:solidFill>
                <a:schemeClr val="bg1"/>
              </a:solidFill>
              <a:latin typeface="+mn-lt"/>
            </a:endParaRPr>
          </a:p>
        </p:txBody>
      </p:sp>
      <p:sp>
        <p:nvSpPr>
          <p:cNvPr id="3" name="Rectangle 2">
            <a:extLst>
              <a:ext uri="{FF2B5EF4-FFF2-40B4-BE49-F238E27FC236}">
                <a16:creationId xmlns:a16="http://schemas.microsoft.com/office/drawing/2014/main" id="{A388B838-FDE0-4F45-B629-022DA01EA416}"/>
              </a:ext>
            </a:extLst>
          </p:cNvPr>
          <p:cNvSpPr/>
          <p:nvPr/>
        </p:nvSpPr>
        <p:spPr>
          <a:xfrm>
            <a:off x="194920" y="729887"/>
            <a:ext cx="9406280" cy="461665"/>
          </a:xfrm>
          <a:prstGeom prst="rect">
            <a:avLst/>
          </a:prstGeom>
        </p:spPr>
        <p:txBody>
          <a:bodyPr wrap="square">
            <a:spAutoFit/>
          </a:bodyPr>
          <a:lstStyle/>
          <a:p>
            <a:r>
              <a:rPr lang="en-US" dirty="0">
                <a:solidFill>
                  <a:schemeClr val="bg1"/>
                </a:solidFill>
                <a:ea typeface="Calibri" panose="020F0502020204030204" pitchFamily="34" charset="0"/>
              </a:rPr>
              <a:t>Overweight 47-year-old woman in the elliptical trainer group</a:t>
            </a:r>
            <a:endParaRPr lang="en-US" dirty="0"/>
          </a:p>
        </p:txBody>
      </p:sp>
      <p:sp>
        <p:nvSpPr>
          <p:cNvPr id="43" name="Rectangle 42">
            <a:extLst>
              <a:ext uri="{FF2B5EF4-FFF2-40B4-BE49-F238E27FC236}">
                <a16:creationId xmlns:a16="http://schemas.microsoft.com/office/drawing/2014/main" id="{0945AD53-BAC3-CF48-8679-D5BC007ABAB5}"/>
              </a:ext>
            </a:extLst>
          </p:cNvPr>
          <p:cNvSpPr/>
          <p:nvPr/>
        </p:nvSpPr>
        <p:spPr>
          <a:xfrm>
            <a:off x="6669679" y="6050960"/>
            <a:ext cx="2909109" cy="461665"/>
          </a:xfrm>
          <a:prstGeom prst="rect">
            <a:avLst/>
          </a:prstGeom>
        </p:spPr>
        <p:txBody>
          <a:bodyPr wrap="square">
            <a:spAutoFit/>
          </a:bodyPr>
          <a:lstStyle/>
          <a:p>
            <a:r>
              <a:rPr lang="en-US" dirty="0">
                <a:solidFill>
                  <a:schemeClr val="bg1"/>
                </a:solidFill>
                <a:latin typeface="+mn-lt"/>
                <a:ea typeface="Calibri" panose="020F0502020204030204" pitchFamily="34" charset="0"/>
              </a:rPr>
              <a:t>No cartilage defects</a:t>
            </a:r>
            <a:endParaRPr lang="en-US" dirty="0">
              <a:solidFill>
                <a:schemeClr val="bg1"/>
              </a:solidFill>
              <a:latin typeface="+mn-lt"/>
            </a:endParaRPr>
          </a:p>
        </p:txBody>
      </p:sp>
      <p:sp>
        <p:nvSpPr>
          <p:cNvPr id="45" name="TextBox 44">
            <a:extLst>
              <a:ext uri="{FF2B5EF4-FFF2-40B4-BE49-F238E27FC236}">
                <a16:creationId xmlns:a16="http://schemas.microsoft.com/office/drawing/2014/main" id="{E17E48B3-BC40-8C4C-8C7A-E3198712901E}"/>
              </a:ext>
            </a:extLst>
          </p:cNvPr>
          <p:cNvSpPr txBox="1"/>
          <p:nvPr/>
        </p:nvSpPr>
        <p:spPr>
          <a:xfrm>
            <a:off x="1637748" y="1100760"/>
            <a:ext cx="1367682" cy="461665"/>
          </a:xfrm>
          <a:prstGeom prst="rect">
            <a:avLst/>
          </a:prstGeom>
          <a:noFill/>
        </p:spPr>
        <p:txBody>
          <a:bodyPr wrap="none" rtlCol="0">
            <a:spAutoFit/>
          </a:bodyPr>
          <a:lstStyle/>
          <a:p>
            <a:r>
              <a:rPr lang="en-US" dirty="0">
                <a:solidFill>
                  <a:srgbClr val="FFFF00"/>
                </a:solidFill>
                <a:latin typeface="+mn-lt"/>
              </a:rPr>
              <a:t>Baseline</a:t>
            </a:r>
          </a:p>
        </p:txBody>
      </p:sp>
      <p:sp>
        <p:nvSpPr>
          <p:cNvPr id="48" name="TextBox 47">
            <a:extLst>
              <a:ext uri="{FF2B5EF4-FFF2-40B4-BE49-F238E27FC236}">
                <a16:creationId xmlns:a16="http://schemas.microsoft.com/office/drawing/2014/main" id="{404B6924-F719-2C42-9328-9641172DAD75}"/>
              </a:ext>
            </a:extLst>
          </p:cNvPr>
          <p:cNvSpPr txBox="1"/>
          <p:nvPr/>
        </p:nvSpPr>
        <p:spPr>
          <a:xfrm>
            <a:off x="7659530" y="1063611"/>
            <a:ext cx="2678724" cy="461665"/>
          </a:xfrm>
          <a:prstGeom prst="rect">
            <a:avLst/>
          </a:prstGeom>
          <a:noFill/>
        </p:spPr>
        <p:txBody>
          <a:bodyPr wrap="square" rtlCol="0">
            <a:spAutoFit/>
          </a:bodyPr>
          <a:lstStyle/>
          <a:p>
            <a:r>
              <a:rPr lang="en-US" dirty="0">
                <a:solidFill>
                  <a:srgbClr val="FF2600"/>
                </a:solidFill>
                <a:latin typeface="+mn-lt"/>
              </a:rPr>
              <a:t>48-months </a:t>
            </a:r>
          </a:p>
        </p:txBody>
      </p:sp>
      <p:pic>
        <p:nvPicPr>
          <p:cNvPr id="4" name="Picture 3">
            <a:extLst>
              <a:ext uri="{FF2B5EF4-FFF2-40B4-BE49-F238E27FC236}">
                <a16:creationId xmlns:a16="http://schemas.microsoft.com/office/drawing/2014/main" id="{724687C9-8875-3644-81B0-3E17B2C5AB92}"/>
              </a:ext>
            </a:extLst>
          </p:cNvPr>
          <p:cNvPicPr>
            <a:picLocks noChangeAspect="1"/>
          </p:cNvPicPr>
          <p:nvPr/>
        </p:nvPicPr>
        <p:blipFill>
          <a:blip r:embed="rId30"/>
          <a:stretch>
            <a:fillRect/>
          </a:stretch>
        </p:blipFill>
        <p:spPr>
          <a:xfrm>
            <a:off x="238867" y="1519708"/>
            <a:ext cx="4178300" cy="4508500"/>
          </a:xfrm>
          <a:prstGeom prst="rect">
            <a:avLst/>
          </a:prstGeom>
        </p:spPr>
      </p:pic>
      <p:pic>
        <p:nvPicPr>
          <p:cNvPr id="5" name="Picture 4">
            <a:extLst>
              <a:ext uri="{FF2B5EF4-FFF2-40B4-BE49-F238E27FC236}">
                <a16:creationId xmlns:a16="http://schemas.microsoft.com/office/drawing/2014/main" id="{93517DE1-4C40-B049-A9FE-35B2FDB618A3}"/>
              </a:ext>
            </a:extLst>
          </p:cNvPr>
          <p:cNvPicPr>
            <a:picLocks noChangeAspect="1"/>
          </p:cNvPicPr>
          <p:nvPr/>
        </p:nvPicPr>
        <p:blipFill>
          <a:blip r:embed="rId31"/>
          <a:stretch>
            <a:fillRect/>
          </a:stretch>
        </p:blipFill>
        <p:spPr>
          <a:xfrm>
            <a:off x="6475336" y="1531197"/>
            <a:ext cx="4178300" cy="4508500"/>
          </a:xfrm>
          <a:prstGeom prst="rect">
            <a:avLst/>
          </a:prstGeom>
        </p:spPr>
      </p:pic>
    </p:spTree>
    <p:extLst>
      <p:ext uri="{BB962C8B-B14F-4D97-AF65-F5344CB8AC3E}">
        <p14:creationId xmlns:p14="http://schemas.microsoft.com/office/powerpoint/2010/main" val="778439110"/>
      </p:ext>
    </p:extLst>
  </p:cSld>
  <p:clrMapOvr>
    <a:masterClrMapping/>
  </p:clrMapOvr>
  <p:transition/>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001339"/>
        </a:solidFill>
        <a:effectLst/>
      </p:bgPr>
    </p:bg>
    <p:spTree>
      <p:nvGrpSpPr>
        <p:cNvPr id="1" name=""/>
        <p:cNvGrpSpPr/>
        <p:nvPr/>
      </p:nvGrpSpPr>
      <p:grpSpPr>
        <a:xfrm>
          <a:off x="0" y="0"/>
          <a:ext cx="0" cy="0"/>
          <a:chOff x="0" y="0"/>
          <a:chExt cx="0" cy="0"/>
        </a:xfrm>
      </p:grpSpPr>
      <p:sp>
        <p:nvSpPr>
          <p:cNvPr id="6" name="Slide Number Placeholder 6"/>
          <p:cNvSpPr txBox="1">
            <a:spLocks/>
          </p:cNvSpPr>
          <p:nvPr/>
        </p:nvSpPr>
        <p:spPr>
          <a:xfrm>
            <a:off x="11208636" y="6648457"/>
            <a:ext cx="184546" cy="103875"/>
          </a:xfrm>
          <a:prstGeom prst="rect">
            <a:avLst/>
          </a:prstGeom>
        </p:spPr>
        <p:txBody>
          <a:bodyPr vert="horz" wrap="square" lIns="0" tIns="0" rIns="0" bIns="0" rtlCol="0" anchor="b" anchorCtr="0">
            <a:spAutoFit/>
          </a:bodyPr>
          <a:lstStyle>
            <a:defPPr>
              <a:defRPr lang="en-US"/>
            </a:defPPr>
            <a:lvl1pPr marL="0" algn="l" defTabSz="914400" rtl="0" eaLnBrk="1" latinLnBrk="0" hangingPunct="1">
              <a:defRPr sz="900" i="0" kern="1200">
                <a:solidFill>
                  <a:schemeClr val="tx1"/>
                </a:solidFill>
                <a:latin typeface="Helvetica Neue"/>
                <a:ea typeface="+mn-ea"/>
                <a:cs typeface="Helvetica Neue"/>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BCC8D0D-EAEC-449D-9161-023DFF90F2E2}" type="slidenum">
              <a:rPr lang="en-US" sz="675"/>
              <a:pPr/>
              <a:t>21</a:t>
            </a:fld>
            <a:endParaRPr lang="en-US" sz="675" dirty="0"/>
          </a:p>
        </p:txBody>
      </p:sp>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94886" y="6394491"/>
            <a:ext cx="738203" cy="357841"/>
          </a:xfrm>
          <a:prstGeom prst="rect">
            <a:avLst/>
          </a:prstGeom>
        </p:spPr>
      </p:pic>
      <p:cxnSp>
        <p:nvCxnSpPr>
          <p:cNvPr id="17" name="Straight Connector 16"/>
          <p:cNvCxnSpPr/>
          <p:nvPr/>
        </p:nvCxnSpPr>
        <p:spPr>
          <a:xfrm>
            <a:off x="152400" y="6079282"/>
            <a:ext cx="11612880" cy="16718"/>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xmlns="">
                <a:noFill/>
              </a14:hiddenFill>
            </a:ext>
          </a:extLst>
        </p:spPr>
      </p:cxnSp>
      <p:sp>
        <p:nvSpPr>
          <p:cNvPr id="16" name="Rectangle 15"/>
          <p:cNvSpPr/>
          <p:nvPr/>
        </p:nvSpPr>
        <p:spPr>
          <a:xfrm>
            <a:off x="5805672" y="115806"/>
            <a:ext cx="1039067" cy="400110"/>
          </a:xfrm>
          <a:prstGeom prst="rect">
            <a:avLst/>
          </a:prstGeom>
        </p:spPr>
        <p:txBody>
          <a:bodyPr wrap="none">
            <a:spAutoFit/>
          </a:bodyPr>
          <a:lstStyle/>
          <a:p>
            <a:r>
              <a:rPr lang="en-US" sz="2000" b="1" dirty="0">
                <a:solidFill>
                  <a:srgbClr val="FDFF00"/>
                </a:solidFill>
                <a:latin typeface="Trebuchet MS"/>
                <a:cs typeface="Trebuchet MS"/>
              </a:rPr>
              <a:t>Results</a:t>
            </a:r>
            <a:endParaRPr lang="en-US" sz="2000" b="1" dirty="0">
              <a:solidFill>
                <a:srgbClr val="FDFF00"/>
              </a:solidFill>
            </a:endParaRPr>
          </a:p>
        </p:txBody>
      </p:sp>
      <p:sp>
        <p:nvSpPr>
          <p:cNvPr id="24" name="Rectangle 23"/>
          <p:cNvSpPr/>
          <p:nvPr/>
        </p:nvSpPr>
        <p:spPr>
          <a:xfrm>
            <a:off x="10005048" y="161181"/>
            <a:ext cx="1550424" cy="307777"/>
          </a:xfrm>
          <a:prstGeom prst="rect">
            <a:avLst/>
          </a:prstGeom>
        </p:spPr>
        <p:txBody>
          <a:bodyPr wrap="none">
            <a:spAutoFit/>
          </a:bodyPr>
          <a:lstStyle/>
          <a:p>
            <a:r>
              <a:rPr lang="en-US" sz="1400">
                <a:solidFill>
                  <a:schemeClr val="bg1"/>
                </a:solidFill>
                <a:latin typeface="Trebuchet MS"/>
                <a:cs typeface="Trebuchet MS"/>
              </a:rPr>
              <a:t>Acknowledgment</a:t>
            </a:r>
            <a:endParaRPr lang="en-US" sz="1400"/>
          </a:p>
        </p:txBody>
      </p:sp>
      <p:cxnSp>
        <p:nvCxnSpPr>
          <p:cNvPr id="25" name="Straight Connector 24"/>
          <p:cNvCxnSpPr/>
          <p:nvPr/>
        </p:nvCxnSpPr>
        <p:spPr>
          <a:xfrm>
            <a:off x="2259072" y="182925"/>
            <a:ext cx="0" cy="365814"/>
          </a:xfrm>
          <a:prstGeom prst="line">
            <a:avLst/>
          </a:prstGeom>
          <a:ln w="25400">
            <a:solidFill>
              <a:schemeClr val="tx1">
                <a:alpha val="53000"/>
              </a:schemeClr>
            </a:solidFill>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2945183" y="164359"/>
            <a:ext cx="1904689" cy="307777"/>
          </a:xfrm>
          <a:prstGeom prst="rect">
            <a:avLst/>
          </a:prstGeom>
        </p:spPr>
        <p:txBody>
          <a:bodyPr wrap="none">
            <a:spAutoFit/>
          </a:bodyPr>
          <a:lstStyle/>
          <a:p>
            <a:r>
              <a:rPr lang="en-US" sz="1400" dirty="0">
                <a:solidFill>
                  <a:schemeClr val="bg1"/>
                </a:solidFill>
                <a:latin typeface="Trebuchet MS"/>
                <a:cs typeface="Trebuchet MS"/>
              </a:rPr>
              <a:t>Method and Materials</a:t>
            </a:r>
            <a:endParaRPr lang="en-US" sz="1400" dirty="0"/>
          </a:p>
        </p:txBody>
      </p:sp>
      <p:sp>
        <p:nvSpPr>
          <p:cNvPr id="27" name="Rectangle 26"/>
          <p:cNvSpPr/>
          <p:nvPr/>
        </p:nvSpPr>
        <p:spPr>
          <a:xfrm>
            <a:off x="7846199" y="164359"/>
            <a:ext cx="1042273" cy="307777"/>
          </a:xfrm>
          <a:prstGeom prst="rect">
            <a:avLst/>
          </a:prstGeom>
        </p:spPr>
        <p:txBody>
          <a:bodyPr wrap="none">
            <a:spAutoFit/>
          </a:bodyPr>
          <a:lstStyle/>
          <a:p>
            <a:r>
              <a:rPr lang="en-US" sz="1400" dirty="0">
                <a:solidFill>
                  <a:schemeClr val="bg1"/>
                </a:solidFill>
                <a:latin typeface="Trebuchet MS"/>
                <a:cs typeface="Trebuchet MS"/>
              </a:rPr>
              <a:t>Conclusion</a:t>
            </a:r>
            <a:endParaRPr lang="en-US" sz="1400" dirty="0"/>
          </a:p>
        </p:txBody>
      </p:sp>
      <p:cxnSp>
        <p:nvCxnSpPr>
          <p:cNvPr id="28" name="Straight Connector 27"/>
          <p:cNvCxnSpPr/>
          <p:nvPr/>
        </p:nvCxnSpPr>
        <p:spPr>
          <a:xfrm>
            <a:off x="5472774" y="182925"/>
            <a:ext cx="0" cy="365814"/>
          </a:xfrm>
          <a:prstGeom prst="line">
            <a:avLst/>
          </a:prstGeom>
          <a:ln w="25400">
            <a:solidFill>
              <a:schemeClr val="tx1">
                <a:alpha val="53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7212072" y="182925"/>
            <a:ext cx="0" cy="365814"/>
          </a:xfrm>
          <a:prstGeom prst="line">
            <a:avLst/>
          </a:prstGeom>
          <a:ln w="25400">
            <a:solidFill>
              <a:schemeClr val="tx1">
                <a:alpha val="53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9421872" y="132954"/>
            <a:ext cx="0" cy="365814"/>
          </a:xfrm>
          <a:prstGeom prst="line">
            <a:avLst/>
          </a:prstGeom>
          <a:ln w="25400">
            <a:solidFill>
              <a:schemeClr val="tx1">
                <a:alpha val="53000"/>
              </a:schemeClr>
            </a:solidFill>
          </a:ln>
        </p:spPr>
        <p:style>
          <a:lnRef idx="1">
            <a:schemeClr val="accent1"/>
          </a:lnRef>
          <a:fillRef idx="0">
            <a:schemeClr val="accent1"/>
          </a:fillRef>
          <a:effectRef idx="0">
            <a:schemeClr val="accent1"/>
          </a:effectRef>
          <a:fontRef idx="minor">
            <a:schemeClr val="tx1"/>
          </a:fontRef>
        </p:style>
      </p:cxnSp>
      <p:sp>
        <p:nvSpPr>
          <p:cNvPr id="31" name="Textfeld 10"/>
          <p:cNvSpPr txBox="1"/>
          <p:nvPr/>
        </p:nvSpPr>
        <p:spPr>
          <a:xfrm>
            <a:off x="658872" y="161181"/>
            <a:ext cx="1109599" cy="307777"/>
          </a:xfrm>
          <a:prstGeom prst="rect">
            <a:avLst/>
          </a:prstGeom>
          <a:noFill/>
        </p:spPr>
        <p:txBody>
          <a:bodyPr wrap="none" rtlCol="0">
            <a:spAutoFit/>
          </a:bodyPr>
          <a:lstStyle/>
          <a:p>
            <a:r>
              <a:rPr lang="en-US" sz="1400" dirty="0">
                <a:solidFill>
                  <a:schemeClr val="bg1"/>
                </a:solidFill>
                <a:latin typeface="Trebuchet MS"/>
                <a:cs typeface="Trebuchet MS"/>
              </a:rPr>
              <a:t>Background</a:t>
            </a:r>
            <a:endParaRPr lang="en-US" sz="1400" u="sng" dirty="0">
              <a:solidFill>
                <a:schemeClr val="bg1"/>
              </a:solidFill>
              <a:latin typeface="Trebuchet MS"/>
              <a:cs typeface="Trebuchet MS"/>
            </a:endParaRPr>
          </a:p>
        </p:txBody>
      </p:sp>
      <p:sp>
        <p:nvSpPr>
          <p:cNvPr id="41" name="Line 31"/>
          <p:cNvSpPr>
            <a:spLocks noChangeShapeType="1"/>
          </p:cNvSpPr>
          <p:nvPr/>
        </p:nvSpPr>
        <p:spPr bwMode="auto">
          <a:xfrm>
            <a:off x="190500" y="696001"/>
            <a:ext cx="11849100" cy="0"/>
          </a:xfrm>
          <a:prstGeom prst="line">
            <a:avLst/>
          </a:prstGeom>
          <a:noFill/>
          <a:ln w="3175">
            <a:solidFill>
              <a:srgbClr val="318FC5"/>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endParaRPr>
          </a:p>
        </p:txBody>
      </p:sp>
      <p:sp>
        <p:nvSpPr>
          <p:cNvPr id="42" name="Line 31"/>
          <p:cNvSpPr>
            <a:spLocks noChangeShapeType="1"/>
          </p:cNvSpPr>
          <p:nvPr/>
        </p:nvSpPr>
        <p:spPr bwMode="auto">
          <a:xfrm>
            <a:off x="190500" y="696000"/>
            <a:ext cx="7021572" cy="17135"/>
          </a:xfrm>
          <a:prstGeom prst="line">
            <a:avLst/>
          </a:prstGeom>
          <a:noFill/>
          <a:ln w="82550">
            <a:solidFill>
              <a:srgbClr val="318FC5"/>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endParaRPr>
          </a:p>
        </p:txBody>
      </p:sp>
      <p:pic>
        <p:nvPicPr>
          <p:cNvPr id="19" name="Graphic 18" descr="Baseball">
            <a:extLst>
              <a:ext uri="{FF2B5EF4-FFF2-40B4-BE49-F238E27FC236}">
                <a16:creationId xmlns:a16="http://schemas.microsoft.com/office/drawing/2014/main" id="{AE584F2E-4090-A045-A1BD-E647771FDC8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734800" y="5867400"/>
            <a:ext cx="457200" cy="457200"/>
          </a:xfrm>
          <a:prstGeom prst="rect">
            <a:avLst/>
          </a:prstGeom>
        </p:spPr>
      </p:pic>
      <p:pic>
        <p:nvPicPr>
          <p:cNvPr id="20" name="Graphic 19" descr="Soccer">
            <a:extLst>
              <a:ext uri="{FF2B5EF4-FFF2-40B4-BE49-F238E27FC236}">
                <a16:creationId xmlns:a16="http://schemas.microsoft.com/office/drawing/2014/main" id="{9D2A5C94-5F20-1545-A75F-38723E9A270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679382" y="706582"/>
            <a:ext cx="415636" cy="415636"/>
          </a:xfrm>
          <a:prstGeom prst="rect">
            <a:avLst/>
          </a:prstGeom>
        </p:spPr>
      </p:pic>
      <p:pic>
        <p:nvPicPr>
          <p:cNvPr id="21" name="Graphic 20" descr="Cricket">
            <a:extLst>
              <a:ext uri="{FF2B5EF4-FFF2-40B4-BE49-F238E27FC236}">
                <a16:creationId xmlns:a16="http://schemas.microsoft.com/office/drawing/2014/main" id="{3E48F1D6-FBD4-A84C-A09C-6C1E723A83E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658600" y="1091056"/>
            <a:ext cx="457200" cy="457200"/>
          </a:xfrm>
          <a:prstGeom prst="rect">
            <a:avLst/>
          </a:prstGeom>
        </p:spPr>
      </p:pic>
      <p:pic>
        <p:nvPicPr>
          <p:cNvPr id="22" name="Graphic 21" descr="Tennis">
            <a:extLst>
              <a:ext uri="{FF2B5EF4-FFF2-40B4-BE49-F238E27FC236}">
                <a16:creationId xmlns:a16="http://schemas.microsoft.com/office/drawing/2014/main" id="{23D4A38F-C844-DE4B-9B6F-CA86574ADC28}"/>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734800" y="1524000"/>
            <a:ext cx="457200" cy="457200"/>
          </a:xfrm>
          <a:prstGeom prst="rect">
            <a:avLst/>
          </a:prstGeom>
        </p:spPr>
      </p:pic>
      <p:pic>
        <p:nvPicPr>
          <p:cNvPr id="23" name="Graphic 22" descr="Cycling">
            <a:extLst>
              <a:ext uri="{FF2B5EF4-FFF2-40B4-BE49-F238E27FC236}">
                <a16:creationId xmlns:a16="http://schemas.microsoft.com/office/drawing/2014/main" id="{2696B35F-C588-6A4A-A8C6-BB7F31E04B1D}"/>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731642" y="2005456"/>
            <a:ext cx="457200" cy="457200"/>
          </a:xfrm>
          <a:prstGeom prst="rect">
            <a:avLst/>
          </a:prstGeom>
        </p:spPr>
      </p:pic>
      <p:pic>
        <p:nvPicPr>
          <p:cNvPr id="32" name="Graphic 31" descr="Golf">
            <a:extLst>
              <a:ext uri="{FF2B5EF4-FFF2-40B4-BE49-F238E27FC236}">
                <a16:creationId xmlns:a16="http://schemas.microsoft.com/office/drawing/2014/main" id="{A1C58D0A-E60F-6742-8A93-0AC2588CC17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811000" y="2843656"/>
            <a:ext cx="457200" cy="457200"/>
          </a:xfrm>
          <a:prstGeom prst="rect">
            <a:avLst/>
          </a:prstGeom>
        </p:spPr>
      </p:pic>
      <p:pic>
        <p:nvPicPr>
          <p:cNvPr id="33" name="Graphic 32" descr="Swimming">
            <a:extLst>
              <a:ext uri="{FF2B5EF4-FFF2-40B4-BE49-F238E27FC236}">
                <a16:creationId xmlns:a16="http://schemas.microsoft.com/office/drawing/2014/main" id="{4B9AF866-186E-E741-BBC6-E99F8395439C}"/>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1733917" y="3224656"/>
            <a:ext cx="457200" cy="457200"/>
          </a:xfrm>
          <a:prstGeom prst="rect">
            <a:avLst/>
          </a:prstGeom>
        </p:spPr>
      </p:pic>
      <p:pic>
        <p:nvPicPr>
          <p:cNvPr id="34" name="Graphic 33" descr="Water polo">
            <a:extLst>
              <a:ext uri="{FF2B5EF4-FFF2-40B4-BE49-F238E27FC236}">
                <a16:creationId xmlns:a16="http://schemas.microsoft.com/office/drawing/2014/main" id="{395333AF-A3F0-F245-B01B-993EF303CF75}"/>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1733917" y="3605656"/>
            <a:ext cx="457200" cy="457200"/>
          </a:xfrm>
          <a:prstGeom prst="rect">
            <a:avLst/>
          </a:prstGeom>
        </p:spPr>
      </p:pic>
      <p:pic>
        <p:nvPicPr>
          <p:cNvPr id="35" name="Graphic 34" descr="Body builder">
            <a:extLst>
              <a:ext uri="{FF2B5EF4-FFF2-40B4-BE49-F238E27FC236}">
                <a16:creationId xmlns:a16="http://schemas.microsoft.com/office/drawing/2014/main" id="{81696931-F474-774C-A380-4EE1D03F10AA}"/>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1734800" y="4062856"/>
            <a:ext cx="457200" cy="457200"/>
          </a:xfrm>
          <a:prstGeom prst="rect">
            <a:avLst/>
          </a:prstGeom>
        </p:spPr>
      </p:pic>
      <p:pic>
        <p:nvPicPr>
          <p:cNvPr id="36" name="Graphic 35" descr="Gymnast Rings">
            <a:extLst>
              <a:ext uri="{FF2B5EF4-FFF2-40B4-BE49-F238E27FC236}">
                <a16:creationId xmlns:a16="http://schemas.microsoft.com/office/drawing/2014/main" id="{B03982F0-404E-6149-9E11-3FB2258991C3}"/>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11734800" y="4520056"/>
            <a:ext cx="457200" cy="457200"/>
          </a:xfrm>
          <a:prstGeom prst="rect">
            <a:avLst/>
          </a:prstGeom>
        </p:spPr>
      </p:pic>
      <p:pic>
        <p:nvPicPr>
          <p:cNvPr id="37" name="Graphic 36" descr="Gymnast Floor routine">
            <a:extLst>
              <a:ext uri="{FF2B5EF4-FFF2-40B4-BE49-F238E27FC236}">
                <a16:creationId xmlns:a16="http://schemas.microsoft.com/office/drawing/2014/main" id="{1DCB67A2-B199-2749-BD79-008394D04652}"/>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1734800" y="5053456"/>
            <a:ext cx="457200" cy="457200"/>
          </a:xfrm>
          <a:prstGeom prst="rect">
            <a:avLst/>
          </a:prstGeom>
        </p:spPr>
      </p:pic>
      <p:pic>
        <p:nvPicPr>
          <p:cNvPr id="38" name="Graphic 37" descr="Dancing">
            <a:extLst>
              <a:ext uri="{FF2B5EF4-FFF2-40B4-BE49-F238E27FC236}">
                <a16:creationId xmlns:a16="http://schemas.microsoft.com/office/drawing/2014/main" id="{73495935-6CD3-F44A-B7AA-3D1A9A9A61CA}"/>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11734800" y="5410200"/>
            <a:ext cx="457200" cy="457200"/>
          </a:xfrm>
          <a:prstGeom prst="rect">
            <a:avLst/>
          </a:prstGeom>
        </p:spPr>
      </p:pic>
      <p:pic>
        <p:nvPicPr>
          <p:cNvPr id="39" name="Graphic 38" descr="Cross country skiing">
            <a:extLst>
              <a:ext uri="{FF2B5EF4-FFF2-40B4-BE49-F238E27FC236}">
                <a16:creationId xmlns:a16="http://schemas.microsoft.com/office/drawing/2014/main" id="{CF9820FD-15B8-0F4A-8648-73B039750F0D}"/>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11658600" y="2410712"/>
            <a:ext cx="457200" cy="457200"/>
          </a:xfrm>
          <a:prstGeom prst="rect">
            <a:avLst/>
          </a:prstGeom>
        </p:spPr>
      </p:pic>
      <p:sp>
        <p:nvSpPr>
          <p:cNvPr id="2" name="Rectangle 1">
            <a:extLst>
              <a:ext uri="{FF2B5EF4-FFF2-40B4-BE49-F238E27FC236}">
                <a16:creationId xmlns:a16="http://schemas.microsoft.com/office/drawing/2014/main" id="{0C80FD20-9424-2A4C-ABB2-A69D75B0735A}"/>
              </a:ext>
            </a:extLst>
          </p:cNvPr>
          <p:cNvSpPr/>
          <p:nvPr/>
        </p:nvSpPr>
        <p:spPr>
          <a:xfrm>
            <a:off x="6104541" y="5680501"/>
            <a:ext cx="5990477" cy="830997"/>
          </a:xfrm>
          <a:prstGeom prst="rect">
            <a:avLst/>
          </a:prstGeom>
        </p:spPr>
        <p:txBody>
          <a:bodyPr wrap="square">
            <a:spAutoFit/>
          </a:bodyPr>
          <a:lstStyle/>
          <a:p>
            <a:r>
              <a:rPr lang="en-US" dirty="0">
                <a:solidFill>
                  <a:schemeClr val="bg1"/>
                </a:solidFill>
                <a:latin typeface="+mn-lt"/>
                <a:ea typeface="Calibri" panose="020F0502020204030204" pitchFamily="34" charset="0"/>
              </a:rPr>
              <a:t>Full thickness cartilage defects medial femur and tibia (arrowhead). </a:t>
            </a:r>
            <a:endParaRPr lang="en-US" dirty="0">
              <a:solidFill>
                <a:schemeClr val="bg1"/>
              </a:solidFill>
              <a:latin typeface="+mn-lt"/>
            </a:endParaRPr>
          </a:p>
        </p:txBody>
      </p:sp>
      <p:sp>
        <p:nvSpPr>
          <p:cNvPr id="4" name="Rectangle 3">
            <a:extLst>
              <a:ext uri="{FF2B5EF4-FFF2-40B4-BE49-F238E27FC236}">
                <a16:creationId xmlns:a16="http://schemas.microsoft.com/office/drawing/2014/main" id="{4B721640-4505-A142-BF50-31A709B9F3B3}"/>
              </a:ext>
            </a:extLst>
          </p:cNvPr>
          <p:cNvSpPr/>
          <p:nvPr/>
        </p:nvSpPr>
        <p:spPr>
          <a:xfrm>
            <a:off x="190500" y="737017"/>
            <a:ext cx="7162800" cy="461665"/>
          </a:xfrm>
          <a:prstGeom prst="rect">
            <a:avLst/>
          </a:prstGeom>
        </p:spPr>
        <p:txBody>
          <a:bodyPr wrap="square">
            <a:spAutoFit/>
          </a:bodyPr>
          <a:lstStyle/>
          <a:p>
            <a:r>
              <a:rPr lang="en-US" dirty="0">
                <a:solidFill>
                  <a:schemeClr val="bg1"/>
                </a:solidFill>
                <a:ea typeface="Calibri" panose="020F0502020204030204" pitchFamily="34" charset="0"/>
              </a:rPr>
              <a:t>Overweight 64-year-old man in the racquet sports group</a:t>
            </a:r>
            <a:endParaRPr lang="en-US" dirty="0"/>
          </a:p>
        </p:txBody>
      </p:sp>
      <p:pic>
        <p:nvPicPr>
          <p:cNvPr id="43" name="Picture 42">
            <a:extLst>
              <a:ext uri="{FF2B5EF4-FFF2-40B4-BE49-F238E27FC236}">
                <a16:creationId xmlns:a16="http://schemas.microsoft.com/office/drawing/2014/main" id="{503BC7BD-5382-BE47-A502-A8D2C590F34D}"/>
              </a:ext>
            </a:extLst>
          </p:cNvPr>
          <p:cNvPicPr/>
          <p:nvPr/>
        </p:nvPicPr>
        <p:blipFill rotWithShape="1">
          <a:blip r:embed="rId30" cstate="print">
            <a:extLst>
              <a:ext uri="{28A0092B-C50C-407E-A947-70E740481C1C}">
                <a14:useLocalDpi xmlns:a14="http://schemas.microsoft.com/office/drawing/2010/main" val="0"/>
              </a:ext>
            </a:extLst>
          </a:blip>
          <a:srcRect t="5322" r="65295" b="49678"/>
          <a:stretch/>
        </p:blipFill>
        <p:spPr>
          <a:xfrm>
            <a:off x="190500" y="1752600"/>
            <a:ext cx="4229099" cy="3890682"/>
          </a:xfrm>
          <a:prstGeom prst="rect">
            <a:avLst/>
          </a:prstGeom>
        </p:spPr>
      </p:pic>
      <p:sp>
        <p:nvSpPr>
          <p:cNvPr id="44" name="Rectangle 43">
            <a:extLst>
              <a:ext uri="{FF2B5EF4-FFF2-40B4-BE49-F238E27FC236}">
                <a16:creationId xmlns:a16="http://schemas.microsoft.com/office/drawing/2014/main" id="{E2D3AE93-40B5-0A4E-BD07-AF9F6B292C05}"/>
              </a:ext>
            </a:extLst>
          </p:cNvPr>
          <p:cNvSpPr/>
          <p:nvPr/>
        </p:nvSpPr>
        <p:spPr>
          <a:xfrm>
            <a:off x="658872" y="5643282"/>
            <a:ext cx="2909109" cy="461665"/>
          </a:xfrm>
          <a:prstGeom prst="rect">
            <a:avLst/>
          </a:prstGeom>
        </p:spPr>
        <p:txBody>
          <a:bodyPr wrap="square">
            <a:spAutoFit/>
          </a:bodyPr>
          <a:lstStyle/>
          <a:p>
            <a:r>
              <a:rPr lang="en-US" dirty="0">
                <a:solidFill>
                  <a:schemeClr val="bg1"/>
                </a:solidFill>
                <a:latin typeface="+mn-lt"/>
                <a:ea typeface="Calibri" panose="020F0502020204030204" pitchFamily="34" charset="0"/>
              </a:rPr>
              <a:t>No cartilage defects</a:t>
            </a:r>
            <a:endParaRPr lang="en-US" dirty="0">
              <a:solidFill>
                <a:schemeClr val="bg1"/>
              </a:solidFill>
              <a:latin typeface="+mn-lt"/>
            </a:endParaRPr>
          </a:p>
        </p:txBody>
      </p:sp>
      <p:sp>
        <p:nvSpPr>
          <p:cNvPr id="45" name="TextBox 44">
            <a:extLst>
              <a:ext uri="{FF2B5EF4-FFF2-40B4-BE49-F238E27FC236}">
                <a16:creationId xmlns:a16="http://schemas.microsoft.com/office/drawing/2014/main" id="{58E85F3E-28EF-484B-A608-244D0D6FF9EC}"/>
              </a:ext>
            </a:extLst>
          </p:cNvPr>
          <p:cNvSpPr txBox="1"/>
          <p:nvPr/>
        </p:nvSpPr>
        <p:spPr>
          <a:xfrm>
            <a:off x="1637748" y="1252554"/>
            <a:ext cx="1367682" cy="461665"/>
          </a:xfrm>
          <a:prstGeom prst="rect">
            <a:avLst/>
          </a:prstGeom>
          <a:noFill/>
        </p:spPr>
        <p:txBody>
          <a:bodyPr wrap="none" rtlCol="0">
            <a:spAutoFit/>
          </a:bodyPr>
          <a:lstStyle/>
          <a:p>
            <a:r>
              <a:rPr lang="en-US" dirty="0">
                <a:solidFill>
                  <a:srgbClr val="FFFF00"/>
                </a:solidFill>
                <a:latin typeface="+mn-lt"/>
              </a:rPr>
              <a:t>Baseline</a:t>
            </a:r>
          </a:p>
        </p:txBody>
      </p:sp>
      <p:sp>
        <p:nvSpPr>
          <p:cNvPr id="46" name="TextBox 45">
            <a:extLst>
              <a:ext uri="{FF2B5EF4-FFF2-40B4-BE49-F238E27FC236}">
                <a16:creationId xmlns:a16="http://schemas.microsoft.com/office/drawing/2014/main" id="{93C6851C-3F84-674A-B66E-CA3C6865610C}"/>
              </a:ext>
            </a:extLst>
          </p:cNvPr>
          <p:cNvSpPr txBox="1"/>
          <p:nvPr/>
        </p:nvSpPr>
        <p:spPr>
          <a:xfrm>
            <a:off x="7864663" y="1214869"/>
            <a:ext cx="1640193" cy="461665"/>
          </a:xfrm>
          <a:prstGeom prst="rect">
            <a:avLst/>
          </a:prstGeom>
          <a:noFill/>
        </p:spPr>
        <p:txBody>
          <a:bodyPr wrap="none" rtlCol="0">
            <a:spAutoFit/>
          </a:bodyPr>
          <a:lstStyle/>
          <a:p>
            <a:r>
              <a:rPr lang="en-US" dirty="0">
                <a:solidFill>
                  <a:srgbClr val="FF2600"/>
                </a:solidFill>
                <a:latin typeface="+mn-lt"/>
              </a:rPr>
              <a:t>48-months</a:t>
            </a:r>
          </a:p>
        </p:txBody>
      </p:sp>
      <p:pic>
        <p:nvPicPr>
          <p:cNvPr id="8" name="Picture 7">
            <a:extLst>
              <a:ext uri="{FF2B5EF4-FFF2-40B4-BE49-F238E27FC236}">
                <a16:creationId xmlns:a16="http://schemas.microsoft.com/office/drawing/2014/main" id="{F471DA3D-880C-CB44-951C-EF2D922853E0}"/>
              </a:ext>
            </a:extLst>
          </p:cNvPr>
          <p:cNvPicPr>
            <a:picLocks noChangeAspect="1"/>
          </p:cNvPicPr>
          <p:nvPr/>
        </p:nvPicPr>
        <p:blipFill rotWithShape="1">
          <a:blip r:embed="rId31">
            <a:extLst>
              <a:ext uri="{28A0092B-C50C-407E-A947-70E740481C1C}">
                <a14:useLocalDpi xmlns:a14="http://schemas.microsoft.com/office/drawing/2010/main" val="0"/>
              </a:ext>
            </a:extLst>
          </a:blip>
          <a:srcRect t="5499" b="5617"/>
          <a:stretch/>
        </p:blipFill>
        <p:spPr>
          <a:xfrm>
            <a:off x="6570210" y="1714219"/>
            <a:ext cx="4229100" cy="3890682"/>
          </a:xfrm>
          <a:prstGeom prst="rect">
            <a:avLst/>
          </a:prstGeom>
        </p:spPr>
      </p:pic>
      <p:sp>
        <p:nvSpPr>
          <p:cNvPr id="9" name="Triangle 8">
            <a:extLst>
              <a:ext uri="{FF2B5EF4-FFF2-40B4-BE49-F238E27FC236}">
                <a16:creationId xmlns:a16="http://schemas.microsoft.com/office/drawing/2014/main" id="{FCA4B8DB-54C1-974E-9E28-ED2C47E64F31}"/>
              </a:ext>
            </a:extLst>
          </p:cNvPr>
          <p:cNvSpPr/>
          <p:nvPr/>
        </p:nvSpPr>
        <p:spPr>
          <a:xfrm rot="12402725">
            <a:off x="8197272" y="3618786"/>
            <a:ext cx="317425" cy="609600"/>
          </a:xfrm>
          <a:prstGeom prst="triangl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riangle 39">
            <a:extLst>
              <a:ext uri="{FF2B5EF4-FFF2-40B4-BE49-F238E27FC236}">
                <a16:creationId xmlns:a16="http://schemas.microsoft.com/office/drawing/2014/main" id="{5EF70583-9D02-9749-82B7-AD1A40415CEF}"/>
              </a:ext>
            </a:extLst>
          </p:cNvPr>
          <p:cNvSpPr/>
          <p:nvPr/>
        </p:nvSpPr>
        <p:spPr>
          <a:xfrm rot="1951379">
            <a:off x="7818117" y="4474575"/>
            <a:ext cx="317425" cy="609600"/>
          </a:xfrm>
          <a:prstGeom prst="triangle">
            <a:avLst/>
          </a:pr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4272542"/>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001339"/>
        </a:solidFill>
        <a:effectLst/>
      </p:bgPr>
    </p:bg>
    <p:spTree>
      <p:nvGrpSpPr>
        <p:cNvPr id="1" name=""/>
        <p:cNvGrpSpPr/>
        <p:nvPr/>
      </p:nvGrpSpPr>
      <p:grpSpPr>
        <a:xfrm>
          <a:off x="0" y="0"/>
          <a:ext cx="0" cy="0"/>
          <a:chOff x="0" y="0"/>
          <a:chExt cx="0" cy="0"/>
        </a:xfrm>
      </p:grpSpPr>
      <p:sp>
        <p:nvSpPr>
          <p:cNvPr id="6" name="Slide Number Placeholder 6"/>
          <p:cNvSpPr txBox="1">
            <a:spLocks/>
          </p:cNvSpPr>
          <p:nvPr/>
        </p:nvSpPr>
        <p:spPr>
          <a:xfrm>
            <a:off x="11208636" y="6648457"/>
            <a:ext cx="184546" cy="103875"/>
          </a:xfrm>
          <a:prstGeom prst="rect">
            <a:avLst/>
          </a:prstGeom>
        </p:spPr>
        <p:txBody>
          <a:bodyPr vert="horz" wrap="square" lIns="0" tIns="0" rIns="0" bIns="0" rtlCol="0" anchor="b" anchorCtr="0">
            <a:spAutoFit/>
          </a:bodyPr>
          <a:lstStyle>
            <a:defPPr>
              <a:defRPr lang="en-US"/>
            </a:defPPr>
            <a:lvl1pPr marL="0" algn="l" defTabSz="914400" rtl="0" eaLnBrk="1" latinLnBrk="0" hangingPunct="1">
              <a:defRPr sz="900" i="0" kern="1200">
                <a:solidFill>
                  <a:schemeClr val="tx1"/>
                </a:solidFill>
                <a:latin typeface="Helvetica Neue"/>
                <a:ea typeface="+mn-ea"/>
                <a:cs typeface="Helvetica Neue"/>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BCC8D0D-EAEC-449D-9161-023DFF90F2E2}" type="slidenum">
              <a:rPr lang="en-US" sz="675"/>
              <a:pPr/>
              <a:t>22</a:t>
            </a:fld>
            <a:endParaRPr lang="en-US" sz="675" dirty="0"/>
          </a:p>
        </p:txBody>
      </p:sp>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01397" y="6324600"/>
            <a:ext cx="738203" cy="357841"/>
          </a:xfrm>
          <a:prstGeom prst="rect">
            <a:avLst/>
          </a:prstGeom>
        </p:spPr>
      </p:pic>
      <p:cxnSp>
        <p:nvCxnSpPr>
          <p:cNvPr id="17" name="Straight Connector 16"/>
          <p:cNvCxnSpPr/>
          <p:nvPr/>
        </p:nvCxnSpPr>
        <p:spPr>
          <a:xfrm>
            <a:off x="152400" y="6079282"/>
            <a:ext cx="11612880" cy="16718"/>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xmlns="">
                <a:noFill/>
              </a14:hiddenFill>
            </a:ext>
          </a:extLst>
        </p:spPr>
      </p:cxnSp>
      <p:sp>
        <p:nvSpPr>
          <p:cNvPr id="43" name="Line 31"/>
          <p:cNvSpPr>
            <a:spLocks noChangeShapeType="1"/>
          </p:cNvSpPr>
          <p:nvPr/>
        </p:nvSpPr>
        <p:spPr bwMode="auto">
          <a:xfrm>
            <a:off x="190500" y="696001"/>
            <a:ext cx="11849100" cy="0"/>
          </a:xfrm>
          <a:prstGeom prst="line">
            <a:avLst/>
          </a:prstGeom>
          <a:noFill/>
          <a:ln w="3175">
            <a:solidFill>
              <a:srgbClr val="318FC5"/>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endParaRPr>
          </a:p>
        </p:txBody>
      </p:sp>
      <p:sp>
        <p:nvSpPr>
          <p:cNvPr id="44" name="Line 31"/>
          <p:cNvSpPr>
            <a:spLocks noChangeShapeType="1"/>
          </p:cNvSpPr>
          <p:nvPr/>
        </p:nvSpPr>
        <p:spPr bwMode="auto">
          <a:xfrm>
            <a:off x="190500" y="696001"/>
            <a:ext cx="7734300" cy="0"/>
          </a:xfrm>
          <a:prstGeom prst="line">
            <a:avLst/>
          </a:prstGeom>
          <a:noFill/>
          <a:ln w="82550">
            <a:solidFill>
              <a:srgbClr val="318FC5"/>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endParaRPr>
          </a:p>
        </p:txBody>
      </p:sp>
      <p:sp>
        <p:nvSpPr>
          <p:cNvPr id="45" name="Rectangle 44"/>
          <p:cNvSpPr/>
          <p:nvPr/>
        </p:nvSpPr>
        <p:spPr>
          <a:xfrm>
            <a:off x="7610177" y="115726"/>
            <a:ext cx="1481496" cy="400110"/>
          </a:xfrm>
          <a:prstGeom prst="rect">
            <a:avLst/>
          </a:prstGeom>
        </p:spPr>
        <p:txBody>
          <a:bodyPr wrap="none">
            <a:spAutoFit/>
          </a:bodyPr>
          <a:lstStyle/>
          <a:p>
            <a:r>
              <a:rPr lang="en-US" sz="2000" b="1" dirty="0">
                <a:solidFill>
                  <a:srgbClr val="FDFF00"/>
                </a:solidFill>
                <a:latin typeface="Trebuchet MS"/>
                <a:cs typeface="Trebuchet MS"/>
              </a:rPr>
              <a:t>Conclusion</a:t>
            </a:r>
            <a:endParaRPr lang="en-US" sz="2000" b="1" dirty="0">
              <a:solidFill>
                <a:srgbClr val="FDFF00"/>
              </a:solidFill>
            </a:endParaRPr>
          </a:p>
        </p:txBody>
      </p:sp>
      <p:sp>
        <p:nvSpPr>
          <p:cNvPr id="46" name="Rectangle 45"/>
          <p:cNvSpPr/>
          <p:nvPr/>
        </p:nvSpPr>
        <p:spPr>
          <a:xfrm>
            <a:off x="10006072" y="155395"/>
            <a:ext cx="1550424" cy="307777"/>
          </a:xfrm>
          <a:prstGeom prst="rect">
            <a:avLst/>
          </a:prstGeom>
        </p:spPr>
        <p:txBody>
          <a:bodyPr wrap="none">
            <a:spAutoFit/>
          </a:bodyPr>
          <a:lstStyle/>
          <a:p>
            <a:r>
              <a:rPr lang="en-US" sz="1400">
                <a:solidFill>
                  <a:schemeClr val="bg1"/>
                </a:solidFill>
                <a:latin typeface="Trebuchet MS"/>
                <a:cs typeface="Trebuchet MS"/>
              </a:rPr>
              <a:t>Acknowledgment</a:t>
            </a:r>
            <a:endParaRPr lang="en-US" sz="1400"/>
          </a:p>
        </p:txBody>
      </p:sp>
      <p:sp>
        <p:nvSpPr>
          <p:cNvPr id="49" name="Rectangle 48"/>
          <p:cNvSpPr/>
          <p:nvPr/>
        </p:nvSpPr>
        <p:spPr>
          <a:xfrm>
            <a:off x="5894024" y="164279"/>
            <a:ext cx="744948" cy="307777"/>
          </a:xfrm>
          <a:prstGeom prst="rect">
            <a:avLst/>
          </a:prstGeom>
        </p:spPr>
        <p:txBody>
          <a:bodyPr wrap="none">
            <a:spAutoFit/>
          </a:bodyPr>
          <a:lstStyle/>
          <a:p>
            <a:r>
              <a:rPr lang="en-US" sz="1400" dirty="0">
                <a:solidFill>
                  <a:schemeClr val="bg1"/>
                </a:solidFill>
                <a:latin typeface="Trebuchet MS"/>
                <a:cs typeface="Trebuchet MS"/>
              </a:rPr>
              <a:t>Results</a:t>
            </a:r>
            <a:endParaRPr lang="en-US" sz="1400" dirty="0"/>
          </a:p>
        </p:txBody>
      </p:sp>
      <p:cxnSp>
        <p:nvCxnSpPr>
          <p:cNvPr id="51" name="Straight Connector 50"/>
          <p:cNvCxnSpPr/>
          <p:nvPr/>
        </p:nvCxnSpPr>
        <p:spPr>
          <a:xfrm>
            <a:off x="7186672" y="182845"/>
            <a:ext cx="0" cy="365814"/>
          </a:xfrm>
          <a:prstGeom prst="line">
            <a:avLst/>
          </a:prstGeom>
          <a:ln w="25400">
            <a:solidFill>
              <a:schemeClr val="tx1">
                <a:alpha val="53000"/>
              </a:schemeClr>
            </a:solidFill>
          </a:ln>
        </p:spPr>
        <p:style>
          <a:lnRef idx="1">
            <a:schemeClr val="accent1"/>
          </a:lnRef>
          <a:fillRef idx="0">
            <a:schemeClr val="accent1"/>
          </a:fillRef>
          <a:effectRef idx="0">
            <a:schemeClr val="accent1"/>
          </a:effectRef>
          <a:fontRef idx="minor">
            <a:schemeClr val="tx1"/>
          </a:fontRef>
        </p:style>
      </p:cxnSp>
      <p:cxnSp>
        <p:nvCxnSpPr>
          <p:cNvPr id="52" name="Straight Connector 51"/>
          <p:cNvCxnSpPr/>
          <p:nvPr/>
        </p:nvCxnSpPr>
        <p:spPr>
          <a:xfrm>
            <a:off x="9396472" y="132874"/>
            <a:ext cx="0" cy="365814"/>
          </a:xfrm>
          <a:prstGeom prst="line">
            <a:avLst/>
          </a:prstGeom>
          <a:ln w="25400">
            <a:solidFill>
              <a:schemeClr val="tx1">
                <a:alpha val="53000"/>
              </a:schemeClr>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a:off x="2259072" y="182925"/>
            <a:ext cx="0" cy="365814"/>
          </a:xfrm>
          <a:prstGeom prst="line">
            <a:avLst/>
          </a:prstGeom>
          <a:ln w="25400">
            <a:solidFill>
              <a:schemeClr val="tx1">
                <a:alpha val="53000"/>
              </a:schemeClr>
            </a:solidFill>
          </a:ln>
        </p:spPr>
        <p:style>
          <a:lnRef idx="1">
            <a:schemeClr val="accent1"/>
          </a:lnRef>
          <a:fillRef idx="0">
            <a:schemeClr val="accent1"/>
          </a:fillRef>
          <a:effectRef idx="0">
            <a:schemeClr val="accent1"/>
          </a:effectRef>
          <a:fontRef idx="minor">
            <a:schemeClr val="tx1"/>
          </a:fontRef>
        </p:style>
      </p:cxnSp>
      <p:sp>
        <p:nvSpPr>
          <p:cNvPr id="55" name="Rectangle 54"/>
          <p:cNvSpPr/>
          <p:nvPr/>
        </p:nvSpPr>
        <p:spPr>
          <a:xfrm>
            <a:off x="2945183" y="164359"/>
            <a:ext cx="1904689" cy="307777"/>
          </a:xfrm>
          <a:prstGeom prst="rect">
            <a:avLst/>
          </a:prstGeom>
        </p:spPr>
        <p:txBody>
          <a:bodyPr wrap="none">
            <a:spAutoFit/>
          </a:bodyPr>
          <a:lstStyle/>
          <a:p>
            <a:r>
              <a:rPr lang="en-US" sz="1400" dirty="0">
                <a:solidFill>
                  <a:schemeClr val="bg1"/>
                </a:solidFill>
                <a:latin typeface="Trebuchet MS"/>
                <a:cs typeface="Trebuchet MS"/>
              </a:rPr>
              <a:t>Method and Materials</a:t>
            </a:r>
            <a:endParaRPr lang="en-US" sz="1400" dirty="0"/>
          </a:p>
        </p:txBody>
      </p:sp>
      <p:cxnSp>
        <p:nvCxnSpPr>
          <p:cNvPr id="56" name="Straight Connector 55"/>
          <p:cNvCxnSpPr/>
          <p:nvPr/>
        </p:nvCxnSpPr>
        <p:spPr>
          <a:xfrm>
            <a:off x="5472774" y="182925"/>
            <a:ext cx="0" cy="365814"/>
          </a:xfrm>
          <a:prstGeom prst="line">
            <a:avLst/>
          </a:prstGeom>
          <a:ln w="25400">
            <a:solidFill>
              <a:schemeClr val="tx1">
                <a:alpha val="53000"/>
              </a:schemeClr>
            </a:solidFill>
          </a:ln>
        </p:spPr>
        <p:style>
          <a:lnRef idx="1">
            <a:schemeClr val="accent1"/>
          </a:lnRef>
          <a:fillRef idx="0">
            <a:schemeClr val="accent1"/>
          </a:fillRef>
          <a:effectRef idx="0">
            <a:schemeClr val="accent1"/>
          </a:effectRef>
          <a:fontRef idx="minor">
            <a:schemeClr val="tx1"/>
          </a:fontRef>
        </p:style>
      </p:cxnSp>
      <p:sp>
        <p:nvSpPr>
          <p:cNvPr id="57" name="Textfeld 10"/>
          <p:cNvSpPr txBox="1"/>
          <p:nvPr/>
        </p:nvSpPr>
        <p:spPr>
          <a:xfrm>
            <a:off x="658872" y="161181"/>
            <a:ext cx="1109599" cy="307777"/>
          </a:xfrm>
          <a:prstGeom prst="rect">
            <a:avLst/>
          </a:prstGeom>
          <a:noFill/>
        </p:spPr>
        <p:txBody>
          <a:bodyPr wrap="none" rtlCol="0">
            <a:spAutoFit/>
          </a:bodyPr>
          <a:lstStyle/>
          <a:p>
            <a:r>
              <a:rPr lang="en-US" sz="1400" dirty="0">
                <a:solidFill>
                  <a:schemeClr val="bg1"/>
                </a:solidFill>
                <a:latin typeface="Trebuchet MS"/>
                <a:cs typeface="Trebuchet MS"/>
              </a:rPr>
              <a:t>Background</a:t>
            </a:r>
            <a:endParaRPr lang="en-US" sz="1400" u="sng" dirty="0">
              <a:solidFill>
                <a:schemeClr val="bg1"/>
              </a:solidFill>
              <a:latin typeface="Trebuchet MS"/>
              <a:cs typeface="Trebuchet MS"/>
            </a:endParaRPr>
          </a:p>
        </p:txBody>
      </p:sp>
      <p:pic>
        <p:nvPicPr>
          <p:cNvPr id="18" name="Graphic 17" descr="Baseball">
            <a:extLst>
              <a:ext uri="{FF2B5EF4-FFF2-40B4-BE49-F238E27FC236}">
                <a16:creationId xmlns:a16="http://schemas.microsoft.com/office/drawing/2014/main" id="{A1239556-48CE-7A43-A648-FD6647D2F10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734800" y="5867400"/>
            <a:ext cx="457200" cy="457200"/>
          </a:xfrm>
          <a:prstGeom prst="rect">
            <a:avLst/>
          </a:prstGeom>
        </p:spPr>
      </p:pic>
      <p:pic>
        <p:nvPicPr>
          <p:cNvPr id="19" name="Graphic 18" descr="Soccer">
            <a:extLst>
              <a:ext uri="{FF2B5EF4-FFF2-40B4-BE49-F238E27FC236}">
                <a16:creationId xmlns:a16="http://schemas.microsoft.com/office/drawing/2014/main" id="{0FC78A31-3EF5-654F-B271-58B9F212450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679382" y="706582"/>
            <a:ext cx="415636" cy="415636"/>
          </a:xfrm>
          <a:prstGeom prst="rect">
            <a:avLst/>
          </a:prstGeom>
        </p:spPr>
      </p:pic>
      <p:pic>
        <p:nvPicPr>
          <p:cNvPr id="20" name="Graphic 19" descr="Cricket">
            <a:extLst>
              <a:ext uri="{FF2B5EF4-FFF2-40B4-BE49-F238E27FC236}">
                <a16:creationId xmlns:a16="http://schemas.microsoft.com/office/drawing/2014/main" id="{CDAC7D1C-C27C-3E47-9899-BAED8C84BE4D}"/>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658600" y="1091056"/>
            <a:ext cx="457200" cy="457200"/>
          </a:xfrm>
          <a:prstGeom prst="rect">
            <a:avLst/>
          </a:prstGeom>
        </p:spPr>
      </p:pic>
      <p:pic>
        <p:nvPicPr>
          <p:cNvPr id="21" name="Graphic 20" descr="Tennis">
            <a:extLst>
              <a:ext uri="{FF2B5EF4-FFF2-40B4-BE49-F238E27FC236}">
                <a16:creationId xmlns:a16="http://schemas.microsoft.com/office/drawing/2014/main" id="{2D9770D3-3C2E-4043-A931-1732EA155F4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734800" y="1524000"/>
            <a:ext cx="457200" cy="457200"/>
          </a:xfrm>
          <a:prstGeom prst="rect">
            <a:avLst/>
          </a:prstGeom>
        </p:spPr>
      </p:pic>
      <p:pic>
        <p:nvPicPr>
          <p:cNvPr id="22" name="Graphic 21" descr="Cycling">
            <a:extLst>
              <a:ext uri="{FF2B5EF4-FFF2-40B4-BE49-F238E27FC236}">
                <a16:creationId xmlns:a16="http://schemas.microsoft.com/office/drawing/2014/main" id="{55668670-E360-4449-ACA4-B70382129BF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731642" y="2005456"/>
            <a:ext cx="457200" cy="457200"/>
          </a:xfrm>
          <a:prstGeom prst="rect">
            <a:avLst/>
          </a:prstGeom>
        </p:spPr>
      </p:pic>
      <p:pic>
        <p:nvPicPr>
          <p:cNvPr id="23" name="Graphic 22" descr="Golf">
            <a:extLst>
              <a:ext uri="{FF2B5EF4-FFF2-40B4-BE49-F238E27FC236}">
                <a16:creationId xmlns:a16="http://schemas.microsoft.com/office/drawing/2014/main" id="{F4344BE6-0A60-1849-ADFE-40E09E101552}"/>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811000" y="2843656"/>
            <a:ext cx="457200" cy="457200"/>
          </a:xfrm>
          <a:prstGeom prst="rect">
            <a:avLst/>
          </a:prstGeom>
        </p:spPr>
      </p:pic>
      <p:pic>
        <p:nvPicPr>
          <p:cNvPr id="24" name="Graphic 23" descr="Swimming">
            <a:extLst>
              <a:ext uri="{FF2B5EF4-FFF2-40B4-BE49-F238E27FC236}">
                <a16:creationId xmlns:a16="http://schemas.microsoft.com/office/drawing/2014/main" id="{8D7EC089-CA2F-4D4C-B6B8-619C78C959D2}"/>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1733917" y="3224656"/>
            <a:ext cx="457200" cy="457200"/>
          </a:xfrm>
          <a:prstGeom prst="rect">
            <a:avLst/>
          </a:prstGeom>
        </p:spPr>
      </p:pic>
      <p:pic>
        <p:nvPicPr>
          <p:cNvPr id="25" name="Graphic 24" descr="Water polo">
            <a:extLst>
              <a:ext uri="{FF2B5EF4-FFF2-40B4-BE49-F238E27FC236}">
                <a16:creationId xmlns:a16="http://schemas.microsoft.com/office/drawing/2014/main" id="{156DE88E-CC7E-6249-96EE-0E4BC9B3AA78}"/>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1733917" y="3605656"/>
            <a:ext cx="457200" cy="457200"/>
          </a:xfrm>
          <a:prstGeom prst="rect">
            <a:avLst/>
          </a:prstGeom>
        </p:spPr>
      </p:pic>
      <p:pic>
        <p:nvPicPr>
          <p:cNvPr id="26" name="Graphic 25" descr="Body builder">
            <a:extLst>
              <a:ext uri="{FF2B5EF4-FFF2-40B4-BE49-F238E27FC236}">
                <a16:creationId xmlns:a16="http://schemas.microsoft.com/office/drawing/2014/main" id="{A33CA7F6-E6F2-FA4A-9EE8-CED8D555FFC9}"/>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1734800" y="4062856"/>
            <a:ext cx="457200" cy="457200"/>
          </a:xfrm>
          <a:prstGeom prst="rect">
            <a:avLst/>
          </a:prstGeom>
        </p:spPr>
      </p:pic>
      <p:pic>
        <p:nvPicPr>
          <p:cNvPr id="27" name="Graphic 26" descr="Gymnast Rings">
            <a:extLst>
              <a:ext uri="{FF2B5EF4-FFF2-40B4-BE49-F238E27FC236}">
                <a16:creationId xmlns:a16="http://schemas.microsoft.com/office/drawing/2014/main" id="{CA5BC5EA-FE45-2844-97EC-CD901CD1886A}"/>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11734800" y="4520056"/>
            <a:ext cx="457200" cy="457200"/>
          </a:xfrm>
          <a:prstGeom prst="rect">
            <a:avLst/>
          </a:prstGeom>
        </p:spPr>
      </p:pic>
      <p:pic>
        <p:nvPicPr>
          <p:cNvPr id="28" name="Graphic 27" descr="Gymnast Floor routine">
            <a:extLst>
              <a:ext uri="{FF2B5EF4-FFF2-40B4-BE49-F238E27FC236}">
                <a16:creationId xmlns:a16="http://schemas.microsoft.com/office/drawing/2014/main" id="{0EEDABC2-4A80-D24C-A0CA-7F85342C0394}"/>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1734800" y="5053456"/>
            <a:ext cx="457200" cy="457200"/>
          </a:xfrm>
          <a:prstGeom prst="rect">
            <a:avLst/>
          </a:prstGeom>
        </p:spPr>
      </p:pic>
      <p:pic>
        <p:nvPicPr>
          <p:cNvPr id="29" name="Graphic 28" descr="Dancing">
            <a:extLst>
              <a:ext uri="{FF2B5EF4-FFF2-40B4-BE49-F238E27FC236}">
                <a16:creationId xmlns:a16="http://schemas.microsoft.com/office/drawing/2014/main" id="{769A0C95-A9CE-974B-BD94-AD3EB118EC33}"/>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11734800" y="5410200"/>
            <a:ext cx="457200" cy="457200"/>
          </a:xfrm>
          <a:prstGeom prst="rect">
            <a:avLst/>
          </a:prstGeom>
        </p:spPr>
      </p:pic>
      <p:pic>
        <p:nvPicPr>
          <p:cNvPr id="30" name="Graphic 29" descr="Cross country skiing">
            <a:extLst>
              <a:ext uri="{FF2B5EF4-FFF2-40B4-BE49-F238E27FC236}">
                <a16:creationId xmlns:a16="http://schemas.microsoft.com/office/drawing/2014/main" id="{059E9A33-E352-444A-8B12-0A174201358C}"/>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11658600" y="2410712"/>
            <a:ext cx="457200" cy="457200"/>
          </a:xfrm>
          <a:prstGeom prst="rect">
            <a:avLst/>
          </a:prstGeom>
        </p:spPr>
      </p:pic>
      <p:sp>
        <p:nvSpPr>
          <p:cNvPr id="31" name="Rectangle 30">
            <a:extLst>
              <a:ext uri="{FF2B5EF4-FFF2-40B4-BE49-F238E27FC236}">
                <a16:creationId xmlns:a16="http://schemas.microsoft.com/office/drawing/2014/main" id="{E37856A7-5E04-C54E-A3F1-3A4D16975F93}"/>
              </a:ext>
            </a:extLst>
          </p:cNvPr>
          <p:cNvSpPr/>
          <p:nvPr/>
        </p:nvSpPr>
        <p:spPr>
          <a:xfrm>
            <a:off x="1459699" y="807618"/>
            <a:ext cx="9982200" cy="5478423"/>
          </a:xfrm>
          <a:prstGeom prst="rect">
            <a:avLst/>
          </a:prstGeom>
        </p:spPr>
        <p:txBody>
          <a:bodyPr wrap="square">
            <a:spAutoFit/>
          </a:bodyPr>
          <a:lstStyle/>
          <a:p>
            <a:endParaRPr lang="en-US" sz="3200" dirty="0">
              <a:latin typeface="Arial" charset="0"/>
              <a:ea typeface="Arial" charset="0"/>
              <a:cs typeface="Arial" charset="0"/>
            </a:endParaRPr>
          </a:p>
          <a:p>
            <a:endParaRPr lang="en-US" sz="3200" dirty="0">
              <a:latin typeface="+mn-lt"/>
              <a:ea typeface="Arial" charset="0"/>
              <a:cs typeface="Arial" charset="0"/>
            </a:endParaRPr>
          </a:p>
          <a:p>
            <a:r>
              <a:rPr lang="en-US" sz="3200" dirty="0">
                <a:latin typeface="+mn-lt"/>
                <a:ea typeface="Arial" charset="0"/>
                <a:cs typeface="Arial" charset="0"/>
              </a:rPr>
              <a:t>☞ </a:t>
            </a:r>
            <a:r>
              <a:rPr lang="en-US" sz="3200" dirty="0">
                <a:latin typeface="+mn-lt"/>
              </a:rPr>
              <a:t>Progression of knee joint degeneration was consistently higher in obese and overweight subjects engaging in racquet sports. </a:t>
            </a:r>
          </a:p>
          <a:p>
            <a:endParaRPr lang="en-US" sz="3200" dirty="0">
              <a:latin typeface="+mn-lt"/>
            </a:endParaRPr>
          </a:p>
          <a:p>
            <a:endParaRPr lang="en-US" sz="3200" dirty="0">
              <a:latin typeface="+mn-lt"/>
            </a:endParaRPr>
          </a:p>
          <a:p>
            <a:r>
              <a:rPr lang="en-US" sz="3200" dirty="0">
                <a:latin typeface="+mn-lt"/>
                <a:ea typeface="Arial" charset="0"/>
                <a:cs typeface="Arial" charset="0"/>
              </a:rPr>
              <a:t>☞ </a:t>
            </a:r>
            <a:r>
              <a:rPr lang="en-US" sz="3200" dirty="0">
                <a:latin typeface="+mn-lt"/>
              </a:rPr>
              <a:t>Subjects using the elliptical trainer showed the smallest changes in structural degeneration over 48 months.</a:t>
            </a:r>
          </a:p>
          <a:p>
            <a:endParaRPr lang="en-US" sz="3000" dirty="0">
              <a:latin typeface="Arial" charset="0"/>
              <a:ea typeface="Arial" charset="0"/>
              <a:cs typeface="Arial" charset="0"/>
            </a:endParaRPr>
          </a:p>
        </p:txBody>
      </p:sp>
    </p:spTree>
    <p:extLst>
      <p:ext uri="{BB962C8B-B14F-4D97-AF65-F5344CB8AC3E}">
        <p14:creationId xmlns:p14="http://schemas.microsoft.com/office/powerpoint/2010/main" val="891865457"/>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001339"/>
        </a:solidFill>
        <a:effectLst/>
      </p:bgPr>
    </p:bg>
    <p:spTree>
      <p:nvGrpSpPr>
        <p:cNvPr id="1" name=""/>
        <p:cNvGrpSpPr/>
        <p:nvPr/>
      </p:nvGrpSpPr>
      <p:grpSpPr>
        <a:xfrm>
          <a:off x="0" y="0"/>
          <a:ext cx="0" cy="0"/>
          <a:chOff x="0" y="0"/>
          <a:chExt cx="0" cy="0"/>
        </a:xfrm>
      </p:grpSpPr>
      <p:sp>
        <p:nvSpPr>
          <p:cNvPr id="6" name="Slide Number Placeholder 6"/>
          <p:cNvSpPr txBox="1">
            <a:spLocks/>
          </p:cNvSpPr>
          <p:nvPr/>
        </p:nvSpPr>
        <p:spPr>
          <a:xfrm>
            <a:off x="11208636" y="6648457"/>
            <a:ext cx="184546" cy="103875"/>
          </a:xfrm>
          <a:prstGeom prst="rect">
            <a:avLst/>
          </a:prstGeom>
        </p:spPr>
        <p:txBody>
          <a:bodyPr vert="horz" wrap="square" lIns="0" tIns="0" rIns="0" bIns="0" rtlCol="0" anchor="b" anchorCtr="0">
            <a:spAutoFit/>
          </a:bodyPr>
          <a:lstStyle>
            <a:defPPr>
              <a:defRPr lang="en-US"/>
            </a:defPPr>
            <a:lvl1pPr marL="0" algn="l" defTabSz="914400" rtl="0" eaLnBrk="1" latinLnBrk="0" hangingPunct="1">
              <a:defRPr sz="900" i="0" kern="1200">
                <a:solidFill>
                  <a:schemeClr val="tx1"/>
                </a:solidFill>
                <a:latin typeface="Helvetica Neue"/>
                <a:ea typeface="+mn-ea"/>
                <a:cs typeface="Helvetica Neue"/>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BCC8D0D-EAEC-449D-9161-023DFF90F2E2}" type="slidenum">
              <a:rPr lang="en-US" sz="675"/>
              <a:pPr/>
              <a:t>23</a:t>
            </a:fld>
            <a:endParaRPr lang="en-US" sz="675" dirty="0"/>
          </a:p>
        </p:txBody>
      </p:sp>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01397" y="6324600"/>
            <a:ext cx="738203" cy="357841"/>
          </a:xfrm>
          <a:prstGeom prst="rect">
            <a:avLst/>
          </a:prstGeom>
        </p:spPr>
      </p:pic>
      <p:cxnSp>
        <p:nvCxnSpPr>
          <p:cNvPr id="17" name="Straight Connector 16"/>
          <p:cNvCxnSpPr/>
          <p:nvPr/>
        </p:nvCxnSpPr>
        <p:spPr>
          <a:xfrm>
            <a:off x="152400" y="6079282"/>
            <a:ext cx="11612880" cy="16718"/>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xmlns="">
                <a:noFill/>
              </a14:hiddenFill>
            </a:ext>
          </a:extLst>
        </p:spPr>
      </p:cxnSp>
      <p:sp>
        <p:nvSpPr>
          <p:cNvPr id="43" name="Line 31"/>
          <p:cNvSpPr>
            <a:spLocks noChangeShapeType="1"/>
          </p:cNvSpPr>
          <p:nvPr/>
        </p:nvSpPr>
        <p:spPr bwMode="auto">
          <a:xfrm>
            <a:off x="190500" y="696001"/>
            <a:ext cx="11849100" cy="0"/>
          </a:xfrm>
          <a:prstGeom prst="line">
            <a:avLst/>
          </a:prstGeom>
          <a:noFill/>
          <a:ln w="3175">
            <a:solidFill>
              <a:srgbClr val="318FC5"/>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endParaRPr>
          </a:p>
        </p:txBody>
      </p:sp>
      <p:sp>
        <p:nvSpPr>
          <p:cNvPr id="44" name="Line 31"/>
          <p:cNvSpPr>
            <a:spLocks noChangeShapeType="1"/>
          </p:cNvSpPr>
          <p:nvPr/>
        </p:nvSpPr>
        <p:spPr bwMode="auto">
          <a:xfrm>
            <a:off x="190500" y="696001"/>
            <a:ext cx="8877300" cy="0"/>
          </a:xfrm>
          <a:prstGeom prst="line">
            <a:avLst/>
          </a:prstGeom>
          <a:noFill/>
          <a:ln w="82550">
            <a:solidFill>
              <a:srgbClr val="318FC5"/>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endParaRPr>
          </a:p>
        </p:txBody>
      </p:sp>
      <p:sp>
        <p:nvSpPr>
          <p:cNvPr id="18" name="Line 31"/>
          <p:cNvSpPr>
            <a:spLocks noChangeShapeType="1"/>
          </p:cNvSpPr>
          <p:nvPr/>
        </p:nvSpPr>
        <p:spPr bwMode="auto">
          <a:xfrm>
            <a:off x="190500" y="696001"/>
            <a:ext cx="11849100" cy="0"/>
          </a:xfrm>
          <a:prstGeom prst="line">
            <a:avLst/>
          </a:prstGeom>
          <a:noFill/>
          <a:ln w="3175">
            <a:solidFill>
              <a:srgbClr val="318FC5"/>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endParaRPr>
          </a:p>
        </p:txBody>
      </p:sp>
      <p:sp>
        <p:nvSpPr>
          <p:cNvPr id="19" name="Line 31"/>
          <p:cNvSpPr>
            <a:spLocks noChangeShapeType="1"/>
          </p:cNvSpPr>
          <p:nvPr/>
        </p:nvSpPr>
        <p:spPr bwMode="auto">
          <a:xfrm>
            <a:off x="190500" y="696001"/>
            <a:ext cx="7734300" cy="0"/>
          </a:xfrm>
          <a:prstGeom prst="line">
            <a:avLst/>
          </a:prstGeom>
          <a:noFill/>
          <a:ln w="82550">
            <a:solidFill>
              <a:srgbClr val="318FC5"/>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endParaRPr>
          </a:p>
        </p:txBody>
      </p:sp>
      <p:sp>
        <p:nvSpPr>
          <p:cNvPr id="20" name="Rectangle 19"/>
          <p:cNvSpPr/>
          <p:nvPr/>
        </p:nvSpPr>
        <p:spPr>
          <a:xfrm>
            <a:off x="7610177" y="115726"/>
            <a:ext cx="1481496" cy="400110"/>
          </a:xfrm>
          <a:prstGeom prst="rect">
            <a:avLst/>
          </a:prstGeom>
        </p:spPr>
        <p:txBody>
          <a:bodyPr wrap="none">
            <a:spAutoFit/>
          </a:bodyPr>
          <a:lstStyle/>
          <a:p>
            <a:r>
              <a:rPr lang="en-US" sz="2000" b="1" dirty="0">
                <a:solidFill>
                  <a:srgbClr val="FDFF00"/>
                </a:solidFill>
                <a:latin typeface="Trebuchet MS"/>
                <a:cs typeface="Trebuchet MS"/>
              </a:rPr>
              <a:t>Conclusion</a:t>
            </a:r>
            <a:endParaRPr lang="en-US" sz="2000" b="1" dirty="0">
              <a:solidFill>
                <a:srgbClr val="FDFF00"/>
              </a:solidFill>
            </a:endParaRPr>
          </a:p>
        </p:txBody>
      </p:sp>
      <p:sp>
        <p:nvSpPr>
          <p:cNvPr id="21" name="Rectangle 20"/>
          <p:cNvSpPr/>
          <p:nvPr/>
        </p:nvSpPr>
        <p:spPr>
          <a:xfrm>
            <a:off x="10006072" y="155395"/>
            <a:ext cx="1550424" cy="307777"/>
          </a:xfrm>
          <a:prstGeom prst="rect">
            <a:avLst/>
          </a:prstGeom>
        </p:spPr>
        <p:txBody>
          <a:bodyPr wrap="none">
            <a:spAutoFit/>
          </a:bodyPr>
          <a:lstStyle/>
          <a:p>
            <a:r>
              <a:rPr lang="en-US" sz="1400">
                <a:solidFill>
                  <a:schemeClr val="bg1"/>
                </a:solidFill>
                <a:latin typeface="Trebuchet MS"/>
                <a:cs typeface="Trebuchet MS"/>
              </a:rPr>
              <a:t>Acknowledgment</a:t>
            </a:r>
            <a:endParaRPr lang="en-US" sz="1400"/>
          </a:p>
        </p:txBody>
      </p:sp>
      <p:sp>
        <p:nvSpPr>
          <p:cNvPr id="22" name="Rectangle 21"/>
          <p:cNvSpPr/>
          <p:nvPr/>
        </p:nvSpPr>
        <p:spPr>
          <a:xfrm>
            <a:off x="5894024" y="164279"/>
            <a:ext cx="744948" cy="307777"/>
          </a:xfrm>
          <a:prstGeom prst="rect">
            <a:avLst/>
          </a:prstGeom>
        </p:spPr>
        <p:txBody>
          <a:bodyPr wrap="none">
            <a:spAutoFit/>
          </a:bodyPr>
          <a:lstStyle/>
          <a:p>
            <a:r>
              <a:rPr lang="en-US" sz="1400" dirty="0">
                <a:solidFill>
                  <a:schemeClr val="bg1"/>
                </a:solidFill>
                <a:latin typeface="Trebuchet MS"/>
                <a:cs typeface="Trebuchet MS"/>
              </a:rPr>
              <a:t>Results</a:t>
            </a:r>
            <a:endParaRPr lang="en-US" sz="1400" dirty="0"/>
          </a:p>
        </p:txBody>
      </p:sp>
      <p:cxnSp>
        <p:nvCxnSpPr>
          <p:cNvPr id="23" name="Straight Connector 22"/>
          <p:cNvCxnSpPr/>
          <p:nvPr/>
        </p:nvCxnSpPr>
        <p:spPr>
          <a:xfrm>
            <a:off x="7186672" y="182845"/>
            <a:ext cx="0" cy="365814"/>
          </a:xfrm>
          <a:prstGeom prst="line">
            <a:avLst/>
          </a:prstGeom>
          <a:ln w="25400">
            <a:solidFill>
              <a:schemeClr val="tx1">
                <a:alpha val="53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9396472" y="132874"/>
            <a:ext cx="0" cy="365814"/>
          </a:xfrm>
          <a:prstGeom prst="line">
            <a:avLst/>
          </a:prstGeom>
          <a:ln w="25400">
            <a:solidFill>
              <a:schemeClr val="tx1">
                <a:alpha val="53000"/>
              </a:schemeClr>
            </a:solidFill>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2259072" y="182925"/>
            <a:ext cx="0" cy="365814"/>
          </a:xfrm>
          <a:prstGeom prst="line">
            <a:avLst/>
          </a:prstGeom>
          <a:ln w="25400">
            <a:solidFill>
              <a:schemeClr val="tx1">
                <a:alpha val="53000"/>
              </a:schemeClr>
            </a:solidFill>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2945183" y="164359"/>
            <a:ext cx="1904689" cy="307777"/>
          </a:xfrm>
          <a:prstGeom prst="rect">
            <a:avLst/>
          </a:prstGeom>
        </p:spPr>
        <p:txBody>
          <a:bodyPr wrap="none">
            <a:spAutoFit/>
          </a:bodyPr>
          <a:lstStyle/>
          <a:p>
            <a:r>
              <a:rPr lang="en-US" sz="1400" dirty="0">
                <a:solidFill>
                  <a:schemeClr val="bg1"/>
                </a:solidFill>
                <a:latin typeface="Trebuchet MS"/>
                <a:cs typeface="Trebuchet MS"/>
              </a:rPr>
              <a:t>Method and Materials</a:t>
            </a:r>
            <a:endParaRPr lang="en-US" sz="1400" dirty="0"/>
          </a:p>
        </p:txBody>
      </p:sp>
      <p:cxnSp>
        <p:nvCxnSpPr>
          <p:cNvPr id="27" name="Straight Connector 26"/>
          <p:cNvCxnSpPr/>
          <p:nvPr/>
        </p:nvCxnSpPr>
        <p:spPr>
          <a:xfrm>
            <a:off x="5472774" y="182925"/>
            <a:ext cx="0" cy="365814"/>
          </a:xfrm>
          <a:prstGeom prst="line">
            <a:avLst/>
          </a:prstGeom>
          <a:ln w="25400">
            <a:solidFill>
              <a:schemeClr val="tx1">
                <a:alpha val="53000"/>
              </a:schemeClr>
            </a:solidFill>
          </a:ln>
        </p:spPr>
        <p:style>
          <a:lnRef idx="1">
            <a:schemeClr val="accent1"/>
          </a:lnRef>
          <a:fillRef idx="0">
            <a:schemeClr val="accent1"/>
          </a:fillRef>
          <a:effectRef idx="0">
            <a:schemeClr val="accent1"/>
          </a:effectRef>
          <a:fontRef idx="minor">
            <a:schemeClr val="tx1"/>
          </a:fontRef>
        </p:style>
      </p:cxnSp>
      <p:sp>
        <p:nvSpPr>
          <p:cNvPr id="28" name="Textfeld 10"/>
          <p:cNvSpPr txBox="1"/>
          <p:nvPr/>
        </p:nvSpPr>
        <p:spPr>
          <a:xfrm>
            <a:off x="658872" y="161181"/>
            <a:ext cx="1109599" cy="307777"/>
          </a:xfrm>
          <a:prstGeom prst="rect">
            <a:avLst/>
          </a:prstGeom>
          <a:noFill/>
        </p:spPr>
        <p:txBody>
          <a:bodyPr wrap="none" rtlCol="0">
            <a:spAutoFit/>
          </a:bodyPr>
          <a:lstStyle/>
          <a:p>
            <a:r>
              <a:rPr lang="en-US" sz="1400" dirty="0">
                <a:solidFill>
                  <a:schemeClr val="bg1"/>
                </a:solidFill>
                <a:latin typeface="Trebuchet MS"/>
                <a:cs typeface="Trebuchet MS"/>
              </a:rPr>
              <a:t>Background</a:t>
            </a:r>
            <a:endParaRPr lang="en-US" sz="1400" u="sng" dirty="0">
              <a:solidFill>
                <a:schemeClr val="bg1"/>
              </a:solidFill>
              <a:latin typeface="Trebuchet MS"/>
              <a:cs typeface="Trebuchet MS"/>
            </a:endParaRPr>
          </a:p>
        </p:txBody>
      </p:sp>
      <p:sp>
        <p:nvSpPr>
          <p:cNvPr id="29" name="Rectangle 28"/>
          <p:cNvSpPr/>
          <p:nvPr/>
        </p:nvSpPr>
        <p:spPr>
          <a:xfrm>
            <a:off x="1213671" y="1449659"/>
            <a:ext cx="9982200" cy="4555093"/>
          </a:xfrm>
          <a:prstGeom prst="rect">
            <a:avLst/>
          </a:prstGeom>
        </p:spPr>
        <p:txBody>
          <a:bodyPr wrap="square">
            <a:spAutoFit/>
          </a:bodyPr>
          <a:lstStyle/>
          <a:p>
            <a:endParaRPr lang="en-US" sz="2800" dirty="0">
              <a:latin typeface="+mn-lt"/>
              <a:ea typeface="Arial" charset="0"/>
              <a:cs typeface="Arial" charset="0"/>
            </a:endParaRPr>
          </a:p>
          <a:p>
            <a:endParaRPr lang="en-US" sz="2800" dirty="0">
              <a:latin typeface="+mn-lt"/>
              <a:ea typeface="Arial" charset="0"/>
              <a:cs typeface="Arial" charset="0"/>
            </a:endParaRPr>
          </a:p>
          <a:p>
            <a:pPr marL="457200" indent="-457200">
              <a:buFont typeface="Wingdings" pitchFamily="2" charset="2"/>
              <a:buChar char="ü"/>
            </a:pPr>
            <a:r>
              <a:rPr lang="en-US" sz="3200" dirty="0">
                <a:latin typeface="+mn-lt"/>
              </a:rPr>
              <a:t>Overweight and obese subjects could benefit from low impact physical activities, especially exercising with elliptical trainer in order to slow progression of knee joint degeneration and cartilage defects.</a:t>
            </a:r>
          </a:p>
          <a:p>
            <a:r>
              <a:rPr lang="en-US" dirty="0"/>
              <a:t> </a:t>
            </a:r>
          </a:p>
          <a:p>
            <a:r>
              <a:rPr lang="en-US" dirty="0"/>
              <a:t> </a:t>
            </a:r>
            <a:endParaRPr lang="en-US" i="1" dirty="0"/>
          </a:p>
          <a:p>
            <a:endParaRPr lang="en-US" sz="2800" dirty="0">
              <a:latin typeface="+mn-lt"/>
            </a:endParaRPr>
          </a:p>
          <a:p>
            <a:endParaRPr lang="en-US" sz="3000" dirty="0">
              <a:latin typeface="Arial" charset="0"/>
              <a:ea typeface="Arial" charset="0"/>
              <a:cs typeface="Arial" charset="0"/>
            </a:endParaRPr>
          </a:p>
        </p:txBody>
      </p:sp>
      <p:pic>
        <p:nvPicPr>
          <p:cNvPr id="30" name="Graphic 29" descr="Baseball">
            <a:extLst>
              <a:ext uri="{FF2B5EF4-FFF2-40B4-BE49-F238E27FC236}">
                <a16:creationId xmlns:a16="http://schemas.microsoft.com/office/drawing/2014/main" id="{A00FB69A-E1D4-F645-8FC0-44D7422F6646}"/>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734800" y="5867400"/>
            <a:ext cx="457200" cy="457200"/>
          </a:xfrm>
          <a:prstGeom prst="rect">
            <a:avLst/>
          </a:prstGeom>
        </p:spPr>
      </p:pic>
      <p:pic>
        <p:nvPicPr>
          <p:cNvPr id="31" name="Graphic 30" descr="Soccer">
            <a:extLst>
              <a:ext uri="{FF2B5EF4-FFF2-40B4-BE49-F238E27FC236}">
                <a16:creationId xmlns:a16="http://schemas.microsoft.com/office/drawing/2014/main" id="{9D9F2E9A-C55C-4744-9E2E-677FEFB23C4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679382" y="706582"/>
            <a:ext cx="415636" cy="415636"/>
          </a:xfrm>
          <a:prstGeom prst="rect">
            <a:avLst/>
          </a:prstGeom>
        </p:spPr>
      </p:pic>
      <p:pic>
        <p:nvPicPr>
          <p:cNvPr id="32" name="Graphic 31" descr="Cricket">
            <a:extLst>
              <a:ext uri="{FF2B5EF4-FFF2-40B4-BE49-F238E27FC236}">
                <a16:creationId xmlns:a16="http://schemas.microsoft.com/office/drawing/2014/main" id="{4D380E58-C2B2-404F-8FCA-D259BD816ED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658600" y="1091056"/>
            <a:ext cx="457200" cy="457200"/>
          </a:xfrm>
          <a:prstGeom prst="rect">
            <a:avLst/>
          </a:prstGeom>
        </p:spPr>
      </p:pic>
      <p:pic>
        <p:nvPicPr>
          <p:cNvPr id="33" name="Graphic 32" descr="Tennis">
            <a:extLst>
              <a:ext uri="{FF2B5EF4-FFF2-40B4-BE49-F238E27FC236}">
                <a16:creationId xmlns:a16="http://schemas.microsoft.com/office/drawing/2014/main" id="{7947CD2E-35F3-F94F-8CC5-81162AE27983}"/>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734800" y="1524000"/>
            <a:ext cx="457200" cy="457200"/>
          </a:xfrm>
          <a:prstGeom prst="rect">
            <a:avLst/>
          </a:prstGeom>
        </p:spPr>
      </p:pic>
      <p:pic>
        <p:nvPicPr>
          <p:cNvPr id="34" name="Graphic 33" descr="Cycling">
            <a:extLst>
              <a:ext uri="{FF2B5EF4-FFF2-40B4-BE49-F238E27FC236}">
                <a16:creationId xmlns:a16="http://schemas.microsoft.com/office/drawing/2014/main" id="{A355A271-DFF7-3941-AA57-8AA41824B17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731642" y="2005456"/>
            <a:ext cx="457200" cy="457200"/>
          </a:xfrm>
          <a:prstGeom prst="rect">
            <a:avLst/>
          </a:prstGeom>
        </p:spPr>
      </p:pic>
      <p:pic>
        <p:nvPicPr>
          <p:cNvPr id="35" name="Graphic 34" descr="Golf">
            <a:extLst>
              <a:ext uri="{FF2B5EF4-FFF2-40B4-BE49-F238E27FC236}">
                <a16:creationId xmlns:a16="http://schemas.microsoft.com/office/drawing/2014/main" id="{23BD28F7-73B0-FF48-9B7E-6A2F11C3FC63}"/>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811000" y="2843656"/>
            <a:ext cx="457200" cy="457200"/>
          </a:xfrm>
          <a:prstGeom prst="rect">
            <a:avLst/>
          </a:prstGeom>
        </p:spPr>
      </p:pic>
      <p:pic>
        <p:nvPicPr>
          <p:cNvPr id="36" name="Graphic 35" descr="Swimming">
            <a:extLst>
              <a:ext uri="{FF2B5EF4-FFF2-40B4-BE49-F238E27FC236}">
                <a16:creationId xmlns:a16="http://schemas.microsoft.com/office/drawing/2014/main" id="{11214C92-3717-E74D-A599-4995980BC37B}"/>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1733917" y="3224656"/>
            <a:ext cx="457200" cy="457200"/>
          </a:xfrm>
          <a:prstGeom prst="rect">
            <a:avLst/>
          </a:prstGeom>
        </p:spPr>
      </p:pic>
      <p:pic>
        <p:nvPicPr>
          <p:cNvPr id="37" name="Graphic 36" descr="Water polo">
            <a:extLst>
              <a:ext uri="{FF2B5EF4-FFF2-40B4-BE49-F238E27FC236}">
                <a16:creationId xmlns:a16="http://schemas.microsoft.com/office/drawing/2014/main" id="{B269277B-FA3C-5747-A2F8-B2343BC68A3E}"/>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1733917" y="3605656"/>
            <a:ext cx="457200" cy="457200"/>
          </a:xfrm>
          <a:prstGeom prst="rect">
            <a:avLst/>
          </a:prstGeom>
        </p:spPr>
      </p:pic>
      <p:pic>
        <p:nvPicPr>
          <p:cNvPr id="38" name="Graphic 37" descr="Body builder">
            <a:extLst>
              <a:ext uri="{FF2B5EF4-FFF2-40B4-BE49-F238E27FC236}">
                <a16:creationId xmlns:a16="http://schemas.microsoft.com/office/drawing/2014/main" id="{7FBF98FD-EDEF-3547-8063-77FD9D4A8F47}"/>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1734800" y="4062856"/>
            <a:ext cx="457200" cy="457200"/>
          </a:xfrm>
          <a:prstGeom prst="rect">
            <a:avLst/>
          </a:prstGeom>
        </p:spPr>
      </p:pic>
      <p:pic>
        <p:nvPicPr>
          <p:cNvPr id="39" name="Graphic 38" descr="Gymnast Rings">
            <a:extLst>
              <a:ext uri="{FF2B5EF4-FFF2-40B4-BE49-F238E27FC236}">
                <a16:creationId xmlns:a16="http://schemas.microsoft.com/office/drawing/2014/main" id="{40750787-0E7F-6F41-BDC3-E5244AB36900}"/>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11734800" y="4520056"/>
            <a:ext cx="457200" cy="457200"/>
          </a:xfrm>
          <a:prstGeom prst="rect">
            <a:avLst/>
          </a:prstGeom>
        </p:spPr>
      </p:pic>
      <p:pic>
        <p:nvPicPr>
          <p:cNvPr id="40" name="Graphic 39" descr="Gymnast Floor routine">
            <a:extLst>
              <a:ext uri="{FF2B5EF4-FFF2-40B4-BE49-F238E27FC236}">
                <a16:creationId xmlns:a16="http://schemas.microsoft.com/office/drawing/2014/main" id="{1D21444E-18C6-144F-A216-A014778EF23A}"/>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1734800" y="5053456"/>
            <a:ext cx="457200" cy="457200"/>
          </a:xfrm>
          <a:prstGeom prst="rect">
            <a:avLst/>
          </a:prstGeom>
        </p:spPr>
      </p:pic>
      <p:pic>
        <p:nvPicPr>
          <p:cNvPr id="41" name="Graphic 40" descr="Dancing">
            <a:extLst>
              <a:ext uri="{FF2B5EF4-FFF2-40B4-BE49-F238E27FC236}">
                <a16:creationId xmlns:a16="http://schemas.microsoft.com/office/drawing/2014/main" id="{93E2C8DF-BE32-BF4E-B578-044A19902858}"/>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11734800" y="5410200"/>
            <a:ext cx="457200" cy="457200"/>
          </a:xfrm>
          <a:prstGeom prst="rect">
            <a:avLst/>
          </a:prstGeom>
        </p:spPr>
      </p:pic>
      <p:pic>
        <p:nvPicPr>
          <p:cNvPr id="42" name="Graphic 41" descr="Cross country skiing">
            <a:extLst>
              <a:ext uri="{FF2B5EF4-FFF2-40B4-BE49-F238E27FC236}">
                <a16:creationId xmlns:a16="http://schemas.microsoft.com/office/drawing/2014/main" id="{5B00A699-33A5-0747-BFB2-329FAFAEEF7F}"/>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11658600" y="2410712"/>
            <a:ext cx="457200" cy="457200"/>
          </a:xfrm>
          <a:prstGeom prst="rect">
            <a:avLst/>
          </a:prstGeom>
        </p:spPr>
      </p:pic>
    </p:spTree>
    <p:extLst>
      <p:ext uri="{BB962C8B-B14F-4D97-AF65-F5344CB8AC3E}">
        <p14:creationId xmlns:p14="http://schemas.microsoft.com/office/powerpoint/2010/main" val="324449104"/>
      </p:ext>
    </p:extLst>
  </p:cSld>
  <p:clrMapOvr>
    <a:masterClrMapping/>
  </p:clrMapOvr>
  <p:transition/>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001339"/>
        </a:solidFill>
        <a:effectLst/>
      </p:bgPr>
    </p:bg>
    <p:spTree>
      <p:nvGrpSpPr>
        <p:cNvPr id="1" name=""/>
        <p:cNvGrpSpPr/>
        <p:nvPr/>
      </p:nvGrpSpPr>
      <p:grpSpPr>
        <a:xfrm>
          <a:off x="0" y="0"/>
          <a:ext cx="0" cy="0"/>
          <a:chOff x="0" y="0"/>
          <a:chExt cx="0" cy="0"/>
        </a:xfrm>
      </p:grpSpPr>
      <p:sp>
        <p:nvSpPr>
          <p:cNvPr id="6" name="Rectangle 5"/>
          <p:cNvSpPr/>
          <p:nvPr/>
        </p:nvSpPr>
        <p:spPr>
          <a:xfrm>
            <a:off x="10474431" y="4800600"/>
            <a:ext cx="1100185" cy="6858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3" cstate="screen">
            <a:extLst>
              <a:ext uri="{28A0092B-C50C-407E-A947-70E740481C1C}">
                <a14:useLocalDpi xmlns:a14="http://schemas.microsoft.com/office/drawing/2010/main"/>
              </a:ext>
            </a:extLst>
          </a:blip>
          <a:srcRect l="24613" t="18603" r="-1" b="18225"/>
          <a:stretch/>
        </p:blipFill>
        <p:spPr>
          <a:xfrm>
            <a:off x="10312461" y="4657885"/>
            <a:ext cx="1424123" cy="1193371"/>
          </a:xfrm>
          <a:prstGeom prst="rect">
            <a:avLst/>
          </a:prstGeom>
          <a:effectLst>
            <a:reflection blurRad="25400" stA="52000" endA="300" endPos="73000" dir="5400000" sy="-100000" algn="bl" rotWithShape="0"/>
            <a:softEdge rad="0"/>
          </a:effectLst>
        </p:spPr>
      </p:pic>
      <p:sp>
        <p:nvSpPr>
          <p:cNvPr id="3" name="Line 31"/>
          <p:cNvSpPr>
            <a:spLocks noChangeShapeType="1"/>
          </p:cNvSpPr>
          <p:nvPr/>
        </p:nvSpPr>
        <p:spPr bwMode="auto">
          <a:xfrm>
            <a:off x="1716089" y="688975"/>
            <a:ext cx="8748713" cy="0"/>
          </a:xfrm>
          <a:prstGeom prst="line">
            <a:avLst/>
          </a:prstGeom>
          <a:noFill/>
          <a:ln w="3175">
            <a:solidFill>
              <a:srgbClr val="318FC5"/>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endParaRPr>
          </a:p>
        </p:txBody>
      </p:sp>
      <p:sp>
        <p:nvSpPr>
          <p:cNvPr id="5" name="Content Placeholder 2"/>
          <p:cNvSpPr txBox="1">
            <a:spLocks/>
          </p:cNvSpPr>
          <p:nvPr/>
        </p:nvSpPr>
        <p:spPr>
          <a:xfrm>
            <a:off x="172507" y="862035"/>
            <a:ext cx="3964984" cy="94101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349250" lvl="1">
              <a:lnSpc>
                <a:spcPct val="100000"/>
              </a:lnSpc>
            </a:pPr>
            <a:endParaRPr lang="en-US" b="1" dirty="0">
              <a:solidFill>
                <a:schemeClr val="bg1"/>
              </a:solidFill>
              <a:latin typeface="Arial" charset="0"/>
              <a:ea typeface="Arial" charset="0"/>
              <a:cs typeface="Arial" charset="0"/>
            </a:endParaRPr>
          </a:p>
        </p:txBody>
      </p:sp>
      <p:pic>
        <p:nvPicPr>
          <p:cNvPr id="8" name="Picture 7" descr="mqir_logo.tif"/>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1556" y="5911850"/>
            <a:ext cx="1905000" cy="825500"/>
          </a:xfrm>
          <a:prstGeom prst="rect">
            <a:avLst/>
          </a:prstGeom>
          <a:ln>
            <a:solidFill>
              <a:schemeClr val="bg2">
                <a:lumMod val="10000"/>
              </a:schemeClr>
            </a:solidFill>
          </a:ln>
          <a:effectLst>
            <a:outerShdw blurRad="101600" dist="127000" dir="2400000" sx="104000" sy="104000" algn="tl" rotWithShape="0">
              <a:prstClr val="black">
                <a:alpha val="40000"/>
              </a:prstClr>
            </a:outerShdw>
          </a:effectLst>
        </p:spPr>
        <p:style>
          <a:lnRef idx="2">
            <a:schemeClr val="accent6">
              <a:shade val="50000"/>
            </a:schemeClr>
          </a:lnRef>
          <a:fillRef idx="1">
            <a:schemeClr val="accent6"/>
          </a:fillRef>
          <a:effectRef idx="0">
            <a:schemeClr val="accent6"/>
          </a:effectRef>
          <a:fontRef idx="minor">
            <a:schemeClr val="lt1"/>
          </a:fontRef>
        </p:style>
      </p:pic>
      <p:cxnSp>
        <p:nvCxnSpPr>
          <p:cNvPr id="13" name="Straight Connector 12"/>
          <p:cNvCxnSpPr/>
          <p:nvPr/>
        </p:nvCxnSpPr>
        <p:spPr>
          <a:xfrm>
            <a:off x="2247900" y="182925"/>
            <a:ext cx="0" cy="365814"/>
          </a:xfrm>
          <a:prstGeom prst="line">
            <a:avLst/>
          </a:prstGeom>
          <a:ln w="25400">
            <a:solidFill>
              <a:schemeClr val="tx1">
                <a:alpha val="53000"/>
              </a:schemeClr>
            </a:solidFill>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2934011" y="164359"/>
            <a:ext cx="1904689" cy="307777"/>
          </a:xfrm>
          <a:prstGeom prst="rect">
            <a:avLst/>
          </a:prstGeom>
        </p:spPr>
        <p:txBody>
          <a:bodyPr wrap="none">
            <a:spAutoFit/>
          </a:bodyPr>
          <a:lstStyle/>
          <a:p>
            <a:r>
              <a:rPr lang="en-US" sz="1400" dirty="0">
                <a:solidFill>
                  <a:schemeClr val="bg1"/>
                </a:solidFill>
                <a:latin typeface="Trebuchet MS"/>
                <a:cs typeface="Trebuchet MS"/>
              </a:rPr>
              <a:t>Method and Materials</a:t>
            </a:r>
            <a:endParaRPr lang="en-US" sz="1400" dirty="0"/>
          </a:p>
        </p:txBody>
      </p:sp>
      <p:sp>
        <p:nvSpPr>
          <p:cNvPr id="15" name="Rectangle 14"/>
          <p:cNvSpPr/>
          <p:nvPr/>
        </p:nvSpPr>
        <p:spPr>
          <a:xfrm>
            <a:off x="5908252" y="164359"/>
            <a:ext cx="744948" cy="307777"/>
          </a:xfrm>
          <a:prstGeom prst="rect">
            <a:avLst/>
          </a:prstGeom>
        </p:spPr>
        <p:txBody>
          <a:bodyPr wrap="none">
            <a:spAutoFit/>
          </a:bodyPr>
          <a:lstStyle/>
          <a:p>
            <a:r>
              <a:rPr lang="en-US" sz="1400" dirty="0">
                <a:solidFill>
                  <a:schemeClr val="bg1"/>
                </a:solidFill>
                <a:latin typeface="Trebuchet MS"/>
                <a:cs typeface="Trebuchet MS"/>
              </a:rPr>
              <a:t>Results</a:t>
            </a:r>
            <a:endParaRPr lang="en-US" sz="1400" dirty="0"/>
          </a:p>
        </p:txBody>
      </p:sp>
      <p:sp>
        <p:nvSpPr>
          <p:cNvPr id="16" name="Rectangle 15"/>
          <p:cNvSpPr/>
          <p:nvPr/>
        </p:nvSpPr>
        <p:spPr>
          <a:xfrm>
            <a:off x="7835027" y="164359"/>
            <a:ext cx="1042273" cy="307777"/>
          </a:xfrm>
          <a:prstGeom prst="rect">
            <a:avLst/>
          </a:prstGeom>
        </p:spPr>
        <p:txBody>
          <a:bodyPr wrap="none">
            <a:spAutoFit/>
          </a:bodyPr>
          <a:lstStyle/>
          <a:p>
            <a:r>
              <a:rPr lang="en-US" sz="1400" dirty="0">
                <a:solidFill>
                  <a:schemeClr val="bg1"/>
                </a:solidFill>
                <a:latin typeface="Trebuchet MS"/>
                <a:cs typeface="Trebuchet MS"/>
              </a:rPr>
              <a:t>Conclusion</a:t>
            </a:r>
            <a:endParaRPr lang="en-US" sz="1400" dirty="0"/>
          </a:p>
        </p:txBody>
      </p:sp>
      <p:sp>
        <p:nvSpPr>
          <p:cNvPr id="17" name="Rectangle 16"/>
          <p:cNvSpPr/>
          <p:nvPr/>
        </p:nvSpPr>
        <p:spPr>
          <a:xfrm>
            <a:off x="9764990" y="115806"/>
            <a:ext cx="2236510" cy="400110"/>
          </a:xfrm>
          <a:prstGeom prst="rect">
            <a:avLst/>
          </a:prstGeom>
        </p:spPr>
        <p:txBody>
          <a:bodyPr wrap="none">
            <a:spAutoFit/>
          </a:bodyPr>
          <a:lstStyle/>
          <a:p>
            <a:r>
              <a:rPr lang="en-US" sz="2000" b="1" dirty="0">
                <a:solidFill>
                  <a:srgbClr val="FDFF00"/>
                </a:solidFill>
                <a:latin typeface="Trebuchet MS"/>
                <a:cs typeface="Trebuchet MS"/>
              </a:rPr>
              <a:t>Acknowledgment</a:t>
            </a:r>
            <a:endParaRPr lang="en-US" sz="2000" b="1" dirty="0">
              <a:solidFill>
                <a:srgbClr val="FDFF00"/>
              </a:solidFill>
            </a:endParaRPr>
          </a:p>
        </p:txBody>
      </p:sp>
      <p:cxnSp>
        <p:nvCxnSpPr>
          <p:cNvPr id="18" name="Straight Connector 17"/>
          <p:cNvCxnSpPr/>
          <p:nvPr/>
        </p:nvCxnSpPr>
        <p:spPr>
          <a:xfrm>
            <a:off x="5461602" y="182925"/>
            <a:ext cx="0" cy="365814"/>
          </a:xfrm>
          <a:prstGeom prst="line">
            <a:avLst/>
          </a:prstGeom>
          <a:ln w="25400">
            <a:solidFill>
              <a:schemeClr val="tx1">
                <a:alpha val="53000"/>
              </a:schemeClr>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7200900" y="182925"/>
            <a:ext cx="0" cy="365814"/>
          </a:xfrm>
          <a:prstGeom prst="line">
            <a:avLst/>
          </a:prstGeom>
          <a:ln w="25400">
            <a:solidFill>
              <a:schemeClr val="tx1">
                <a:alpha val="53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9410700" y="132954"/>
            <a:ext cx="0" cy="365814"/>
          </a:xfrm>
          <a:prstGeom prst="line">
            <a:avLst/>
          </a:prstGeom>
          <a:ln w="25400">
            <a:solidFill>
              <a:schemeClr val="tx1">
                <a:alpha val="53000"/>
              </a:schemeClr>
            </a:solidFill>
          </a:ln>
        </p:spPr>
        <p:style>
          <a:lnRef idx="1">
            <a:schemeClr val="accent1"/>
          </a:lnRef>
          <a:fillRef idx="0">
            <a:schemeClr val="accent1"/>
          </a:fillRef>
          <a:effectRef idx="0">
            <a:schemeClr val="accent1"/>
          </a:effectRef>
          <a:fontRef idx="minor">
            <a:schemeClr val="tx1"/>
          </a:fontRef>
        </p:style>
      </p:cxnSp>
      <p:sp>
        <p:nvSpPr>
          <p:cNvPr id="21" name="Textfeld 10"/>
          <p:cNvSpPr txBox="1"/>
          <p:nvPr/>
        </p:nvSpPr>
        <p:spPr>
          <a:xfrm>
            <a:off x="647700" y="161181"/>
            <a:ext cx="1109599" cy="307777"/>
          </a:xfrm>
          <a:prstGeom prst="rect">
            <a:avLst/>
          </a:prstGeom>
          <a:noFill/>
        </p:spPr>
        <p:txBody>
          <a:bodyPr wrap="none" rtlCol="0">
            <a:spAutoFit/>
          </a:bodyPr>
          <a:lstStyle/>
          <a:p>
            <a:r>
              <a:rPr lang="en-US" sz="1400" dirty="0">
                <a:solidFill>
                  <a:schemeClr val="bg1"/>
                </a:solidFill>
                <a:latin typeface="Trebuchet MS"/>
                <a:cs typeface="Trebuchet MS"/>
              </a:rPr>
              <a:t>Background</a:t>
            </a:r>
            <a:endParaRPr lang="en-US" sz="1400" u="sng" dirty="0">
              <a:solidFill>
                <a:schemeClr val="bg1"/>
              </a:solidFill>
              <a:latin typeface="Trebuchet MS"/>
              <a:cs typeface="Trebuchet MS"/>
            </a:endParaRPr>
          </a:p>
        </p:txBody>
      </p:sp>
      <p:sp>
        <p:nvSpPr>
          <p:cNvPr id="22" name="Line 31"/>
          <p:cNvSpPr>
            <a:spLocks noChangeShapeType="1"/>
          </p:cNvSpPr>
          <p:nvPr/>
        </p:nvSpPr>
        <p:spPr bwMode="auto">
          <a:xfrm>
            <a:off x="190500" y="696001"/>
            <a:ext cx="11849100" cy="0"/>
          </a:xfrm>
          <a:prstGeom prst="line">
            <a:avLst/>
          </a:prstGeom>
          <a:noFill/>
          <a:ln w="3175">
            <a:solidFill>
              <a:srgbClr val="318FC5"/>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endParaRPr>
          </a:p>
        </p:txBody>
      </p:sp>
      <p:sp>
        <p:nvSpPr>
          <p:cNvPr id="23" name="Line 31"/>
          <p:cNvSpPr>
            <a:spLocks noChangeShapeType="1"/>
          </p:cNvSpPr>
          <p:nvPr/>
        </p:nvSpPr>
        <p:spPr bwMode="auto">
          <a:xfrm flipV="1">
            <a:off x="190500" y="688975"/>
            <a:ext cx="10706100" cy="7026"/>
          </a:xfrm>
          <a:prstGeom prst="line">
            <a:avLst/>
          </a:prstGeom>
          <a:noFill/>
          <a:ln w="82550">
            <a:solidFill>
              <a:srgbClr val="318FC5"/>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endParaRPr>
          </a:p>
        </p:txBody>
      </p:sp>
      <p:sp>
        <p:nvSpPr>
          <p:cNvPr id="2" name="TextBox 1">
            <a:extLst>
              <a:ext uri="{FF2B5EF4-FFF2-40B4-BE49-F238E27FC236}">
                <a16:creationId xmlns:a16="http://schemas.microsoft.com/office/drawing/2014/main" id="{E75ECC60-DE75-8D42-90F6-687A748E5DF1}"/>
              </a:ext>
            </a:extLst>
          </p:cNvPr>
          <p:cNvSpPr txBox="1"/>
          <p:nvPr/>
        </p:nvSpPr>
        <p:spPr>
          <a:xfrm>
            <a:off x="4027574" y="6024664"/>
            <a:ext cx="3748142" cy="523220"/>
          </a:xfrm>
          <a:prstGeom prst="rect">
            <a:avLst/>
          </a:prstGeom>
          <a:noFill/>
        </p:spPr>
        <p:txBody>
          <a:bodyPr wrap="none" rtlCol="0">
            <a:spAutoFit/>
          </a:bodyPr>
          <a:lstStyle/>
          <a:p>
            <a:r>
              <a:rPr lang="en-US" sz="2800" i="1" dirty="0" err="1">
                <a:latin typeface="+mn-lt"/>
              </a:rPr>
              <a:t>silvischiro@gmail.com</a:t>
            </a:r>
            <a:endParaRPr lang="en-US" sz="2800" i="1" dirty="0">
              <a:latin typeface="+mn-lt"/>
            </a:endParaRPr>
          </a:p>
        </p:txBody>
      </p:sp>
      <p:pic>
        <p:nvPicPr>
          <p:cNvPr id="24" name="Graphic 23" descr="Baseball">
            <a:extLst>
              <a:ext uri="{FF2B5EF4-FFF2-40B4-BE49-F238E27FC236}">
                <a16:creationId xmlns:a16="http://schemas.microsoft.com/office/drawing/2014/main" id="{E3C01C4C-0C4E-A940-BE21-608D8201E52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734800" y="5867400"/>
            <a:ext cx="457200" cy="457200"/>
          </a:xfrm>
          <a:prstGeom prst="rect">
            <a:avLst/>
          </a:prstGeom>
        </p:spPr>
      </p:pic>
      <p:pic>
        <p:nvPicPr>
          <p:cNvPr id="26" name="Graphic 25" descr="Soccer">
            <a:extLst>
              <a:ext uri="{FF2B5EF4-FFF2-40B4-BE49-F238E27FC236}">
                <a16:creationId xmlns:a16="http://schemas.microsoft.com/office/drawing/2014/main" id="{2F4BB7A3-B69B-904F-A000-3E63AC3FD64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679382" y="706582"/>
            <a:ext cx="415636" cy="415636"/>
          </a:xfrm>
          <a:prstGeom prst="rect">
            <a:avLst/>
          </a:prstGeom>
        </p:spPr>
      </p:pic>
      <p:pic>
        <p:nvPicPr>
          <p:cNvPr id="27" name="Graphic 26" descr="Cricket">
            <a:extLst>
              <a:ext uri="{FF2B5EF4-FFF2-40B4-BE49-F238E27FC236}">
                <a16:creationId xmlns:a16="http://schemas.microsoft.com/office/drawing/2014/main" id="{8B4A5CC8-BCB3-584D-B9BC-1E713C48241E}"/>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658600" y="1091056"/>
            <a:ext cx="457200" cy="457200"/>
          </a:xfrm>
          <a:prstGeom prst="rect">
            <a:avLst/>
          </a:prstGeom>
        </p:spPr>
      </p:pic>
      <p:pic>
        <p:nvPicPr>
          <p:cNvPr id="28" name="Graphic 27" descr="Tennis">
            <a:extLst>
              <a:ext uri="{FF2B5EF4-FFF2-40B4-BE49-F238E27FC236}">
                <a16:creationId xmlns:a16="http://schemas.microsoft.com/office/drawing/2014/main" id="{95A771FD-5FBC-E74C-B020-5DC0B68714BB}"/>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734800" y="1524000"/>
            <a:ext cx="457200" cy="457200"/>
          </a:xfrm>
          <a:prstGeom prst="rect">
            <a:avLst/>
          </a:prstGeom>
        </p:spPr>
      </p:pic>
      <p:pic>
        <p:nvPicPr>
          <p:cNvPr id="29" name="Graphic 28" descr="Cycling">
            <a:extLst>
              <a:ext uri="{FF2B5EF4-FFF2-40B4-BE49-F238E27FC236}">
                <a16:creationId xmlns:a16="http://schemas.microsoft.com/office/drawing/2014/main" id="{B5371366-3FA9-5048-A877-B906E6DBDBF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731642" y="2005456"/>
            <a:ext cx="457200" cy="457200"/>
          </a:xfrm>
          <a:prstGeom prst="rect">
            <a:avLst/>
          </a:prstGeom>
        </p:spPr>
      </p:pic>
      <p:pic>
        <p:nvPicPr>
          <p:cNvPr id="30" name="Graphic 29" descr="Golf">
            <a:extLst>
              <a:ext uri="{FF2B5EF4-FFF2-40B4-BE49-F238E27FC236}">
                <a16:creationId xmlns:a16="http://schemas.microsoft.com/office/drawing/2014/main" id="{D6DA4DA6-A0A6-3348-BFF1-73C02253AF28}"/>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1811000" y="2843656"/>
            <a:ext cx="457200" cy="457200"/>
          </a:xfrm>
          <a:prstGeom prst="rect">
            <a:avLst/>
          </a:prstGeom>
        </p:spPr>
      </p:pic>
      <p:pic>
        <p:nvPicPr>
          <p:cNvPr id="31" name="Graphic 30" descr="Swimming">
            <a:extLst>
              <a:ext uri="{FF2B5EF4-FFF2-40B4-BE49-F238E27FC236}">
                <a16:creationId xmlns:a16="http://schemas.microsoft.com/office/drawing/2014/main" id="{EE473777-F89D-A349-A38A-5C97A551D9EE}"/>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1733917" y="3224656"/>
            <a:ext cx="457200" cy="457200"/>
          </a:xfrm>
          <a:prstGeom prst="rect">
            <a:avLst/>
          </a:prstGeom>
        </p:spPr>
      </p:pic>
      <p:pic>
        <p:nvPicPr>
          <p:cNvPr id="32" name="Graphic 31" descr="Water polo">
            <a:extLst>
              <a:ext uri="{FF2B5EF4-FFF2-40B4-BE49-F238E27FC236}">
                <a16:creationId xmlns:a16="http://schemas.microsoft.com/office/drawing/2014/main" id="{04462749-60A1-9645-BF75-8A1AE24FB7E5}"/>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1733917" y="3605656"/>
            <a:ext cx="457200" cy="457200"/>
          </a:xfrm>
          <a:prstGeom prst="rect">
            <a:avLst/>
          </a:prstGeom>
        </p:spPr>
      </p:pic>
      <p:pic>
        <p:nvPicPr>
          <p:cNvPr id="33" name="Graphic 32" descr="Body builder">
            <a:extLst>
              <a:ext uri="{FF2B5EF4-FFF2-40B4-BE49-F238E27FC236}">
                <a16:creationId xmlns:a16="http://schemas.microsoft.com/office/drawing/2014/main" id="{015DF1C0-733A-F349-8315-68E512F2DD91}"/>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11734800" y="4062856"/>
            <a:ext cx="457200" cy="457200"/>
          </a:xfrm>
          <a:prstGeom prst="rect">
            <a:avLst/>
          </a:prstGeom>
        </p:spPr>
      </p:pic>
      <p:pic>
        <p:nvPicPr>
          <p:cNvPr id="34" name="Graphic 33" descr="Gymnast Rings">
            <a:extLst>
              <a:ext uri="{FF2B5EF4-FFF2-40B4-BE49-F238E27FC236}">
                <a16:creationId xmlns:a16="http://schemas.microsoft.com/office/drawing/2014/main" id="{C98DA216-75AE-7F4D-903D-9A7A909DD0F6}"/>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11734800" y="4520056"/>
            <a:ext cx="457200" cy="457200"/>
          </a:xfrm>
          <a:prstGeom prst="rect">
            <a:avLst/>
          </a:prstGeom>
        </p:spPr>
      </p:pic>
      <p:pic>
        <p:nvPicPr>
          <p:cNvPr id="35" name="Graphic 34" descr="Gymnast Floor routine">
            <a:extLst>
              <a:ext uri="{FF2B5EF4-FFF2-40B4-BE49-F238E27FC236}">
                <a16:creationId xmlns:a16="http://schemas.microsoft.com/office/drawing/2014/main" id="{5D0B95F0-2B0A-9E48-9B37-0E1C8DE5B9F2}"/>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11734800" y="5053456"/>
            <a:ext cx="457200" cy="457200"/>
          </a:xfrm>
          <a:prstGeom prst="rect">
            <a:avLst/>
          </a:prstGeom>
        </p:spPr>
      </p:pic>
      <p:pic>
        <p:nvPicPr>
          <p:cNvPr id="36" name="Graphic 35" descr="Dancing">
            <a:extLst>
              <a:ext uri="{FF2B5EF4-FFF2-40B4-BE49-F238E27FC236}">
                <a16:creationId xmlns:a16="http://schemas.microsoft.com/office/drawing/2014/main" id="{F0590A1A-22CC-B34C-A979-F2C27AC3B359}"/>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11734800" y="5410200"/>
            <a:ext cx="457200" cy="457200"/>
          </a:xfrm>
          <a:prstGeom prst="rect">
            <a:avLst/>
          </a:prstGeom>
        </p:spPr>
      </p:pic>
      <p:pic>
        <p:nvPicPr>
          <p:cNvPr id="37" name="Graphic 36" descr="Cross country skiing">
            <a:extLst>
              <a:ext uri="{FF2B5EF4-FFF2-40B4-BE49-F238E27FC236}">
                <a16:creationId xmlns:a16="http://schemas.microsoft.com/office/drawing/2014/main" id="{05EA5755-0210-094E-B0F7-F1D6E7DBB630}"/>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11658600" y="2410712"/>
            <a:ext cx="457200" cy="457200"/>
          </a:xfrm>
          <a:prstGeom prst="rect">
            <a:avLst/>
          </a:prstGeom>
        </p:spPr>
      </p:pic>
      <p:pic>
        <p:nvPicPr>
          <p:cNvPr id="7" name="Picture 6">
            <a:extLst>
              <a:ext uri="{FF2B5EF4-FFF2-40B4-BE49-F238E27FC236}">
                <a16:creationId xmlns:a16="http://schemas.microsoft.com/office/drawing/2014/main" id="{2427727D-C986-1B4C-A5B5-678A9DEAC6C7}"/>
              </a:ext>
            </a:extLst>
          </p:cNvPr>
          <p:cNvPicPr>
            <a:picLocks noChangeAspect="1"/>
          </p:cNvPicPr>
          <p:nvPr/>
        </p:nvPicPr>
        <p:blipFill rotWithShape="1">
          <a:blip r:embed="rId31">
            <a:extLst>
              <a:ext uri="{28A0092B-C50C-407E-A947-70E740481C1C}">
                <a14:useLocalDpi xmlns:a14="http://schemas.microsoft.com/office/drawing/2010/main" val="0"/>
              </a:ext>
            </a:extLst>
          </a:blip>
          <a:srcRect l="6901" t="35152" r="9876"/>
          <a:stretch/>
        </p:blipFill>
        <p:spPr>
          <a:xfrm>
            <a:off x="1295401" y="602193"/>
            <a:ext cx="9098046" cy="5316909"/>
          </a:xfrm>
          <a:prstGeom prst="rect">
            <a:avLst/>
          </a:prstGeom>
          <a:ln>
            <a:noFill/>
          </a:ln>
          <a:effectLst>
            <a:softEdge rad="112500"/>
          </a:effectLst>
        </p:spPr>
      </p:pic>
    </p:spTree>
    <p:extLst>
      <p:ext uri="{BB962C8B-B14F-4D97-AF65-F5344CB8AC3E}">
        <p14:creationId xmlns:p14="http://schemas.microsoft.com/office/powerpoint/2010/main" val="435864138"/>
      </p:ext>
    </p:extLst>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1339"/>
        </a:solidFill>
        <a:effectLst/>
      </p:bgPr>
    </p:bg>
    <p:spTree>
      <p:nvGrpSpPr>
        <p:cNvPr id="1" name=""/>
        <p:cNvGrpSpPr/>
        <p:nvPr/>
      </p:nvGrpSpPr>
      <p:grpSpPr>
        <a:xfrm>
          <a:off x="0" y="0"/>
          <a:ext cx="0" cy="0"/>
          <a:chOff x="0" y="0"/>
          <a:chExt cx="0" cy="0"/>
        </a:xfrm>
      </p:grpSpPr>
      <p:sp>
        <p:nvSpPr>
          <p:cNvPr id="6" name="Slide Number Placeholder 6"/>
          <p:cNvSpPr txBox="1">
            <a:spLocks/>
          </p:cNvSpPr>
          <p:nvPr/>
        </p:nvSpPr>
        <p:spPr>
          <a:xfrm>
            <a:off x="11208636" y="6648457"/>
            <a:ext cx="184546" cy="103875"/>
          </a:xfrm>
          <a:prstGeom prst="rect">
            <a:avLst/>
          </a:prstGeom>
        </p:spPr>
        <p:txBody>
          <a:bodyPr vert="horz" wrap="square" lIns="0" tIns="0" rIns="0" bIns="0" rtlCol="0" anchor="b" anchorCtr="0">
            <a:spAutoFit/>
          </a:bodyPr>
          <a:lstStyle>
            <a:defPPr>
              <a:defRPr lang="en-US"/>
            </a:defPPr>
            <a:lvl1pPr marL="0" algn="l" defTabSz="914400" rtl="0" eaLnBrk="1" latinLnBrk="0" hangingPunct="1">
              <a:defRPr sz="900" i="0" kern="1200">
                <a:solidFill>
                  <a:schemeClr val="tx1"/>
                </a:solidFill>
                <a:latin typeface="Helvetica Neue"/>
                <a:ea typeface="+mn-ea"/>
                <a:cs typeface="Helvetica Neue"/>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BCC8D0D-EAEC-449D-9161-023DFF90F2E2}" type="slidenum">
              <a:rPr lang="en-US" sz="675"/>
              <a:pPr/>
              <a:t>3</a:t>
            </a:fld>
            <a:endParaRPr lang="en-US" sz="675" dirty="0"/>
          </a:p>
        </p:txBody>
      </p:sp>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01397" y="6324600"/>
            <a:ext cx="738203" cy="357841"/>
          </a:xfrm>
          <a:prstGeom prst="rect">
            <a:avLst/>
          </a:prstGeom>
        </p:spPr>
      </p:pic>
      <p:cxnSp>
        <p:nvCxnSpPr>
          <p:cNvPr id="17" name="Straight Connector 16"/>
          <p:cNvCxnSpPr/>
          <p:nvPr/>
        </p:nvCxnSpPr>
        <p:spPr>
          <a:xfrm>
            <a:off x="152400" y="6079282"/>
            <a:ext cx="11612880" cy="16718"/>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xmlns="">
                <a:noFill/>
              </a14:hiddenFill>
            </a:ext>
          </a:extLst>
        </p:spPr>
      </p:cxnSp>
      <p:sp>
        <p:nvSpPr>
          <p:cNvPr id="24" name="Rectangle 23"/>
          <p:cNvSpPr/>
          <p:nvPr/>
        </p:nvSpPr>
        <p:spPr>
          <a:xfrm>
            <a:off x="929025" y="941334"/>
            <a:ext cx="11234672" cy="2287806"/>
          </a:xfrm>
          <a:prstGeom prst="rect">
            <a:avLst/>
          </a:prstGeom>
        </p:spPr>
        <p:txBody>
          <a:bodyPr wrap="square">
            <a:spAutoFit/>
          </a:bodyPr>
          <a:lstStyle/>
          <a:p>
            <a:pPr marL="457200" indent="-457200">
              <a:buFont typeface="Arial" charset="0"/>
              <a:buChar char="•"/>
            </a:pPr>
            <a:r>
              <a:rPr lang="en-US" sz="2800" dirty="0">
                <a:latin typeface="+mn-lt"/>
              </a:rPr>
              <a:t>The association between physical activity and knee OA, has not been systematically addressed in </a:t>
            </a:r>
            <a:r>
              <a:rPr lang="en-US" sz="2800" dirty="0">
                <a:solidFill>
                  <a:srgbClr val="FFFF00"/>
                </a:solidFill>
                <a:latin typeface="+mn-lt"/>
              </a:rPr>
              <a:t>overweight and/or obese subjects </a:t>
            </a:r>
            <a:r>
              <a:rPr lang="en-US" sz="2800" dirty="0">
                <a:latin typeface="+mn-lt"/>
              </a:rPr>
              <a:t>and its association seems to be </a:t>
            </a:r>
            <a:r>
              <a:rPr lang="en-US" sz="2800" dirty="0">
                <a:solidFill>
                  <a:srgbClr val="FFFF00"/>
                </a:solidFill>
                <a:latin typeface="+mn-lt"/>
              </a:rPr>
              <a:t>controversial </a:t>
            </a:r>
            <a:r>
              <a:rPr lang="en-US" sz="4000" dirty="0">
                <a:solidFill>
                  <a:srgbClr val="FFFF00"/>
                </a:solidFill>
                <a:latin typeface="+mn-lt"/>
              </a:rPr>
              <a:t>🤔</a:t>
            </a:r>
            <a:endParaRPr lang="en-US" sz="4000" dirty="0">
              <a:solidFill>
                <a:schemeClr val="bg1"/>
              </a:solidFill>
              <a:latin typeface="+mn-lt"/>
              <a:ea typeface="Arial" charset="0"/>
              <a:cs typeface="Arial" charset="0"/>
            </a:endParaRPr>
          </a:p>
          <a:p>
            <a:pPr marL="457200" indent="-457200">
              <a:buFont typeface="Arial" charset="0"/>
              <a:buChar char="•"/>
            </a:pPr>
            <a:endParaRPr lang="en-US" sz="2800" dirty="0">
              <a:solidFill>
                <a:schemeClr val="bg1"/>
              </a:solidFill>
              <a:latin typeface="+mn-lt"/>
              <a:ea typeface="Arial" charset="0"/>
              <a:cs typeface="Arial" charset="0"/>
            </a:endParaRPr>
          </a:p>
          <a:p>
            <a:endParaRPr lang="en-US" sz="2800" baseline="30000" dirty="0">
              <a:latin typeface="Arial" charset="0"/>
              <a:ea typeface="Arial" charset="0"/>
              <a:cs typeface="Arial" charset="0"/>
            </a:endParaRPr>
          </a:p>
        </p:txBody>
      </p:sp>
      <p:sp>
        <p:nvSpPr>
          <p:cNvPr id="26" name="Textfeld 10"/>
          <p:cNvSpPr txBox="1"/>
          <p:nvPr/>
        </p:nvSpPr>
        <p:spPr>
          <a:xfrm>
            <a:off x="478664" y="131830"/>
            <a:ext cx="1580882" cy="400110"/>
          </a:xfrm>
          <a:prstGeom prst="rect">
            <a:avLst/>
          </a:prstGeom>
          <a:noFill/>
        </p:spPr>
        <p:txBody>
          <a:bodyPr wrap="none" rtlCol="0">
            <a:spAutoFit/>
          </a:bodyPr>
          <a:lstStyle/>
          <a:p>
            <a:r>
              <a:rPr lang="en-US" sz="2000" b="1" dirty="0">
                <a:solidFill>
                  <a:srgbClr val="FDFF00"/>
                </a:solidFill>
                <a:latin typeface="Trebuchet MS"/>
                <a:cs typeface="Trebuchet MS"/>
              </a:rPr>
              <a:t>Background</a:t>
            </a:r>
            <a:endParaRPr lang="en-US" sz="1400" u="sng" dirty="0">
              <a:solidFill>
                <a:srgbClr val="FDFF00"/>
              </a:solidFill>
              <a:latin typeface="Trebuchet MS"/>
              <a:cs typeface="Trebuchet MS"/>
            </a:endParaRPr>
          </a:p>
        </p:txBody>
      </p:sp>
      <p:sp>
        <p:nvSpPr>
          <p:cNvPr id="27" name="Rectangle 26"/>
          <p:cNvSpPr/>
          <p:nvPr/>
        </p:nvSpPr>
        <p:spPr>
          <a:xfrm>
            <a:off x="10005048" y="175240"/>
            <a:ext cx="1550424" cy="307777"/>
          </a:xfrm>
          <a:prstGeom prst="rect">
            <a:avLst/>
          </a:prstGeom>
        </p:spPr>
        <p:txBody>
          <a:bodyPr wrap="none">
            <a:spAutoFit/>
          </a:bodyPr>
          <a:lstStyle/>
          <a:p>
            <a:r>
              <a:rPr lang="en-US" sz="1400">
                <a:solidFill>
                  <a:schemeClr val="bg1"/>
                </a:solidFill>
                <a:latin typeface="Trebuchet MS"/>
                <a:cs typeface="Trebuchet MS"/>
              </a:rPr>
              <a:t>Acknowledgment</a:t>
            </a:r>
            <a:endParaRPr lang="en-US" sz="1400"/>
          </a:p>
        </p:txBody>
      </p:sp>
      <p:cxnSp>
        <p:nvCxnSpPr>
          <p:cNvPr id="28" name="Straight Connector 27"/>
          <p:cNvCxnSpPr/>
          <p:nvPr/>
        </p:nvCxnSpPr>
        <p:spPr>
          <a:xfrm>
            <a:off x="2259072" y="193806"/>
            <a:ext cx="0" cy="365814"/>
          </a:xfrm>
          <a:prstGeom prst="line">
            <a:avLst/>
          </a:prstGeom>
          <a:ln w="25400">
            <a:solidFill>
              <a:schemeClr val="tx1">
                <a:alpha val="53000"/>
              </a:schemeClr>
            </a:solidFill>
          </a:ln>
        </p:spPr>
        <p:style>
          <a:lnRef idx="1">
            <a:schemeClr val="accent1"/>
          </a:lnRef>
          <a:fillRef idx="0">
            <a:schemeClr val="accent1"/>
          </a:fillRef>
          <a:effectRef idx="0">
            <a:schemeClr val="accent1"/>
          </a:effectRef>
          <a:fontRef idx="minor">
            <a:schemeClr val="tx1"/>
          </a:fontRef>
        </p:style>
      </p:cxnSp>
      <p:sp>
        <p:nvSpPr>
          <p:cNvPr id="29" name="Rectangle 28"/>
          <p:cNvSpPr/>
          <p:nvPr/>
        </p:nvSpPr>
        <p:spPr>
          <a:xfrm>
            <a:off x="2945183" y="175240"/>
            <a:ext cx="1904689" cy="307777"/>
          </a:xfrm>
          <a:prstGeom prst="rect">
            <a:avLst/>
          </a:prstGeom>
        </p:spPr>
        <p:txBody>
          <a:bodyPr wrap="none">
            <a:spAutoFit/>
          </a:bodyPr>
          <a:lstStyle/>
          <a:p>
            <a:r>
              <a:rPr lang="en-US" sz="1400" dirty="0">
                <a:solidFill>
                  <a:schemeClr val="bg1"/>
                </a:solidFill>
                <a:latin typeface="Trebuchet MS"/>
                <a:cs typeface="Trebuchet MS"/>
              </a:rPr>
              <a:t>Method and Materials</a:t>
            </a:r>
            <a:endParaRPr lang="en-US" sz="1400" dirty="0"/>
          </a:p>
        </p:txBody>
      </p:sp>
      <p:sp>
        <p:nvSpPr>
          <p:cNvPr id="30" name="Rectangle 29"/>
          <p:cNvSpPr/>
          <p:nvPr/>
        </p:nvSpPr>
        <p:spPr>
          <a:xfrm>
            <a:off x="5919424" y="175240"/>
            <a:ext cx="744948" cy="307777"/>
          </a:xfrm>
          <a:prstGeom prst="rect">
            <a:avLst/>
          </a:prstGeom>
        </p:spPr>
        <p:txBody>
          <a:bodyPr wrap="none">
            <a:spAutoFit/>
          </a:bodyPr>
          <a:lstStyle/>
          <a:p>
            <a:r>
              <a:rPr lang="en-US" sz="1400" dirty="0">
                <a:solidFill>
                  <a:schemeClr val="bg1"/>
                </a:solidFill>
                <a:latin typeface="Trebuchet MS"/>
                <a:cs typeface="Trebuchet MS"/>
              </a:rPr>
              <a:t>Results</a:t>
            </a:r>
            <a:endParaRPr lang="en-US" sz="1400" dirty="0"/>
          </a:p>
        </p:txBody>
      </p:sp>
      <p:sp>
        <p:nvSpPr>
          <p:cNvPr id="31" name="Rectangle 30"/>
          <p:cNvSpPr/>
          <p:nvPr/>
        </p:nvSpPr>
        <p:spPr>
          <a:xfrm>
            <a:off x="7846199" y="175240"/>
            <a:ext cx="1042273" cy="307777"/>
          </a:xfrm>
          <a:prstGeom prst="rect">
            <a:avLst/>
          </a:prstGeom>
        </p:spPr>
        <p:txBody>
          <a:bodyPr wrap="none">
            <a:spAutoFit/>
          </a:bodyPr>
          <a:lstStyle/>
          <a:p>
            <a:r>
              <a:rPr lang="en-US" sz="1400" dirty="0">
                <a:solidFill>
                  <a:schemeClr val="bg1"/>
                </a:solidFill>
                <a:latin typeface="Trebuchet MS"/>
                <a:cs typeface="Trebuchet MS"/>
              </a:rPr>
              <a:t>Conclusion</a:t>
            </a:r>
            <a:endParaRPr lang="en-US" sz="1400" dirty="0"/>
          </a:p>
        </p:txBody>
      </p:sp>
      <p:cxnSp>
        <p:nvCxnSpPr>
          <p:cNvPr id="32" name="Straight Connector 31"/>
          <p:cNvCxnSpPr/>
          <p:nvPr/>
        </p:nvCxnSpPr>
        <p:spPr>
          <a:xfrm>
            <a:off x="5472774" y="193806"/>
            <a:ext cx="0" cy="365814"/>
          </a:xfrm>
          <a:prstGeom prst="line">
            <a:avLst/>
          </a:prstGeom>
          <a:ln w="25400">
            <a:solidFill>
              <a:schemeClr val="tx1">
                <a:alpha val="53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7212072" y="193806"/>
            <a:ext cx="0" cy="365814"/>
          </a:xfrm>
          <a:prstGeom prst="line">
            <a:avLst/>
          </a:prstGeom>
          <a:ln w="25400">
            <a:solidFill>
              <a:schemeClr val="tx1">
                <a:alpha val="53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9421872" y="143835"/>
            <a:ext cx="0" cy="365814"/>
          </a:xfrm>
          <a:prstGeom prst="line">
            <a:avLst/>
          </a:prstGeom>
          <a:ln w="25400">
            <a:solidFill>
              <a:schemeClr val="tx1">
                <a:alpha val="53000"/>
              </a:schemeClr>
            </a:solidFill>
          </a:ln>
        </p:spPr>
        <p:style>
          <a:lnRef idx="1">
            <a:schemeClr val="accent1"/>
          </a:lnRef>
          <a:fillRef idx="0">
            <a:schemeClr val="accent1"/>
          </a:fillRef>
          <a:effectRef idx="0">
            <a:schemeClr val="accent1"/>
          </a:effectRef>
          <a:fontRef idx="minor">
            <a:schemeClr val="tx1"/>
          </a:fontRef>
        </p:style>
      </p:cxnSp>
      <p:sp>
        <p:nvSpPr>
          <p:cNvPr id="35" name="Line 31"/>
          <p:cNvSpPr>
            <a:spLocks noChangeShapeType="1"/>
          </p:cNvSpPr>
          <p:nvPr/>
        </p:nvSpPr>
        <p:spPr bwMode="auto">
          <a:xfrm>
            <a:off x="190500" y="696001"/>
            <a:ext cx="11849100" cy="0"/>
          </a:xfrm>
          <a:prstGeom prst="line">
            <a:avLst/>
          </a:prstGeom>
          <a:noFill/>
          <a:ln w="3175">
            <a:solidFill>
              <a:srgbClr val="318FC5"/>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endParaRPr>
          </a:p>
        </p:txBody>
      </p:sp>
      <p:sp>
        <p:nvSpPr>
          <p:cNvPr id="36" name="Line 31"/>
          <p:cNvSpPr>
            <a:spLocks noChangeShapeType="1"/>
          </p:cNvSpPr>
          <p:nvPr/>
        </p:nvSpPr>
        <p:spPr bwMode="auto">
          <a:xfrm>
            <a:off x="190500" y="696001"/>
            <a:ext cx="1104900" cy="0"/>
          </a:xfrm>
          <a:prstGeom prst="line">
            <a:avLst/>
          </a:prstGeom>
          <a:noFill/>
          <a:ln w="82550">
            <a:solidFill>
              <a:srgbClr val="318FC5"/>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endParaRPr>
          </a:p>
        </p:txBody>
      </p:sp>
      <p:sp>
        <p:nvSpPr>
          <p:cNvPr id="19" name="TextBox 18"/>
          <p:cNvSpPr txBox="1"/>
          <p:nvPr/>
        </p:nvSpPr>
        <p:spPr>
          <a:xfrm>
            <a:off x="75433" y="6161999"/>
            <a:ext cx="9083578" cy="646331"/>
          </a:xfrm>
          <a:prstGeom prst="rect">
            <a:avLst/>
          </a:prstGeom>
          <a:solidFill>
            <a:srgbClr val="00B0F0"/>
          </a:solidFill>
        </p:spPr>
        <p:txBody>
          <a:bodyPr wrap="square" rtlCol="0">
            <a:spAutoFit/>
          </a:bodyPr>
          <a:lstStyle/>
          <a:p>
            <a:r>
              <a:rPr lang="en-US" sz="1800" baseline="30000" dirty="0">
                <a:latin typeface="+mn-lt"/>
                <a:ea typeface="MS PGothic" pitchFamily="34" charset="-128"/>
                <a:cs typeface="MS PGothic" charset="0"/>
              </a:rPr>
              <a:t>1</a:t>
            </a:r>
            <a:r>
              <a:rPr lang="en-US" sz="1800" dirty="0">
                <a:latin typeface="+mn-lt"/>
              </a:rPr>
              <a:t>Buckwalter JA, Am J Sports Med. 1997;25(6):873-81.</a:t>
            </a:r>
          </a:p>
          <a:p>
            <a:r>
              <a:rPr lang="en-US" sz="1800" baseline="30000" dirty="0">
                <a:latin typeface="+mn-lt"/>
              </a:rPr>
              <a:t>2</a:t>
            </a:r>
            <a:r>
              <a:rPr lang="en-US" sz="1800" dirty="0">
                <a:latin typeface="+mn-lt"/>
              </a:rPr>
              <a:t>Alkatan M, J </a:t>
            </a:r>
            <a:r>
              <a:rPr lang="en-US" sz="1800" dirty="0" err="1">
                <a:latin typeface="+mn-lt"/>
              </a:rPr>
              <a:t>Rheumatol</a:t>
            </a:r>
            <a:r>
              <a:rPr lang="en-US" sz="1800" dirty="0">
                <a:latin typeface="+mn-lt"/>
              </a:rPr>
              <a:t>. 2016;43(3):666-72.</a:t>
            </a:r>
          </a:p>
        </p:txBody>
      </p:sp>
      <p:sp>
        <p:nvSpPr>
          <p:cNvPr id="5" name="Content Placeholder 4">
            <a:extLst>
              <a:ext uri="{FF2B5EF4-FFF2-40B4-BE49-F238E27FC236}">
                <a16:creationId xmlns:a16="http://schemas.microsoft.com/office/drawing/2014/main" id="{858384E7-24B3-2847-A565-FDA38133FEF7}"/>
              </a:ext>
            </a:extLst>
          </p:cNvPr>
          <p:cNvSpPr>
            <a:spLocks noGrp="1"/>
          </p:cNvSpPr>
          <p:nvPr>
            <p:ph sz="half" idx="1"/>
          </p:nvPr>
        </p:nvSpPr>
        <p:spPr>
          <a:xfrm>
            <a:off x="392774" y="2867912"/>
            <a:ext cx="5080000" cy="2718736"/>
          </a:xfrm>
        </p:spPr>
        <p:txBody>
          <a:bodyPr/>
          <a:lstStyle/>
          <a:p>
            <a:pPr marL="0" indent="0">
              <a:buNone/>
            </a:pPr>
            <a:r>
              <a:rPr lang="en-US" sz="2400" dirty="0">
                <a:solidFill>
                  <a:srgbClr val="FFFF00"/>
                </a:solidFill>
              </a:rPr>
              <a:t>☞ On the one hand</a:t>
            </a:r>
            <a:r>
              <a:rPr lang="en-US" sz="2400" dirty="0"/>
              <a:t>, </a:t>
            </a:r>
          </a:p>
          <a:p>
            <a:pPr marL="0" indent="0">
              <a:buNone/>
            </a:pPr>
            <a:r>
              <a:rPr lang="en-US" sz="2400" dirty="0"/>
              <a:t>Physical activity has been found to be beneficial in the management knee homeostasis providing an optimized chondrocyte cycle of production and destruction</a:t>
            </a:r>
            <a:r>
              <a:rPr lang="en-US" sz="2400" baseline="30000" dirty="0"/>
              <a:t>1</a:t>
            </a:r>
            <a:r>
              <a:rPr lang="en-US" sz="2400" dirty="0"/>
              <a:t>. </a:t>
            </a:r>
            <a:endParaRPr lang="en-US" sz="2400" dirty="0">
              <a:solidFill>
                <a:schemeClr val="bg1"/>
              </a:solidFill>
              <a:ea typeface="Arial" charset="0"/>
              <a:cs typeface="Arial" charset="0"/>
            </a:endParaRPr>
          </a:p>
          <a:p>
            <a:pPr marL="457200" indent="-457200">
              <a:buFont typeface="Arial" charset="0"/>
              <a:buChar char="•"/>
            </a:pPr>
            <a:endParaRPr lang="en-US" sz="3200" dirty="0">
              <a:solidFill>
                <a:schemeClr val="bg1"/>
              </a:solidFill>
              <a:ea typeface="Arial" charset="0"/>
              <a:cs typeface="Arial" charset="0"/>
            </a:endParaRPr>
          </a:p>
          <a:p>
            <a:endParaRPr lang="en-US" dirty="0"/>
          </a:p>
        </p:txBody>
      </p:sp>
      <p:sp>
        <p:nvSpPr>
          <p:cNvPr id="7" name="Content Placeholder 6">
            <a:extLst>
              <a:ext uri="{FF2B5EF4-FFF2-40B4-BE49-F238E27FC236}">
                <a16:creationId xmlns:a16="http://schemas.microsoft.com/office/drawing/2014/main" id="{E1947FBD-3E11-7242-9931-4B3615B00C60}"/>
              </a:ext>
            </a:extLst>
          </p:cNvPr>
          <p:cNvSpPr>
            <a:spLocks noGrp="1"/>
          </p:cNvSpPr>
          <p:nvPr>
            <p:ph sz="half" idx="2"/>
          </p:nvPr>
        </p:nvSpPr>
        <p:spPr>
          <a:xfrm>
            <a:off x="6959600" y="2843656"/>
            <a:ext cx="5080000" cy="2384369"/>
          </a:xfrm>
        </p:spPr>
        <p:txBody>
          <a:bodyPr/>
          <a:lstStyle/>
          <a:p>
            <a:pPr marL="0" indent="0">
              <a:buNone/>
            </a:pPr>
            <a:r>
              <a:rPr lang="en-US" sz="2400" dirty="0">
                <a:solidFill>
                  <a:srgbClr val="FFFF00"/>
                </a:solidFill>
              </a:rPr>
              <a:t>☛</a:t>
            </a:r>
            <a:r>
              <a:rPr lang="en-US" sz="2400" dirty="0"/>
              <a:t> </a:t>
            </a:r>
            <a:r>
              <a:rPr lang="en-US" sz="2400" dirty="0">
                <a:solidFill>
                  <a:srgbClr val="FFFF00"/>
                </a:solidFill>
              </a:rPr>
              <a:t>On the other hand</a:t>
            </a:r>
            <a:r>
              <a:rPr lang="en-US" sz="2400" dirty="0"/>
              <a:t>, </a:t>
            </a:r>
          </a:p>
          <a:p>
            <a:pPr marL="0" indent="0">
              <a:buNone/>
            </a:pPr>
            <a:r>
              <a:rPr lang="en-US" sz="2400" dirty="0"/>
              <a:t>Excessive fast-paced physical activity with high load-joint torsion has been found to have an increased incidence of knee injury independently of body weight</a:t>
            </a:r>
            <a:r>
              <a:rPr lang="en-US" sz="2400" baseline="30000" dirty="0"/>
              <a:t>2</a:t>
            </a:r>
            <a:r>
              <a:rPr lang="en-US" sz="2400" dirty="0"/>
              <a:t>. </a:t>
            </a:r>
            <a:endParaRPr lang="en-US" sz="2400" dirty="0">
              <a:solidFill>
                <a:schemeClr val="bg1"/>
              </a:solidFill>
              <a:ea typeface="Arial" charset="0"/>
              <a:cs typeface="Arial" charset="0"/>
            </a:endParaRPr>
          </a:p>
          <a:p>
            <a:endParaRPr lang="en-US" dirty="0"/>
          </a:p>
        </p:txBody>
      </p:sp>
      <p:pic>
        <p:nvPicPr>
          <p:cNvPr id="20" name="Graphic 19" descr="Baseball">
            <a:extLst>
              <a:ext uri="{FF2B5EF4-FFF2-40B4-BE49-F238E27FC236}">
                <a16:creationId xmlns:a16="http://schemas.microsoft.com/office/drawing/2014/main" id="{0C28D76A-0A9B-5147-B4A1-19E4DF673C1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734800" y="5867400"/>
            <a:ext cx="457200" cy="457200"/>
          </a:xfrm>
          <a:prstGeom prst="rect">
            <a:avLst/>
          </a:prstGeom>
        </p:spPr>
      </p:pic>
      <p:pic>
        <p:nvPicPr>
          <p:cNvPr id="21" name="Graphic 20" descr="Soccer">
            <a:extLst>
              <a:ext uri="{FF2B5EF4-FFF2-40B4-BE49-F238E27FC236}">
                <a16:creationId xmlns:a16="http://schemas.microsoft.com/office/drawing/2014/main" id="{19D8E596-0DFA-CD41-87FE-3B02AC6824C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679382" y="706582"/>
            <a:ext cx="415636" cy="415636"/>
          </a:xfrm>
          <a:prstGeom prst="rect">
            <a:avLst/>
          </a:prstGeom>
        </p:spPr>
      </p:pic>
      <p:pic>
        <p:nvPicPr>
          <p:cNvPr id="22" name="Graphic 21" descr="Cricket">
            <a:extLst>
              <a:ext uri="{FF2B5EF4-FFF2-40B4-BE49-F238E27FC236}">
                <a16:creationId xmlns:a16="http://schemas.microsoft.com/office/drawing/2014/main" id="{433E98F6-7862-794C-97E7-EF34F6C331B9}"/>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658600" y="1091056"/>
            <a:ext cx="457200" cy="457200"/>
          </a:xfrm>
          <a:prstGeom prst="rect">
            <a:avLst/>
          </a:prstGeom>
        </p:spPr>
      </p:pic>
      <p:pic>
        <p:nvPicPr>
          <p:cNvPr id="23" name="Graphic 22" descr="Tennis">
            <a:extLst>
              <a:ext uri="{FF2B5EF4-FFF2-40B4-BE49-F238E27FC236}">
                <a16:creationId xmlns:a16="http://schemas.microsoft.com/office/drawing/2014/main" id="{547ECD65-F1E6-234A-B213-597CFE2FDB7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734800" y="1524000"/>
            <a:ext cx="457200" cy="457200"/>
          </a:xfrm>
          <a:prstGeom prst="rect">
            <a:avLst/>
          </a:prstGeom>
        </p:spPr>
      </p:pic>
      <p:pic>
        <p:nvPicPr>
          <p:cNvPr id="25" name="Graphic 24" descr="Cycling">
            <a:extLst>
              <a:ext uri="{FF2B5EF4-FFF2-40B4-BE49-F238E27FC236}">
                <a16:creationId xmlns:a16="http://schemas.microsoft.com/office/drawing/2014/main" id="{381C5264-80C7-E248-80AB-B86A0C73CA00}"/>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731642" y="2005456"/>
            <a:ext cx="457200" cy="457200"/>
          </a:xfrm>
          <a:prstGeom prst="rect">
            <a:avLst/>
          </a:prstGeom>
        </p:spPr>
      </p:pic>
      <p:pic>
        <p:nvPicPr>
          <p:cNvPr id="37" name="Graphic 36" descr="Golf">
            <a:extLst>
              <a:ext uri="{FF2B5EF4-FFF2-40B4-BE49-F238E27FC236}">
                <a16:creationId xmlns:a16="http://schemas.microsoft.com/office/drawing/2014/main" id="{EAF1DABB-165D-D64D-BAB4-A1620F4673E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811000" y="2843656"/>
            <a:ext cx="457200" cy="457200"/>
          </a:xfrm>
          <a:prstGeom prst="rect">
            <a:avLst/>
          </a:prstGeom>
        </p:spPr>
      </p:pic>
      <p:pic>
        <p:nvPicPr>
          <p:cNvPr id="38" name="Graphic 37" descr="Swimming">
            <a:extLst>
              <a:ext uri="{FF2B5EF4-FFF2-40B4-BE49-F238E27FC236}">
                <a16:creationId xmlns:a16="http://schemas.microsoft.com/office/drawing/2014/main" id="{D15A20EA-9709-F74C-B1D8-83BAD114D735}"/>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1733917" y="3224656"/>
            <a:ext cx="457200" cy="457200"/>
          </a:xfrm>
          <a:prstGeom prst="rect">
            <a:avLst/>
          </a:prstGeom>
        </p:spPr>
      </p:pic>
      <p:pic>
        <p:nvPicPr>
          <p:cNvPr id="39" name="Graphic 38" descr="Water polo">
            <a:extLst>
              <a:ext uri="{FF2B5EF4-FFF2-40B4-BE49-F238E27FC236}">
                <a16:creationId xmlns:a16="http://schemas.microsoft.com/office/drawing/2014/main" id="{F6E72BE9-3A43-A04E-992A-0262456C0DC3}"/>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1733917" y="3605656"/>
            <a:ext cx="457200" cy="457200"/>
          </a:xfrm>
          <a:prstGeom prst="rect">
            <a:avLst/>
          </a:prstGeom>
        </p:spPr>
      </p:pic>
      <p:pic>
        <p:nvPicPr>
          <p:cNvPr id="40" name="Graphic 39" descr="Body builder">
            <a:extLst>
              <a:ext uri="{FF2B5EF4-FFF2-40B4-BE49-F238E27FC236}">
                <a16:creationId xmlns:a16="http://schemas.microsoft.com/office/drawing/2014/main" id="{F1EFD994-7934-C94F-B22B-B15921CEB23C}"/>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1734800" y="4062856"/>
            <a:ext cx="457200" cy="457200"/>
          </a:xfrm>
          <a:prstGeom prst="rect">
            <a:avLst/>
          </a:prstGeom>
        </p:spPr>
      </p:pic>
      <p:pic>
        <p:nvPicPr>
          <p:cNvPr id="41" name="Graphic 40" descr="Gymnast Rings">
            <a:extLst>
              <a:ext uri="{FF2B5EF4-FFF2-40B4-BE49-F238E27FC236}">
                <a16:creationId xmlns:a16="http://schemas.microsoft.com/office/drawing/2014/main" id="{0EB826A3-A4F9-6442-98AE-DB0246E8717E}"/>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11734800" y="4520056"/>
            <a:ext cx="457200" cy="457200"/>
          </a:xfrm>
          <a:prstGeom prst="rect">
            <a:avLst/>
          </a:prstGeom>
        </p:spPr>
      </p:pic>
      <p:pic>
        <p:nvPicPr>
          <p:cNvPr id="42" name="Graphic 41" descr="Gymnast Floor routine">
            <a:extLst>
              <a:ext uri="{FF2B5EF4-FFF2-40B4-BE49-F238E27FC236}">
                <a16:creationId xmlns:a16="http://schemas.microsoft.com/office/drawing/2014/main" id="{A320ACDD-640B-6344-8DA3-C727CA44A5E1}"/>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1734800" y="5053456"/>
            <a:ext cx="457200" cy="457200"/>
          </a:xfrm>
          <a:prstGeom prst="rect">
            <a:avLst/>
          </a:prstGeom>
        </p:spPr>
      </p:pic>
      <p:pic>
        <p:nvPicPr>
          <p:cNvPr id="43" name="Graphic 42" descr="Dancing">
            <a:extLst>
              <a:ext uri="{FF2B5EF4-FFF2-40B4-BE49-F238E27FC236}">
                <a16:creationId xmlns:a16="http://schemas.microsoft.com/office/drawing/2014/main" id="{A423902C-C7A4-514C-883B-422033AE3D88}"/>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11734800" y="5410200"/>
            <a:ext cx="457200" cy="457200"/>
          </a:xfrm>
          <a:prstGeom prst="rect">
            <a:avLst/>
          </a:prstGeom>
        </p:spPr>
      </p:pic>
      <p:pic>
        <p:nvPicPr>
          <p:cNvPr id="44" name="Graphic 43" descr="Cross country skiing">
            <a:extLst>
              <a:ext uri="{FF2B5EF4-FFF2-40B4-BE49-F238E27FC236}">
                <a16:creationId xmlns:a16="http://schemas.microsoft.com/office/drawing/2014/main" id="{EB1DAD32-1AE1-A548-A3D7-B8D2CA65BE68}"/>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11658600" y="2410712"/>
            <a:ext cx="457200" cy="457200"/>
          </a:xfrm>
          <a:prstGeom prst="rect">
            <a:avLst/>
          </a:prstGeom>
        </p:spPr>
      </p:pic>
    </p:spTree>
    <p:extLst>
      <p:ext uri="{BB962C8B-B14F-4D97-AF65-F5344CB8AC3E}">
        <p14:creationId xmlns:p14="http://schemas.microsoft.com/office/powerpoint/2010/main" val="817766529"/>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001339"/>
        </a:solidFill>
        <a:effectLst/>
      </p:bgPr>
    </p:bg>
    <p:spTree>
      <p:nvGrpSpPr>
        <p:cNvPr id="1" name=""/>
        <p:cNvGrpSpPr/>
        <p:nvPr/>
      </p:nvGrpSpPr>
      <p:grpSpPr>
        <a:xfrm>
          <a:off x="0" y="0"/>
          <a:ext cx="0" cy="0"/>
          <a:chOff x="0" y="0"/>
          <a:chExt cx="0" cy="0"/>
        </a:xfrm>
      </p:grpSpPr>
      <p:sp>
        <p:nvSpPr>
          <p:cNvPr id="9" name="Rounded Rectangle 8"/>
          <p:cNvSpPr/>
          <p:nvPr/>
        </p:nvSpPr>
        <p:spPr>
          <a:xfrm>
            <a:off x="343475" y="4247806"/>
            <a:ext cx="8023860" cy="1378531"/>
          </a:xfrm>
          <a:prstGeom prst="roundRect">
            <a:avLst/>
          </a:prstGeom>
          <a:solidFill>
            <a:srgbClr val="FF2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altLang="en-US" dirty="0">
                <a:solidFill>
                  <a:schemeClr val="bg1"/>
                </a:solidFill>
                <a:ea typeface="Calibri" panose="020F0502020204030204" pitchFamily="34" charset="0"/>
                <a:cs typeface="Times New Roman" panose="02020603050405020304" pitchFamily="18" charset="0"/>
              </a:rPr>
              <a:t>MRI is the most sensitive modality which can depict early structural alteration of cartilage and knee internal structures</a:t>
            </a:r>
            <a:r>
              <a:rPr lang="en-US" altLang="en-US" baseline="30000" dirty="0">
                <a:solidFill>
                  <a:schemeClr val="bg1"/>
                </a:solidFill>
                <a:ea typeface="Calibri" panose="020F0502020204030204" pitchFamily="34" charset="0"/>
                <a:cs typeface="Times New Roman" panose="02020603050405020304" pitchFamily="18" charset="0"/>
              </a:rPr>
              <a:t>3</a:t>
            </a:r>
            <a:r>
              <a:rPr lang="en-US" altLang="en-US" dirty="0">
                <a:solidFill>
                  <a:schemeClr val="bg1"/>
                </a:solidFill>
                <a:ea typeface="Calibri" panose="020F0502020204030204" pitchFamily="34" charset="0"/>
                <a:cs typeface="Times New Roman" panose="02020603050405020304" pitchFamily="18" charset="0"/>
              </a:rPr>
              <a:t>.</a:t>
            </a:r>
            <a:endParaRPr lang="en-US" altLang="en-US" dirty="0">
              <a:solidFill>
                <a:schemeClr val="bg1"/>
              </a:solidFill>
            </a:endParaRPr>
          </a:p>
        </p:txBody>
      </p:sp>
      <p:sp>
        <p:nvSpPr>
          <p:cNvPr id="6" name="Slide Number Placeholder 6"/>
          <p:cNvSpPr txBox="1">
            <a:spLocks/>
          </p:cNvSpPr>
          <p:nvPr/>
        </p:nvSpPr>
        <p:spPr>
          <a:xfrm>
            <a:off x="11208636" y="6648457"/>
            <a:ext cx="184546" cy="103875"/>
          </a:xfrm>
          <a:prstGeom prst="rect">
            <a:avLst/>
          </a:prstGeom>
        </p:spPr>
        <p:txBody>
          <a:bodyPr vert="horz" wrap="square" lIns="0" tIns="0" rIns="0" bIns="0" rtlCol="0" anchor="b" anchorCtr="0">
            <a:spAutoFit/>
          </a:bodyPr>
          <a:lstStyle>
            <a:defPPr>
              <a:defRPr lang="en-US"/>
            </a:defPPr>
            <a:lvl1pPr marL="0" algn="l" defTabSz="914400" rtl="0" eaLnBrk="1" latinLnBrk="0" hangingPunct="1">
              <a:defRPr sz="900" i="0" kern="1200">
                <a:solidFill>
                  <a:schemeClr val="tx1"/>
                </a:solidFill>
                <a:latin typeface="Helvetica Neue"/>
                <a:ea typeface="+mn-ea"/>
                <a:cs typeface="Helvetica Neue"/>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BCC8D0D-EAEC-449D-9161-023DFF90F2E2}" type="slidenum">
              <a:rPr lang="en-US" sz="675"/>
              <a:pPr/>
              <a:t>4</a:t>
            </a:fld>
            <a:endParaRPr lang="en-US" sz="675" dirty="0"/>
          </a:p>
        </p:txBody>
      </p:sp>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01397" y="6324600"/>
            <a:ext cx="738203" cy="357841"/>
          </a:xfrm>
          <a:prstGeom prst="rect">
            <a:avLst/>
          </a:prstGeom>
        </p:spPr>
      </p:pic>
      <p:cxnSp>
        <p:nvCxnSpPr>
          <p:cNvPr id="17" name="Straight Connector 16"/>
          <p:cNvCxnSpPr/>
          <p:nvPr/>
        </p:nvCxnSpPr>
        <p:spPr>
          <a:xfrm>
            <a:off x="152400" y="6079282"/>
            <a:ext cx="11612880" cy="16718"/>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xmlns="">
                <a:noFill/>
              </a14:hiddenFill>
            </a:ext>
          </a:extLst>
        </p:spPr>
      </p:cxnSp>
      <p:sp>
        <p:nvSpPr>
          <p:cNvPr id="27" name="Textfeld 10"/>
          <p:cNvSpPr txBox="1"/>
          <p:nvPr/>
        </p:nvSpPr>
        <p:spPr>
          <a:xfrm>
            <a:off x="478664" y="131830"/>
            <a:ext cx="1580882" cy="400110"/>
          </a:xfrm>
          <a:prstGeom prst="rect">
            <a:avLst/>
          </a:prstGeom>
          <a:noFill/>
        </p:spPr>
        <p:txBody>
          <a:bodyPr wrap="none" rtlCol="0">
            <a:spAutoFit/>
          </a:bodyPr>
          <a:lstStyle/>
          <a:p>
            <a:r>
              <a:rPr lang="en-US" sz="2000" b="1" dirty="0">
                <a:solidFill>
                  <a:srgbClr val="FDFF00"/>
                </a:solidFill>
                <a:latin typeface="Trebuchet MS"/>
                <a:cs typeface="Trebuchet MS"/>
              </a:rPr>
              <a:t>Background</a:t>
            </a:r>
            <a:endParaRPr lang="en-US" sz="1400" u="sng" dirty="0">
              <a:solidFill>
                <a:srgbClr val="FDFF00"/>
              </a:solidFill>
              <a:latin typeface="Trebuchet MS"/>
              <a:cs typeface="Trebuchet MS"/>
            </a:endParaRPr>
          </a:p>
        </p:txBody>
      </p:sp>
      <p:sp>
        <p:nvSpPr>
          <p:cNvPr id="53" name="Rectangle 52"/>
          <p:cNvSpPr/>
          <p:nvPr/>
        </p:nvSpPr>
        <p:spPr>
          <a:xfrm>
            <a:off x="10005048" y="175240"/>
            <a:ext cx="1550424" cy="307777"/>
          </a:xfrm>
          <a:prstGeom prst="rect">
            <a:avLst/>
          </a:prstGeom>
        </p:spPr>
        <p:txBody>
          <a:bodyPr wrap="none">
            <a:spAutoFit/>
          </a:bodyPr>
          <a:lstStyle/>
          <a:p>
            <a:r>
              <a:rPr lang="en-US" sz="1400">
                <a:solidFill>
                  <a:schemeClr val="bg1"/>
                </a:solidFill>
                <a:latin typeface="Trebuchet MS"/>
                <a:cs typeface="Trebuchet MS"/>
              </a:rPr>
              <a:t>Acknowledgment</a:t>
            </a:r>
            <a:endParaRPr lang="en-US" sz="1400"/>
          </a:p>
        </p:txBody>
      </p:sp>
      <p:cxnSp>
        <p:nvCxnSpPr>
          <p:cNvPr id="54" name="Straight Connector 53"/>
          <p:cNvCxnSpPr/>
          <p:nvPr/>
        </p:nvCxnSpPr>
        <p:spPr>
          <a:xfrm>
            <a:off x="2259072" y="193806"/>
            <a:ext cx="0" cy="365814"/>
          </a:xfrm>
          <a:prstGeom prst="line">
            <a:avLst/>
          </a:prstGeom>
          <a:ln w="25400">
            <a:solidFill>
              <a:schemeClr val="tx1">
                <a:alpha val="53000"/>
              </a:schemeClr>
            </a:solidFill>
          </a:ln>
        </p:spPr>
        <p:style>
          <a:lnRef idx="1">
            <a:schemeClr val="accent1"/>
          </a:lnRef>
          <a:fillRef idx="0">
            <a:schemeClr val="accent1"/>
          </a:fillRef>
          <a:effectRef idx="0">
            <a:schemeClr val="accent1"/>
          </a:effectRef>
          <a:fontRef idx="minor">
            <a:schemeClr val="tx1"/>
          </a:fontRef>
        </p:style>
      </p:cxnSp>
      <p:sp>
        <p:nvSpPr>
          <p:cNvPr id="55" name="Rectangle 54"/>
          <p:cNvSpPr/>
          <p:nvPr/>
        </p:nvSpPr>
        <p:spPr>
          <a:xfrm>
            <a:off x="2945183" y="175240"/>
            <a:ext cx="1904689" cy="307777"/>
          </a:xfrm>
          <a:prstGeom prst="rect">
            <a:avLst/>
          </a:prstGeom>
        </p:spPr>
        <p:txBody>
          <a:bodyPr wrap="none">
            <a:spAutoFit/>
          </a:bodyPr>
          <a:lstStyle/>
          <a:p>
            <a:r>
              <a:rPr lang="en-US" sz="1400" dirty="0">
                <a:solidFill>
                  <a:schemeClr val="bg1"/>
                </a:solidFill>
                <a:latin typeface="Trebuchet MS"/>
                <a:cs typeface="Trebuchet MS"/>
              </a:rPr>
              <a:t>Method and Materials</a:t>
            </a:r>
            <a:endParaRPr lang="en-US" sz="1400" dirty="0"/>
          </a:p>
        </p:txBody>
      </p:sp>
      <p:sp>
        <p:nvSpPr>
          <p:cNvPr id="56" name="Rectangle 55"/>
          <p:cNvSpPr/>
          <p:nvPr/>
        </p:nvSpPr>
        <p:spPr>
          <a:xfrm>
            <a:off x="5919424" y="175240"/>
            <a:ext cx="744948" cy="307777"/>
          </a:xfrm>
          <a:prstGeom prst="rect">
            <a:avLst/>
          </a:prstGeom>
        </p:spPr>
        <p:txBody>
          <a:bodyPr wrap="none">
            <a:spAutoFit/>
          </a:bodyPr>
          <a:lstStyle/>
          <a:p>
            <a:r>
              <a:rPr lang="en-US" sz="1400" dirty="0">
                <a:solidFill>
                  <a:schemeClr val="bg1"/>
                </a:solidFill>
                <a:latin typeface="Trebuchet MS"/>
                <a:cs typeface="Trebuchet MS"/>
              </a:rPr>
              <a:t>Results</a:t>
            </a:r>
            <a:endParaRPr lang="en-US" sz="1400" dirty="0"/>
          </a:p>
        </p:txBody>
      </p:sp>
      <p:sp>
        <p:nvSpPr>
          <p:cNvPr id="57" name="Rectangle 56"/>
          <p:cNvSpPr/>
          <p:nvPr/>
        </p:nvSpPr>
        <p:spPr>
          <a:xfrm>
            <a:off x="7846199" y="175240"/>
            <a:ext cx="1042273" cy="307777"/>
          </a:xfrm>
          <a:prstGeom prst="rect">
            <a:avLst/>
          </a:prstGeom>
        </p:spPr>
        <p:txBody>
          <a:bodyPr wrap="none">
            <a:spAutoFit/>
          </a:bodyPr>
          <a:lstStyle/>
          <a:p>
            <a:r>
              <a:rPr lang="en-US" sz="1400" dirty="0">
                <a:solidFill>
                  <a:schemeClr val="bg1"/>
                </a:solidFill>
                <a:latin typeface="Trebuchet MS"/>
                <a:cs typeface="Trebuchet MS"/>
              </a:rPr>
              <a:t>Conclusion</a:t>
            </a:r>
            <a:endParaRPr lang="en-US" sz="1400" dirty="0"/>
          </a:p>
        </p:txBody>
      </p:sp>
      <p:cxnSp>
        <p:nvCxnSpPr>
          <p:cNvPr id="58" name="Straight Connector 57"/>
          <p:cNvCxnSpPr/>
          <p:nvPr/>
        </p:nvCxnSpPr>
        <p:spPr>
          <a:xfrm>
            <a:off x="5472774" y="193806"/>
            <a:ext cx="0" cy="365814"/>
          </a:xfrm>
          <a:prstGeom prst="line">
            <a:avLst/>
          </a:prstGeom>
          <a:ln w="25400">
            <a:solidFill>
              <a:schemeClr val="tx1">
                <a:alpha val="53000"/>
              </a:schemeClr>
            </a:solidFill>
          </a:ln>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7212072" y="193806"/>
            <a:ext cx="0" cy="365814"/>
          </a:xfrm>
          <a:prstGeom prst="line">
            <a:avLst/>
          </a:prstGeom>
          <a:ln w="25400">
            <a:solidFill>
              <a:schemeClr val="tx1">
                <a:alpha val="53000"/>
              </a:schemeClr>
            </a:solidFill>
          </a:ln>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9421872" y="143835"/>
            <a:ext cx="0" cy="365814"/>
          </a:xfrm>
          <a:prstGeom prst="line">
            <a:avLst/>
          </a:prstGeom>
          <a:ln w="25400">
            <a:solidFill>
              <a:schemeClr val="tx1">
                <a:alpha val="53000"/>
              </a:schemeClr>
            </a:solidFill>
          </a:ln>
        </p:spPr>
        <p:style>
          <a:lnRef idx="1">
            <a:schemeClr val="accent1"/>
          </a:lnRef>
          <a:fillRef idx="0">
            <a:schemeClr val="accent1"/>
          </a:fillRef>
          <a:effectRef idx="0">
            <a:schemeClr val="accent1"/>
          </a:effectRef>
          <a:fontRef idx="minor">
            <a:schemeClr val="tx1"/>
          </a:fontRef>
        </p:style>
      </p:cxnSp>
      <p:sp>
        <p:nvSpPr>
          <p:cNvPr id="61" name="Line 31"/>
          <p:cNvSpPr>
            <a:spLocks noChangeShapeType="1"/>
          </p:cNvSpPr>
          <p:nvPr/>
        </p:nvSpPr>
        <p:spPr bwMode="auto">
          <a:xfrm>
            <a:off x="190500" y="696001"/>
            <a:ext cx="11849100" cy="0"/>
          </a:xfrm>
          <a:prstGeom prst="line">
            <a:avLst/>
          </a:prstGeom>
          <a:noFill/>
          <a:ln w="3175">
            <a:solidFill>
              <a:srgbClr val="318FC5"/>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endParaRPr>
          </a:p>
        </p:txBody>
      </p:sp>
      <p:sp>
        <p:nvSpPr>
          <p:cNvPr id="62" name="Line 31"/>
          <p:cNvSpPr>
            <a:spLocks noChangeShapeType="1"/>
          </p:cNvSpPr>
          <p:nvPr/>
        </p:nvSpPr>
        <p:spPr bwMode="auto">
          <a:xfrm>
            <a:off x="190500" y="696001"/>
            <a:ext cx="2068572" cy="0"/>
          </a:xfrm>
          <a:prstGeom prst="line">
            <a:avLst/>
          </a:prstGeom>
          <a:noFill/>
          <a:ln w="82550">
            <a:solidFill>
              <a:srgbClr val="318FC5"/>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endParaRPr>
          </a:p>
        </p:txBody>
      </p:sp>
      <p:sp>
        <p:nvSpPr>
          <p:cNvPr id="4" name="Rectangle 3">
            <a:extLst>
              <a:ext uri="{FF2B5EF4-FFF2-40B4-BE49-F238E27FC236}">
                <a16:creationId xmlns:a16="http://schemas.microsoft.com/office/drawing/2014/main" id="{83964CCF-71E2-9746-91DD-9EC20CF2B0EF}"/>
              </a:ext>
            </a:extLst>
          </p:cNvPr>
          <p:cNvSpPr>
            <a:spLocks noChangeArrowheads="1"/>
          </p:cNvSpPr>
          <p:nvPr/>
        </p:nvSpPr>
        <p:spPr bwMode="auto">
          <a:xfrm>
            <a:off x="513498" y="939162"/>
            <a:ext cx="10663646" cy="304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34290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lang="en-US" altLang="en-US" dirty="0">
                <a:solidFill>
                  <a:srgbClr val="FFFF00"/>
                </a:solidFill>
                <a:latin typeface="+mn-lt"/>
                <a:ea typeface="Calibri" panose="020F0502020204030204" pitchFamily="34" charset="0"/>
                <a:cs typeface="Times New Roman" panose="02020603050405020304" pitchFamily="18" charset="0"/>
              </a:rPr>
              <a:t>J</a:t>
            </a:r>
            <a:r>
              <a:rPr kumimoji="0" lang="en-US" altLang="en-US" b="0" i="0" u="none" strike="noStrike" cap="none" normalizeH="0" baseline="0" dirty="0">
                <a:ln>
                  <a:noFill/>
                </a:ln>
                <a:solidFill>
                  <a:srgbClr val="FFFF00"/>
                </a:solidFill>
                <a:effectLst/>
                <a:latin typeface="+mn-lt"/>
                <a:ea typeface="Calibri" panose="020F0502020204030204" pitchFamily="34" charset="0"/>
                <a:cs typeface="Times New Roman" panose="02020603050405020304" pitchFamily="18" charset="0"/>
              </a:rPr>
              <a:t>oint injury </a:t>
            </a:r>
            <a:r>
              <a:rPr kumimoji="0" lang="en-US" altLang="en-US"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can lead to a trauma-initiated joint degeneration, which has been found to be </a:t>
            </a:r>
            <a:r>
              <a:rPr kumimoji="0" lang="en-US" altLang="en-US" b="0" i="0" u="none" strike="noStrike" cap="none" normalizeH="0" baseline="0" dirty="0">
                <a:ln>
                  <a:noFill/>
                </a:ln>
                <a:solidFill>
                  <a:srgbClr val="FFFF00"/>
                </a:solidFill>
                <a:effectLst/>
                <a:latin typeface="+mn-lt"/>
                <a:ea typeface="Calibri" panose="020F0502020204030204" pitchFamily="34" charset="0"/>
                <a:cs typeface="Times New Roman" panose="02020603050405020304" pitchFamily="18" charset="0"/>
              </a:rPr>
              <a:t>associated with 5% of new knee OA cases</a:t>
            </a:r>
            <a:r>
              <a:rPr lang="en-US" altLang="en-US" baseline="30000" dirty="0">
                <a:solidFill>
                  <a:schemeClr val="bg1"/>
                </a:solidFill>
                <a:latin typeface="+mn-lt"/>
                <a:ea typeface="Calibri" panose="020F0502020204030204" pitchFamily="34" charset="0"/>
                <a:cs typeface="Times New Roman" panose="02020603050405020304" pitchFamily="18" charset="0"/>
              </a:rPr>
              <a:t>1</a:t>
            </a:r>
            <a:r>
              <a:rPr kumimoji="0" lang="en-US" altLang="en-US" b="0" i="0" u="none" strike="noStrike" cap="none" normalizeH="0" baseline="30000" dirty="0">
                <a:ln>
                  <a:noFill/>
                </a:ln>
                <a:solidFill>
                  <a:schemeClr val="bg1"/>
                </a:solidFill>
                <a:effectLst/>
                <a:latin typeface="+mn-lt"/>
                <a:ea typeface="Calibri" panose="020F0502020204030204" pitchFamily="34" charset="0"/>
                <a:cs typeface="Times New Roman" panose="02020603050405020304" pitchFamily="18" charset="0"/>
              </a:rPr>
              <a:t>, </a:t>
            </a:r>
            <a:r>
              <a:rPr lang="en-US" altLang="en-US" baseline="30000" dirty="0">
                <a:solidFill>
                  <a:schemeClr val="bg1"/>
                </a:solidFill>
                <a:latin typeface="+mn-lt"/>
                <a:ea typeface="Calibri" panose="020F0502020204030204" pitchFamily="34" charset="0"/>
                <a:cs typeface="Times New Roman" panose="02020603050405020304" pitchFamily="18" charset="0"/>
              </a:rPr>
              <a:t>2</a:t>
            </a:r>
            <a:r>
              <a:rPr kumimoji="0" lang="en-US" altLang="en-US"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a:t>
            </a:r>
          </a:p>
          <a:p>
            <a:pPr marR="0" lvl="0" algn="just" defTabSz="914400" rtl="0" eaLnBrk="0" fontAlgn="base" latinLnBrk="0" hangingPunct="0">
              <a:lnSpc>
                <a:spcPct val="100000"/>
              </a:lnSpc>
              <a:spcBef>
                <a:spcPct val="0"/>
              </a:spcBef>
              <a:spcAft>
                <a:spcPct val="0"/>
              </a:spcAft>
              <a:buClrTx/>
              <a:buSzTx/>
              <a:tabLst/>
            </a:pPr>
            <a:endParaRPr kumimoji="0" lang="en-US" altLang="en-US"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endParaRPr>
          </a:p>
          <a:p>
            <a:pPr marL="342900" lvl="0" indent="-342900" algn="just" eaLnBrk="0" hangingPunct="0">
              <a:buFont typeface="Arial" panose="020B0604020202020204" pitchFamily="34" charset="0"/>
              <a:buChar char="•"/>
            </a:pPr>
            <a:r>
              <a:rPr lang="en-US" dirty="0">
                <a:solidFill>
                  <a:srgbClr val="FFFF00"/>
                </a:solidFill>
                <a:latin typeface="+mn-lt"/>
              </a:rPr>
              <a:t>Physical activity</a:t>
            </a:r>
            <a:r>
              <a:rPr lang="en-US" dirty="0">
                <a:latin typeface="+mn-lt"/>
              </a:rPr>
              <a:t> is recommended to lose weight and to have a healthy life style. </a:t>
            </a:r>
            <a:r>
              <a:rPr kumimoji="0" lang="en-US" altLang="en-US"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 </a:t>
            </a:r>
          </a:p>
          <a:p>
            <a:pPr marL="34290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endParaRPr kumimoji="0" lang="en-US" altLang="en-US"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endParaRPr>
          </a:p>
          <a:p>
            <a:pPr marL="342900" marR="0" lvl="0" indent="-342900" algn="just" defTabSz="914400" rtl="0" eaLnBrk="0" fontAlgn="base" latinLnBrk="0" hangingPunct="0">
              <a:lnSpc>
                <a:spcPct val="100000"/>
              </a:lnSpc>
              <a:spcBef>
                <a:spcPct val="0"/>
              </a:spcBef>
              <a:spcAft>
                <a:spcPct val="0"/>
              </a:spcAft>
              <a:buClrTx/>
              <a:buSzTx/>
              <a:buFont typeface="Arial" panose="020B0604020202020204" pitchFamily="34" charset="0"/>
              <a:buChar char="•"/>
              <a:tabLst/>
            </a:pPr>
            <a:r>
              <a:rPr kumimoji="0" lang="en-US" altLang="en-US"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The effect of </a:t>
            </a:r>
            <a:r>
              <a:rPr kumimoji="0" lang="en-US" altLang="en-US" b="0" i="0" u="none" strike="noStrike" cap="none" normalizeH="0" baseline="0" dirty="0">
                <a:ln>
                  <a:noFill/>
                </a:ln>
                <a:solidFill>
                  <a:srgbClr val="FFFF00"/>
                </a:solidFill>
                <a:effectLst/>
                <a:latin typeface="+mn-lt"/>
                <a:ea typeface="Calibri" panose="020F0502020204030204" pitchFamily="34" charset="0"/>
                <a:cs typeface="Times New Roman" panose="02020603050405020304" pitchFamily="18" charset="0"/>
              </a:rPr>
              <a:t>different types of physical activity </a:t>
            </a:r>
            <a:r>
              <a:rPr kumimoji="0" lang="en-US" altLang="en-US" b="0" i="0" u="none" strike="noStrike" cap="none" normalizeH="0" baseline="0" dirty="0">
                <a:ln>
                  <a:noFill/>
                </a:ln>
                <a:solidFill>
                  <a:schemeClr val="bg1"/>
                </a:solidFill>
                <a:effectLst/>
                <a:latin typeface="+mn-lt"/>
                <a:ea typeface="Calibri" panose="020F0502020204030204" pitchFamily="34" charset="0"/>
                <a:cs typeface="Times New Roman" panose="02020603050405020304" pitchFamily="18" charset="0"/>
              </a:rPr>
              <a:t>on morphologic degeneration of the knee has never been assessed with MR Imaging.</a:t>
            </a:r>
          </a:p>
        </p:txBody>
      </p:sp>
      <p:sp>
        <p:nvSpPr>
          <p:cNvPr id="23" name="TextBox 22">
            <a:extLst>
              <a:ext uri="{FF2B5EF4-FFF2-40B4-BE49-F238E27FC236}">
                <a16:creationId xmlns:a16="http://schemas.microsoft.com/office/drawing/2014/main" id="{36AE6706-9F86-AF47-84DD-2DC74FA6C1FD}"/>
              </a:ext>
            </a:extLst>
          </p:cNvPr>
          <p:cNvSpPr txBox="1"/>
          <p:nvPr/>
        </p:nvSpPr>
        <p:spPr>
          <a:xfrm>
            <a:off x="152400" y="5829479"/>
            <a:ext cx="9083578" cy="923330"/>
          </a:xfrm>
          <a:prstGeom prst="rect">
            <a:avLst/>
          </a:prstGeom>
          <a:solidFill>
            <a:srgbClr val="00B0F0"/>
          </a:solidFill>
        </p:spPr>
        <p:txBody>
          <a:bodyPr wrap="square" rtlCol="0">
            <a:spAutoFit/>
          </a:bodyPr>
          <a:lstStyle/>
          <a:p>
            <a:r>
              <a:rPr lang="en-US" sz="1800" baseline="30000" dirty="0">
                <a:latin typeface="+mn-lt"/>
              </a:rPr>
              <a:t>1</a:t>
            </a:r>
            <a:r>
              <a:rPr lang="en-US" sz="1800" dirty="0">
                <a:latin typeface="+mn-lt"/>
              </a:rPr>
              <a:t>Buckwalter J et Al. </a:t>
            </a:r>
            <a:r>
              <a:rPr lang="en-US" sz="1800" dirty="0" err="1">
                <a:latin typeface="+mn-lt"/>
              </a:rPr>
              <a:t>Orthop</a:t>
            </a:r>
            <a:r>
              <a:rPr lang="en-US" sz="1800" dirty="0">
                <a:latin typeface="+mn-lt"/>
              </a:rPr>
              <a:t> Sports Phys </a:t>
            </a:r>
            <a:r>
              <a:rPr lang="en-US" sz="1800" dirty="0" err="1">
                <a:latin typeface="+mn-lt"/>
              </a:rPr>
              <a:t>Ther</a:t>
            </a:r>
            <a:r>
              <a:rPr lang="en-US" sz="1800" dirty="0">
                <a:latin typeface="+mn-lt"/>
              </a:rPr>
              <a:t>. 2003;33(10):578-88.</a:t>
            </a:r>
          </a:p>
          <a:p>
            <a:r>
              <a:rPr lang="en-US" sz="1800" baseline="30000" dirty="0">
                <a:latin typeface="+mn-lt"/>
              </a:rPr>
              <a:t>2</a:t>
            </a:r>
            <a:r>
              <a:rPr lang="en-US" sz="1800" dirty="0">
                <a:latin typeface="+mn-lt"/>
              </a:rPr>
              <a:t>Tanamas S et Al. Arthritis Rheum. 2009;61(4):459-67.</a:t>
            </a:r>
          </a:p>
          <a:p>
            <a:r>
              <a:rPr lang="en-US" sz="1800" baseline="30000" dirty="0">
                <a:latin typeface="+mn-lt"/>
                <a:ea typeface="Arial" charset="0"/>
                <a:cs typeface="Arial" charset="0"/>
              </a:rPr>
              <a:t>3</a:t>
            </a:r>
            <a:r>
              <a:rPr lang="en-US" sz="1800" dirty="0">
                <a:latin typeface="+mn-lt"/>
              </a:rPr>
              <a:t>Gersing AS et Al. Radiology. 2017;284(2):508-20</a:t>
            </a:r>
          </a:p>
        </p:txBody>
      </p:sp>
      <p:pic>
        <p:nvPicPr>
          <p:cNvPr id="10" name="Graphic 9" descr="Baseball">
            <a:extLst>
              <a:ext uri="{FF2B5EF4-FFF2-40B4-BE49-F238E27FC236}">
                <a16:creationId xmlns:a16="http://schemas.microsoft.com/office/drawing/2014/main" id="{36DDF167-F348-1D41-86A2-BAA504D1CF0B}"/>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734800" y="5867400"/>
            <a:ext cx="457200" cy="457200"/>
          </a:xfrm>
          <a:prstGeom prst="rect">
            <a:avLst/>
          </a:prstGeom>
        </p:spPr>
      </p:pic>
      <p:pic>
        <p:nvPicPr>
          <p:cNvPr id="12" name="Graphic 11" descr="Soccer">
            <a:extLst>
              <a:ext uri="{FF2B5EF4-FFF2-40B4-BE49-F238E27FC236}">
                <a16:creationId xmlns:a16="http://schemas.microsoft.com/office/drawing/2014/main" id="{912682D0-3AF6-0240-8A7C-6204AA27EDE1}"/>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679382" y="706582"/>
            <a:ext cx="415636" cy="415636"/>
          </a:xfrm>
          <a:prstGeom prst="rect">
            <a:avLst/>
          </a:prstGeom>
        </p:spPr>
      </p:pic>
      <p:pic>
        <p:nvPicPr>
          <p:cNvPr id="14" name="Graphic 13" descr="Cricket">
            <a:extLst>
              <a:ext uri="{FF2B5EF4-FFF2-40B4-BE49-F238E27FC236}">
                <a16:creationId xmlns:a16="http://schemas.microsoft.com/office/drawing/2014/main" id="{2F1907B1-823A-AE4A-B6CB-D6F05041374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658600" y="1091056"/>
            <a:ext cx="457200" cy="457200"/>
          </a:xfrm>
          <a:prstGeom prst="rect">
            <a:avLst/>
          </a:prstGeom>
        </p:spPr>
      </p:pic>
      <p:pic>
        <p:nvPicPr>
          <p:cNvPr id="18" name="Graphic 17" descr="Tennis">
            <a:extLst>
              <a:ext uri="{FF2B5EF4-FFF2-40B4-BE49-F238E27FC236}">
                <a16:creationId xmlns:a16="http://schemas.microsoft.com/office/drawing/2014/main" id="{2A13915D-C185-9849-AE8A-AC442E28548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734800" y="1524000"/>
            <a:ext cx="457200" cy="457200"/>
          </a:xfrm>
          <a:prstGeom prst="rect">
            <a:avLst/>
          </a:prstGeom>
        </p:spPr>
      </p:pic>
      <p:pic>
        <p:nvPicPr>
          <p:cNvPr id="20" name="Graphic 19" descr="Cycling">
            <a:extLst>
              <a:ext uri="{FF2B5EF4-FFF2-40B4-BE49-F238E27FC236}">
                <a16:creationId xmlns:a16="http://schemas.microsoft.com/office/drawing/2014/main" id="{E4DFB8FC-64AD-2540-B7EE-1525011A3E6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731642" y="2005456"/>
            <a:ext cx="457200" cy="457200"/>
          </a:xfrm>
          <a:prstGeom prst="rect">
            <a:avLst/>
          </a:prstGeom>
        </p:spPr>
      </p:pic>
      <p:pic>
        <p:nvPicPr>
          <p:cNvPr id="30" name="Graphic 29" descr="Golf">
            <a:extLst>
              <a:ext uri="{FF2B5EF4-FFF2-40B4-BE49-F238E27FC236}">
                <a16:creationId xmlns:a16="http://schemas.microsoft.com/office/drawing/2014/main" id="{BB377B67-1726-D04C-B1BB-E6B259E3190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811000" y="2843656"/>
            <a:ext cx="457200" cy="457200"/>
          </a:xfrm>
          <a:prstGeom prst="rect">
            <a:avLst/>
          </a:prstGeom>
        </p:spPr>
      </p:pic>
      <p:pic>
        <p:nvPicPr>
          <p:cNvPr id="36" name="Graphic 35" descr="Swimming">
            <a:extLst>
              <a:ext uri="{FF2B5EF4-FFF2-40B4-BE49-F238E27FC236}">
                <a16:creationId xmlns:a16="http://schemas.microsoft.com/office/drawing/2014/main" id="{2C26F524-E090-E243-8ABF-D00DEC8A892A}"/>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1733917" y="3224656"/>
            <a:ext cx="457200" cy="457200"/>
          </a:xfrm>
          <a:prstGeom prst="rect">
            <a:avLst/>
          </a:prstGeom>
        </p:spPr>
      </p:pic>
      <p:pic>
        <p:nvPicPr>
          <p:cNvPr id="40" name="Graphic 39" descr="Water polo">
            <a:extLst>
              <a:ext uri="{FF2B5EF4-FFF2-40B4-BE49-F238E27FC236}">
                <a16:creationId xmlns:a16="http://schemas.microsoft.com/office/drawing/2014/main" id="{140EEDDB-C41D-9C4C-8C53-3F3FA0A10571}"/>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1733917" y="3605656"/>
            <a:ext cx="457200" cy="457200"/>
          </a:xfrm>
          <a:prstGeom prst="rect">
            <a:avLst/>
          </a:prstGeom>
        </p:spPr>
      </p:pic>
      <p:pic>
        <p:nvPicPr>
          <p:cNvPr id="44" name="Graphic 43" descr="Body builder">
            <a:extLst>
              <a:ext uri="{FF2B5EF4-FFF2-40B4-BE49-F238E27FC236}">
                <a16:creationId xmlns:a16="http://schemas.microsoft.com/office/drawing/2014/main" id="{0A904216-F962-0241-87B5-00AD0E17D6C2}"/>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1734800" y="4062856"/>
            <a:ext cx="457200" cy="457200"/>
          </a:xfrm>
          <a:prstGeom prst="rect">
            <a:avLst/>
          </a:prstGeom>
        </p:spPr>
      </p:pic>
      <p:pic>
        <p:nvPicPr>
          <p:cNvPr id="46" name="Graphic 45" descr="Gymnast Rings">
            <a:extLst>
              <a:ext uri="{FF2B5EF4-FFF2-40B4-BE49-F238E27FC236}">
                <a16:creationId xmlns:a16="http://schemas.microsoft.com/office/drawing/2014/main" id="{CB0914F8-1005-7145-BCF2-E3B4F64D0201}"/>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11734800" y="4520056"/>
            <a:ext cx="457200" cy="457200"/>
          </a:xfrm>
          <a:prstGeom prst="rect">
            <a:avLst/>
          </a:prstGeom>
        </p:spPr>
      </p:pic>
      <p:pic>
        <p:nvPicPr>
          <p:cNvPr id="48" name="Graphic 47" descr="Gymnast Floor routine">
            <a:extLst>
              <a:ext uri="{FF2B5EF4-FFF2-40B4-BE49-F238E27FC236}">
                <a16:creationId xmlns:a16="http://schemas.microsoft.com/office/drawing/2014/main" id="{F51FB381-83BA-D94A-9D41-CD6116098B58}"/>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1734800" y="5053456"/>
            <a:ext cx="457200" cy="457200"/>
          </a:xfrm>
          <a:prstGeom prst="rect">
            <a:avLst/>
          </a:prstGeom>
        </p:spPr>
      </p:pic>
      <p:pic>
        <p:nvPicPr>
          <p:cNvPr id="50" name="Graphic 49" descr="Dancing">
            <a:extLst>
              <a:ext uri="{FF2B5EF4-FFF2-40B4-BE49-F238E27FC236}">
                <a16:creationId xmlns:a16="http://schemas.microsoft.com/office/drawing/2014/main" id="{161A8D16-6A42-344E-9E86-D38B383B7E82}"/>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11734800" y="5410200"/>
            <a:ext cx="457200" cy="457200"/>
          </a:xfrm>
          <a:prstGeom prst="rect">
            <a:avLst/>
          </a:prstGeom>
        </p:spPr>
      </p:pic>
      <p:pic>
        <p:nvPicPr>
          <p:cNvPr id="64" name="Graphic 63" descr="Cross country skiing">
            <a:extLst>
              <a:ext uri="{FF2B5EF4-FFF2-40B4-BE49-F238E27FC236}">
                <a16:creationId xmlns:a16="http://schemas.microsoft.com/office/drawing/2014/main" id="{09F87F81-F8AB-CF40-BCE9-6142B8EC300A}"/>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11658600" y="2410712"/>
            <a:ext cx="457200" cy="457200"/>
          </a:xfrm>
          <a:prstGeom prst="rect">
            <a:avLst/>
          </a:prstGeom>
        </p:spPr>
      </p:pic>
    </p:spTree>
    <p:extLst>
      <p:ext uri="{BB962C8B-B14F-4D97-AF65-F5344CB8AC3E}">
        <p14:creationId xmlns:p14="http://schemas.microsoft.com/office/powerpoint/2010/main" val="1271613720"/>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457200" y="361618"/>
            <a:ext cx="9220200" cy="5157788"/>
          </a:xfrm>
          <a:prstGeom prst="rect">
            <a:avLst/>
          </a:prstGeom>
          <a:solidFill>
            <a:srgbClr val="00133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642257" y="1505504"/>
            <a:ext cx="8775418" cy="2870016"/>
          </a:xfrm>
        </p:spPr>
        <p:txBody>
          <a:bodyPr/>
          <a:lstStyle/>
          <a:p>
            <a:pPr algn="l"/>
            <a:r>
              <a:rPr lang="en-US" b="1" dirty="0">
                <a:solidFill>
                  <a:srgbClr val="FFFF00"/>
                </a:solidFill>
              </a:rPr>
              <a:t>To assess </a:t>
            </a:r>
            <a:r>
              <a:rPr lang="en-US" dirty="0"/>
              <a:t>the impact of different types of physical activity types on longitudinal knee joint structural changes over 48 months in overweight and obese subjects.</a:t>
            </a:r>
            <a:r>
              <a:rPr lang="en-US" b="1" dirty="0"/>
              <a:t> </a:t>
            </a:r>
            <a:endParaRPr lang="en-US" dirty="0"/>
          </a:p>
        </p:txBody>
      </p:sp>
      <p:sp>
        <p:nvSpPr>
          <p:cNvPr id="9" name="TextBox 8"/>
          <p:cNvSpPr txBox="1"/>
          <p:nvPr/>
        </p:nvSpPr>
        <p:spPr>
          <a:xfrm>
            <a:off x="609600" y="557526"/>
            <a:ext cx="2832782" cy="769441"/>
          </a:xfrm>
          <a:prstGeom prst="rect">
            <a:avLst/>
          </a:prstGeom>
          <a:solidFill>
            <a:srgbClr val="021A3E"/>
          </a:solidFill>
        </p:spPr>
        <p:txBody>
          <a:bodyPr wrap="square" rtlCol="0">
            <a:spAutoFit/>
          </a:bodyPr>
          <a:lstStyle/>
          <a:p>
            <a:pPr algn="ctr"/>
            <a:r>
              <a:rPr lang="en-US" sz="4400" b="1" dirty="0">
                <a:solidFill>
                  <a:srgbClr val="FFFF00"/>
                </a:solidFill>
                <a:latin typeface="Arial" charset="0"/>
                <a:ea typeface="Arial" charset="0"/>
                <a:cs typeface="Arial" charset="0"/>
              </a:rPr>
              <a:t>Purpose</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201400" y="6324600"/>
            <a:ext cx="738203" cy="357841"/>
          </a:xfrm>
          <a:prstGeom prst="rect">
            <a:avLst/>
          </a:prstGeom>
        </p:spPr>
      </p:pic>
    </p:spTree>
    <p:extLst>
      <p:ext uri="{BB962C8B-B14F-4D97-AF65-F5344CB8AC3E}">
        <p14:creationId xmlns:p14="http://schemas.microsoft.com/office/powerpoint/2010/main" val="937636230"/>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001339"/>
        </a:solidFill>
        <a:effectLst/>
      </p:bgPr>
    </p:bg>
    <p:spTree>
      <p:nvGrpSpPr>
        <p:cNvPr id="1" name=""/>
        <p:cNvGrpSpPr/>
        <p:nvPr/>
      </p:nvGrpSpPr>
      <p:grpSpPr>
        <a:xfrm>
          <a:off x="0" y="0"/>
          <a:ext cx="0" cy="0"/>
          <a:chOff x="0" y="0"/>
          <a:chExt cx="0" cy="0"/>
        </a:xfrm>
      </p:grpSpPr>
      <p:sp>
        <p:nvSpPr>
          <p:cNvPr id="6" name="Slide Number Placeholder 6"/>
          <p:cNvSpPr txBox="1">
            <a:spLocks/>
          </p:cNvSpPr>
          <p:nvPr/>
        </p:nvSpPr>
        <p:spPr>
          <a:xfrm>
            <a:off x="11208636" y="6648457"/>
            <a:ext cx="184546" cy="103875"/>
          </a:xfrm>
          <a:prstGeom prst="rect">
            <a:avLst/>
          </a:prstGeom>
        </p:spPr>
        <p:txBody>
          <a:bodyPr vert="horz" wrap="square" lIns="0" tIns="0" rIns="0" bIns="0" rtlCol="0" anchor="b" anchorCtr="0">
            <a:spAutoFit/>
          </a:bodyPr>
          <a:lstStyle>
            <a:defPPr>
              <a:defRPr lang="en-US"/>
            </a:defPPr>
            <a:lvl1pPr marL="0" algn="l" defTabSz="914400" rtl="0" eaLnBrk="1" latinLnBrk="0" hangingPunct="1">
              <a:defRPr sz="900" i="0" kern="1200">
                <a:solidFill>
                  <a:schemeClr val="tx1"/>
                </a:solidFill>
                <a:latin typeface="Helvetica Neue"/>
                <a:ea typeface="+mn-ea"/>
                <a:cs typeface="Helvetica Neue"/>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BCC8D0D-EAEC-449D-9161-023DFF90F2E2}" type="slidenum">
              <a:rPr lang="en-US" sz="675"/>
              <a:pPr/>
              <a:t>6</a:t>
            </a:fld>
            <a:endParaRPr lang="en-US" sz="675" dirty="0"/>
          </a:p>
        </p:txBody>
      </p:sp>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01397" y="6324600"/>
            <a:ext cx="738203" cy="357841"/>
          </a:xfrm>
          <a:prstGeom prst="rect">
            <a:avLst/>
          </a:prstGeom>
        </p:spPr>
      </p:pic>
      <p:cxnSp>
        <p:nvCxnSpPr>
          <p:cNvPr id="17" name="Straight Connector 16"/>
          <p:cNvCxnSpPr/>
          <p:nvPr/>
        </p:nvCxnSpPr>
        <p:spPr>
          <a:xfrm>
            <a:off x="152400" y="6079282"/>
            <a:ext cx="11612880" cy="16718"/>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xmlns="">
                <a:noFill/>
              </a14:hiddenFill>
            </a:ext>
          </a:extLst>
        </p:spPr>
      </p:cxnSp>
      <p:sp>
        <p:nvSpPr>
          <p:cNvPr id="3" name="Rectangle 2"/>
          <p:cNvSpPr/>
          <p:nvPr/>
        </p:nvSpPr>
        <p:spPr>
          <a:xfrm>
            <a:off x="507261" y="942641"/>
            <a:ext cx="11004382" cy="2246769"/>
          </a:xfrm>
          <a:prstGeom prst="rect">
            <a:avLst/>
          </a:prstGeom>
        </p:spPr>
        <p:txBody>
          <a:bodyPr wrap="square">
            <a:spAutoFit/>
          </a:bodyPr>
          <a:lstStyle/>
          <a:p>
            <a:pPr marL="457200" indent="-457200">
              <a:buFont typeface="Arial" charset="0"/>
              <a:buChar char="•"/>
            </a:pPr>
            <a:r>
              <a:rPr lang="en-US" sz="2800" dirty="0">
                <a:latin typeface="+mn-lt"/>
              </a:rPr>
              <a:t>Participants were selected from the Osteoarthritis Initiative (OAI, </a:t>
            </a:r>
            <a:r>
              <a:rPr lang="en-US" sz="2800" u="sng" dirty="0">
                <a:latin typeface="+mn-lt"/>
                <a:hlinkClick r:id="rId4"/>
              </a:rPr>
              <a:t>https://oai.epi-ucsf.org</a:t>
            </a:r>
            <a:r>
              <a:rPr lang="en-US" sz="2800" dirty="0">
                <a:latin typeface="+mn-lt"/>
              </a:rPr>
              <a:t>), a multicenter cohort study of individuals with or without risk factors for knee osteoarthritis (OA) as well as individuals with mild to moderate OA, supported by the U.S. National Institutes of Health (NIH). </a:t>
            </a:r>
            <a:endParaRPr lang="en-US" sz="2800" dirty="0">
              <a:solidFill>
                <a:schemeClr val="bg1"/>
              </a:solidFill>
              <a:latin typeface="+mn-lt"/>
              <a:ea typeface="Arial" charset="0"/>
              <a:cs typeface="Arial" charset="0"/>
            </a:endParaRPr>
          </a:p>
        </p:txBody>
      </p:sp>
      <p:sp>
        <p:nvSpPr>
          <p:cNvPr id="16" name="Rectangle 15"/>
          <p:cNvSpPr/>
          <p:nvPr/>
        </p:nvSpPr>
        <p:spPr>
          <a:xfrm>
            <a:off x="2487672" y="123046"/>
            <a:ext cx="2744662" cy="400110"/>
          </a:xfrm>
          <a:prstGeom prst="rect">
            <a:avLst/>
          </a:prstGeom>
        </p:spPr>
        <p:txBody>
          <a:bodyPr wrap="none">
            <a:spAutoFit/>
          </a:bodyPr>
          <a:lstStyle/>
          <a:p>
            <a:r>
              <a:rPr lang="en-US" sz="2000" b="1" dirty="0">
                <a:solidFill>
                  <a:srgbClr val="FDFF00"/>
                </a:solidFill>
                <a:latin typeface="Trebuchet MS"/>
                <a:cs typeface="Trebuchet MS"/>
              </a:rPr>
              <a:t>Method and Materials</a:t>
            </a:r>
            <a:endParaRPr lang="en-US" sz="2000" b="1" dirty="0">
              <a:solidFill>
                <a:srgbClr val="FDFF00"/>
              </a:solidFill>
            </a:endParaRPr>
          </a:p>
        </p:txBody>
      </p:sp>
      <p:sp>
        <p:nvSpPr>
          <p:cNvPr id="24" name="Rectangle 23"/>
          <p:cNvSpPr/>
          <p:nvPr/>
        </p:nvSpPr>
        <p:spPr>
          <a:xfrm>
            <a:off x="10005048" y="169213"/>
            <a:ext cx="1550424" cy="307777"/>
          </a:xfrm>
          <a:prstGeom prst="rect">
            <a:avLst/>
          </a:prstGeom>
        </p:spPr>
        <p:txBody>
          <a:bodyPr wrap="none">
            <a:spAutoFit/>
          </a:bodyPr>
          <a:lstStyle/>
          <a:p>
            <a:r>
              <a:rPr lang="en-US" sz="1400">
                <a:solidFill>
                  <a:schemeClr val="bg1"/>
                </a:solidFill>
                <a:latin typeface="Trebuchet MS"/>
                <a:cs typeface="Trebuchet MS"/>
              </a:rPr>
              <a:t>Acknowledgment</a:t>
            </a:r>
            <a:endParaRPr lang="en-US" sz="1400"/>
          </a:p>
        </p:txBody>
      </p:sp>
      <p:cxnSp>
        <p:nvCxnSpPr>
          <p:cNvPr id="25" name="Straight Connector 24"/>
          <p:cNvCxnSpPr/>
          <p:nvPr/>
        </p:nvCxnSpPr>
        <p:spPr>
          <a:xfrm>
            <a:off x="2259072" y="190957"/>
            <a:ext cx="0" cy="365814"/>
          </a:xfrm>
          <a:prstGeom prst="line">
            <a:avLst/>
          </a:prstGeom>
          <a:ln w="25400">
            <a:solidFill>
              <a:schemeClr val="tx1">
                <a:alpha val="53000"/>
              </a:schemeClr>
            </a:solidFill>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5919424" y="172391"/>
            <a:ext cx="744948" cy="307777"/>
          </a:xfrm>
          <a:prstGeom prst="rect">
            <a:avLst/>
          </a:prstGeom>
        </p:spPr>
        <p:txBody>
          <a:bodyPr wrap="none">
            <a:spAutoFit/>
          </a:bodyPr>
          <a:lstStyle/>
          <a:p>
            <a:r>
              <a:rPr lang="en-US" sz="1400" dirty="0">
                <a:solidFill>
                  <a:schemeClr val="bg1"/>
                </a:solidFill>
                <a:latin typeface="Trebuchet MS"/>
                <a:cs typeface="Trebuchet MS"/>
              </a:rPr>
              <a:t>Results</a:t>
            </a:r>
            <a:endParaRPr lang="en-US" sz="1400" dirty="0"/>
          </a:p>
        </p:txBody>
      </p:sp>
      <p:sp>
        <p:nvSpPr>
          <p:cNvPr id="27" name="Rectangle 26"/>
          <p:cNvSpPr/>
          <p:nvPr/>
        </p:nvSpPr>
        <p:spPr>
          <a:xfrm>
            <a:off x="7846199" y="172391"/>
            <a:ext cx="1042273" cy="307777"/>
          </a:xfrm>
          <a:prstGeom prst="rect">
            <a:avLst/>
          </a:prstGeom>
        </p:spPr>
        <p:txBody>
          <a:bodyPr wrap="none">
            <a:spAutoFit/>
          </a:bodyPr>
          <a:lstStyle/>
          <a:p>
            <a:r>
              <a:rPr lang="en-US" sz="1400" dirty="0">
                <a:solidFill>
                  <a:schemeClr val="bg1"/>
                </a:solidFill>
                <a:latin typeface="Trebuchet MS"/>
                <a:cs typeface="Trebuchet MS"/>
              </a:rPr>
              <a:t>Conclusion</a:t>
            </a:r>
            <a:endParaRPr lang="en-US" sz="1400" dirty="0"/>
          </a:p>
        </p:txBody>
      </p:sp>
      <p:cxnSp>
        <p:nvCxnSpPr>
          <p:cNvPr id="28" name="Straight Connector 27"/>
          <p:cNvCxnSpPr/>
          <p:nvPr/>
        </p:nvCxnSpPr>
        <p:spPr>
          <a:xfrm>
            <a:off x="5472774" y="190957"/>
            <a:ext cx="0" cy="365814"/>
          </a:xfrm>
          <a:prstGeom prst="line">
            <a:avLst/>
          </a:prstGeom>
          <a:ln w="25400">
            <a:solidFill>
              <a:schemeClr val="tx1">
                <a:alpha val="53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7212072" y="190957"/>
            <a:ext cx="0" cy="365814"/>
          </a:xfrm>
          <a:prstGeom prst="line">
            <a:avLst/>
          </a:prstGeom>
          <a:ln w="25400">
            <a:solidFill>
              <a:schemeClr val="tx1">
                <a:alpha val="53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9421872" y="140986"/>
            <a:ext cx="0" cy="365814"/>
          </a:xfrm>
          <a:prstGeom prst="line">
            <a:avLst/>
          </a:prstGeom>
          <a:ln w="25400">
            <a:solidFill>
              <a:schemeClr val="tx1">
                <a:alpha val="53000"/>
              </a:schemeClr>
            </a:solidFill>
          </a:ln>
        </p:spPr>
        <p:style>
          <a:lnRef idx="1">
            <a:schemeClr val="accent1"/>
          </a:lnRef>
          <a:fillRef idx="0">
            <a:schemeClr val="accent1"/>
          </a:fillRef>
          <a:effectRef idx="0">
            <a:schemeClr val="accent1"/>
          </a:effectRef>
          <a:fontRef idx="minor">
            <a:schemeClr val="tx1"/>
          </a:fontRef>
        </p:style>
      </p:cxnSp>
      <p:sp>
        <p:nvSpPr>
          <p:cNvPr id="31" name="Textfeld 10"/>
          <p:cNvSpPr txBox="1"/>
          <p:nvPr/>
        </p:nvSpPr>
        <p:spPr>
          <a:xfrm>
            <a:off x="658872" y="169213"/>
            <a:ext cx="1109599" cy="307777"/>
          </a:xfrm>
          <a:prstGeom prst="rect">
            <a:avLst/>
          </a:prstGeom>
          <a:noFill/>
        </p:spPr>
        <p:txBody>
          <a:bodyPr wrap="none" rtlCol="0">
            <a:spAutoFit/>
          </a:bodyPr>
          <a:lstStyle/>
          <a:p>
            <a:r>
              <a:rPr lang="en-US" sz="1400" dirty="0">
                <a:solidFill>
                  <a:schemeClr val="bg1"/>
                </a:solidFill>
                <a:latin typeface="Trebuchet MS"/>
                <a:cs typeface="Trebuchet MS"/>
              </a:rPr>
              <a:t>Background</a:t>
            </a:r>
            <a:endParaRPr lang="en-US" sz="1400" u="sng" dirty="0">
              <a:solidFill>
                <a:schemeClr val="bg1"/>
              </a:solidFill>
              <a:latin typeface="Trebuchet MS"/>
              <a:cs typeface="Trebuchet MS"/>
            </a:endParaRPr>
          </a:p>
        </p:txBody>
      </p:sp>
      <p:sp>
        <p:nvSpPr>
          <p:cNvPr id="32" name="Line 31"/>
          <p:cNvSpPr>
            <a:spLocks noChangeShapeType="1"/>
          </p:cNvSpPr>
          <p:nvPr/>
        </p:nvSpPr>
        <p:spPr bwMode="auto">
          <a:xfrm>
            <a:off x="190500" y="696001"/>
            <a:ext cx="11849100" cy="0"/>
          </a:xfrm>
          <a:prstGeom prst="line">
            <a:avLst/>
          </a:prstGeom>
          <a:noFill/>
          <a:ln w="3175">
            <a:solidFill>
              <a:srgbClr val="318FC5"/>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endParaRPr>
          </a:p>
        </p:txBody>
      </p:sp>
      <p:sp>
        <p:nvSpPr>
          <p:cNvPr id="33" name="Line 31"/>
          <p:cNvSpPr>
            <a:spLocks noChangeShapeType="1"/>
          </p:cNvSpPr>
          <p:nvPr/>
        </p:nvSpPr>
        <p:spPr bwMode="auto">
          <a:xfrm>
            <a:off x="190500" y="696001"/>
            <a:ext cx="2628900" cy="0"/>
          </a:xfrm>
          <a:prstGeom prst="line">
            <a:avLst/>
          </a:prstGeom>
          <a:noFill/>
          <a:ln w="82550">
            <a:solidFill>
              <a:srgbClr val="318FC5"/>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endParaRPr>
          </a:p>
        </p:txBody>
      </p:sp>
      <p:pic>
        <p:nvPicPr>
          <p:cNvPr id="18" name="Graphic 17" descr="Baseball">
            <a:extLst>
              <a:ext uri="{FF2B5EF4-FFF2-40B4-BE49-F238E27FC236}">
                <a16:creationId xmlns:a16="http://schemas.microsoft.com/office/drawing/2014/main" id="{6A141CD7-9847-DD4B-9610-5B75E208703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1734800" y="5867400"/>
            <a:ext cx="457200" cy="457200"/>
          </a:xfrm>
          <a:prstGeom prst="rect">
            <a:avLst/>
          </a:prstGeom>
        </p:spPr>
      </p:pic>
      <p:pic>
        <p:nvPicPr>
          <p:cNvPr id="19" name="Graphic 18" descr="Soccer">
            <a:extLst>
              <a:ext uri="{FF2B5EF4-FFF2-40B4-BE49-F238E27FC236}">
                <a16:creationId xmlns:a16="http://schemas.microsoft.com/office/drawing/2014/main" id="{3C106AB4-1178-1F41-A1A3-27645E89E54D}"/>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679382" y="706582"/>
            <a:ext cx="415636" cy="415636"/>
          </a:xfrm>
          <a:prstGeom prst="rect">
            <a:avLst/>
          </a:prstGeom>
        </p:spPr>
      </p:pic>
      <p:pic>
        <p:nvPicPr>
          <p:cNvPr id="20" name="Graphic 19" descr="Cricket">
            <a:extLst>
              <a:ext uri="{FF2B5EF4-FFF2-40B4-BE49-F238E27FC236}">
                <a16:creationId xmlns:a16="http://schemas.microsoft.com/office/drawing/2014/main" id="{FAA236BC-F225-404C-BE20-9278081D81E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658600" y="1091056"/>
            <a:ext cx="457200" cy="457200"/>
          </a:xfrm>
          <a:prstGeom prst="rect">
            <a:avLst/>
          </a:prstGeom>
        </p:spPr>
      </p:pic>
      <p:pic>
        <p:nvPicPr>
          <p:cNvPr id="21" name="Graphic 20" descr="Tennis">
            <a:extLst>
              <a:ext uri="{FF2B5EF4-FFF2-40B4-BE49-F238E27FC236}">
                <a16:creationId xmlns:a16="http://schemas.microsoft.com/office/drawing/2014/main" id="{E1626137-6CA0-CC41-A5C9-17023AD0F7A1}"/>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11734800" y="1524000"/>
            <a:ext cx="457200" cy="457200"/>
          </a:xfrm>
          <a:prstGeom prst="rect">
            <a:avLst/>
          </a:prstGeom>
        </p:spPr>
      </p:pic>
      <p:pic>
        <p:nvPicPr>
          <p:cNvPr id="22" name="Graphic 21" descr="Cycling">
            <a:extLst>
              <a:ext uri="{FF2B5EF4-FFF2-40B4-BE49-F238E27FC236}">
                <a16:creationId xmlns:a16="http://schemas.microsoft.com/office/drawing/2014/main" id="{1A5B363F-CF28-C046-8CAF-BEEAE943EE37}"/>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1731642" y="2005456"/>
            <a:ext cx="457200" cy="457200"/>
          </a:xfrm>
          <a:prstGeom prst="rect">
            <a:avLst/>
          </a:prstGeom>
        </p:spPr>
      </p:pic>
      <p:pic>
        <p:nvPicPr>
          <p:cNvPr id="23" name="Graphic 22" descr="Golf">
            <a:extLst>
              <a:ext uri="{FF2B5EF4-FFF2-40B4-BE49-F238E27FC236}">
                <a16:creationId xmlns:a16="http://schemas.microsoft.com/office/drawing/2014/main" id="{76BC4A87-A0E4-CF4F-A06D-ABA606F2D909}"/>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1811000" y="2843656"/>
            <a:ext cx="457200" cy="457200"/>
          </a:xfrm>
          <a:prstGeom prst="rect">
            <a:avLst/>
          </a:prstGeom>
        </p:spPr>
      </p:pic>
      <p:pic>
        <p:nvPicPr>
          <p:cNvPr id="34" name="Graphic 33" descr="Swimming">
            <a:extLst>
              <a:ext uri="{FF2B5EF4-FFF2-40B4-BE49-F238E27FC236}">
                <a16:creationId xmlns:a16="http://schemas.microsoft.com/office/drawing/2014/main" id="{02EC3B8A-80FC-FE4B-853D-D40D2473E8D0}"/>
              </a:ext>
            </a:extLst>
          </p:cNvPr>
          <p:cNvPicPr>
            <a:picLocks noChangeAspect="1"/>
          </p:cNvPicPr>
          <p:nvPr/>
        </p:nvPicPr>
        <p:blipFill>
          <a:blip r:embed="rId17">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11733917" y="3224656"/>
            <a:ext cx="457200" cy="457200"/>
          </a:xfrm>
          <a:prstGeom prst="rect">
            <a:avLst/>
          </a:prstGeom>
        </p:spPr>
      </p:pic>
      <p:pic>
        <p:nvPicPr>
          <p:cNvPr id="35" name="Graphic 34" descr="Water polo">
            <a:extLst>
              <a:ext uri="{FF2B5EF4-FFF2-40B4-BE49-F238E27FC236}">
                <a16:creationId xmlns:a16="http://schemas.microsoft.com/office/drawing/2014/main" id="{B2E38F69-6164-CA47-9D22-51F1AFE15771}"/>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11733917" y="3605656"/>
            <a:ext cx="457200" cy="457200"/>
          </a:xfrm>
          <a:prstGeom prst="rect">
            <a:avLst/>
          </a:prstGeom>
        </p:spPr>
      </p:pic>
      <p:pic>
        <p:nvPicPr>
          <p:cNvPr id="36" name="Graphic 35" descr="Body builder">
            <a:extLst>
              <a:ext uri="{FF2B5EF4-FFF2-40B4-BE49-F238E27FC236}">
                <a16:creationId xmlns:a16="http://schemas.microsoft.com/office/drawing/2014/main" id="{75C4C1E8-9C7D-3A4E-B3A0-78FDC636B6CC}"/>
              </a:ext>
            </a:extLst>
          </p:cNvPr>
          <p:cNvPicPr>
            <a:picLocks noChangeAspect="1"/>
          </p:cNvPicPr>
          <p:nvPr/>
        </p:nvPicPr>
        <p:blipFill>
          <a:blip r:embed="rId21">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11734800" y="4062856"/>
            <a:ext cx="457200" cy="457200"/>
          </a:xfrm>
          <a:prstGeom prst="rect">
            <a:avLst/>
          </a:prstGeom>
        </p:spPr>
      </p:pic>
      <p:pic>
        <p:nvPicPr>
          <p:cNvPr id="37" name="Graphic 36" descr="Gymnast Rings">
            <a:extLst>
              <a:ext uri="{FF2B5EF4-FFF2-40B4-BE49-F238E27FC236}">
                <a16:creationId xmlns:a16="http://schemas.microsoft.com/office/drawing/2014/main" id="{F2BD6F73-7D8C-6841-914B-383A6F314B07}"/>
              </a:ext>
            </a:extLst>
          </p:cNvPr>
          <p:cNvPicPr>
            <a:picLocks noChangeAspect="1"/>
          </p:cNvPicPr>
          <p:nvPr/>
        </p:nvPicPr>
        <p:blipFill>
          <a:blip r:embed="rId23">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11734800" y="4520056"/>
            <a:ext cx="457200" cy="457200"/>
          </a:xfrm>
          <a:prstGeom prst="rect">
            <a:avLst/>
          </a:prstGeom>
        </p:spPr>
      </p:pic>
      <p:pic>
        <p:nvPicPr>
          <p:cNvPr id="38" name="Graphic 37" descr="Gymnast Floor routine">
            <a:extLst>
              <a:ext uri="{FF2B5EF4-FFF2-40B4-BE49-F238E27FC236}">
                <a16:creationId xmlns:a16="http://schemas.microsoft.com/office/drawing/2014/main" id="{BDDBE556-9F91-AA46-B5D6-07611CAE0896}"/>
              </a:ext>
            </a:extLst>
          </p:cNvPr>
          <p:cNvPicPr>
            <a:picLocks noChangeAspect="1"/>
          </p:cNvPicPr>
          <p:nvPr/>
        </p:nvPicPr>
        <p:blipFill>
          <a:blip r:embed="rId25">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11734800" y="5053456"/>
            <a:ext cx="457200" cy="457200"/>
          </a:xfrm>
          <a:prstGeom prst="rect">
            <a:avLst/>
          </a:prstGeom>
        </p:spPr>
      </p:pic>
      <p:pic>
        <p:nvPicPr>
          <p:cNvPr id="39" name="Graphic 38" descr="Dancing">
            <a:extLst>
              <a:ext uri="{FF2B5EF4-FFF2-40B4-BE49-F238E27FC236}">
                <a16:creationId xmlns:a16="http://schemas.microsoft.com/office/drawing/2014/main" id="{1EEE557D-DFCE-AC4D-9147-6BC53E871E02}"/>
              </a:ext>
            </a:extLst>
          </p:cNvPr>
          <p:cNvPicPr>
            <a:picLocks noChangeAspect="1"/>
          </p:cNvPicPr>
          <p:nvPr/>
        </p:nvPicPr>
        <p:blipFill>
          <a:blip r:embed="rId27">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11734800" y="5410200"/>
            <a:ext cx="457200" cy="457200"/>
          </a:xfrm>
          <a:prstGeom prst="rect">
            <a:avLst/>
          </a:prstGeom>
        </p:spPr>
      </p:pic>
      <p:pic>
        <p:nvPicPr>
          <p:cNvPr id="40" name="Graphic 39" descr="Cross country skiing">
            <a:extLst>
              <a:ext uri="{FF2B5EF4-FFF2-40B4-BE49-F238E27FC236}">
                <a16:creationId xmlns:a16="http://schemas.microsoft.com/office/drawing/2014/main" id="{96D07205-CD52-A647-AEFB-B1807940157E}"/>
              </a:ext>
            </a:extLst>
          </p:cNvPr>
          <p:cNvPicPr>
            <a:picLocks noChangeAspect="1"/>
          </p:cNvPicPr>
          <p:nvPr/>
        </p:nvPicPr>
        <p:blipFill>
          <a:blip r:embed="rId29">
            <a:extLst>
              <a:ext uri="{28A0092B-C50C-407E-A947-70E740481C1C}">
                <a14:useLocalDpi xmlns:a14="http://schemas.microsoft.com/office/drawing/2010/main" val="0"/>
              </a:ext>
              <a:ext uri="{96DAC541-7B7A-43D3-8B79-37D633B846F1}">
                <asvg:svgBlip xmlns:asvg="http://schemas.microsoft.com/office/drawing/2016/SVG/main" r:embed="rId30"/>
              </a:ext>
            </a:extLst>
          </a:blip>
          <a:stretch>
            <a:fillRect/>
          </a:stretch>
        </p:blipFill>
        <p:spPr>
          <a:xfrm>
            <a:off x="11658600" y="2410712"/>
            <a:ext cx="457200" cy="457200"/>
          </a:xfrm>
          <a:prstGeom prst="rect">
            <a:avLst/>
          </a:prstGeom>
        </p:spPr>
      </p:pic>
      <p:sp>
        <p:nvSpPr>
          <p:cNvPr id="2" name="TextBox 1">
            <a:extLst>
              <a:ext uri="{FF2B5EF4-FFF2-40B4-BE49-F238E27FC236}">
                <a16:creationId xmlns:a16="http://schemas.microsoft.com/office/drawing/2014/main" id="{4823C988-A263-1B4B-B251-95866846AFB2}"/>
              </a:ext>
            </a:extLst>
          </p:cNvPr>
          <p:cNvSpPr txBox="1"/>
          <p:nvPr/>
        </p:nvSpPr>
        <p:spPr>
          <a:xfrm>
            <a:off x="770081" y="3792707"/>
            <a:ext cx="6580914" cy="3046988"/>
          </a:xfrm>
          <a:prstGeom prst="rect">
            <a:avLst/>
          </a:prstGeom>
          <a:noFill/>
        </p:spPr>
        <p:txBody>
          <a:bodyPr wrap="square" rtlCol="0">
            <a:spAutoFit/>
          </a:bodyPr>
          <a:lstStyle/>
          <a:p>
            <a:r>
              <a:rPr lang="en-US" dirty="0">
                <a:latin typeface="+mn-lt"/>
              </a:rPr>
              <a:t>Inclusion criteria:</a:t>
            </a:r>
          </a:p>
          <a:p>
            <a:pPr marL="342900" indent="-342900">
              <a:buFont typeface="Wingdings" pitchFamily="2" charset="2"/>
              <a:buChar char="ü"/>
            </a:pPr>
            <a:r>
              <a:rPr lang="en-US" dirty="0">
                <a:latin typeface="+mn-lt"/>
              </a:rPr>
              <a:t>BMI ≥ 25 kg/m</a:t>
            </a:r>
            <a:r>
              <a:rPr lang="en-US" baseline="30000" dirty="0">
                <a:latin typeface="+mn-lt"/>
              </a:rPr>
              <a:t>2</a:t>
            </a:r>
            <a:r>
              <a:rPr lang="en-US" dirty="0">
                <a:latin typeface="+mn-lt"/>
              </a:rPr>
              <a:t> at baseline</a:t>
            </a:r>
          </a:p>
          <a:p>
            <a:pPr marL="342900" indent="-342900">
              <a:buFont typeface="Wingdings" pitchFamily="2" charset="2"/>
              <a:buChar char="ü"/>
            </a:pPr>
            <a:r>
              <a:rPr lang="en-US" dirty="0">
                <a:latin typeface="+mn-lt"/>
              </a:rPr>
              <a:t>Radiographic right knee Lawrence- Kellgrenn (K/L) score ≤ 3 </a:t>
            </a:r>
          </a:p>
          <a:p>
            <a:pPr marL="342900" indent="-342900">
              <a:buFont typeface="Wingdings" pitchFamily="2" charset="2"/>
              <a:buChar char="ü"/>
            </a:pPr>
            <a:r>
              <a:rPr lang="en-US" dirty="0">
                <a:latin typeface="+mn-lt"/>
              </a:rPr>
              <a:t>Reported </a:t>
            </a:r>
            <a:r>
              <a:rPr lang="en-US" dirty="0">
                <a:solidFill>
                  <a:srgbClr val="FFFF00"/>
                </a:solidFill>
                <a:latin typeface="+mn-lt"/>
              </a:rPr>
              <a:t>Top 3 physical activities</a:t>
            </a:r>
          </a:p>
          <a:p>
            <a:pPr marL="342900" indent="-342900">
              <a:buFont typeface="Wingdings" pitchFamily="2" charset="2"/>
              <a:buChar char="ü"/>
            </a:pPr>
            <a:r>
              <a:rPr lang="en-US" dirty="0">
                <a:latin typeface="+mn-lt"/>
              </a:rPr>
              <a:t>WORMS readings available in our database</a:t>
            </a:r>
          </a:p>
          <a:p>
            <a:pPr marL="342900" indent="-342900">
              <a:buFont typeface="Wingdings" pitchFamily="2" charset="2"/>
              <a:buChar char="ü"/>
            </a:pPr>
            <a:endParaRPr lang="en-US" dirty="0">
              <a:latin typeface="+mn-lt"/>
            </a:endParaRPr>
          </a:p>
          <a:p>
            <a:endParaRPr lang="en-US" dirty="0">
              <a:latin typeface="+mn-lt"/>
            </a:endParaRPr>
          </a:p>
        </p:txBody>
      </p:sp>
      <p:pic>
        <p:nvPicPr>
          <p:cNvPr id="5" name="Graphic 4" descr="Thumbs up sign">
            <a:extLst>
              <a:ext uri="{FF2B5EF4-FFF2-40B4-BE49-F238E27FC236}">
                <a16:creationId xmlns:a16="http://schemas.microsoft.com/office/drawing/2014/main" id="{4F56F5E7-7F44-2842-8FFE-964D39163212}"/>
              </a:ext>
            </a:extLst>
          </p:cNvPr>
          <p:cNvPicPr>
            <a:picLocks noChangeAspect="1"/>
          </p:cNvPicPr>
          <p:nvPr/>
        </p:nvPicPr>
        <p:blipFill>
          <a:blip r:embed="rId31">
            <a:extLst>
              <a:ext uri="{28A0092B-C50C-407E-A947-70E740481C1C}">
                <a14:useLocalDpi xmlns:a14="http://schemas.microsoft.com/office/drawing/2010/main" val="0"/>
              </a:ext>
              <a:ext uri="{96DAC541-7B7A-43D3-8B79-37D633B846F1}">
                <asvg:svgBlip xmlns:asvg="http://schemas.microsoft.com/office/drawing/2016/SVG/main" r:embed="rId32"/>
              </a:ext>
            </a:extLst>
          </a:blip>
          <a:stretch>
            <a:fillRect/>
          </a:stretch>
        </p:blipFill>
        <p:spPr>
          <a:xfrm>
            <a:off x="76200" y="3605656"/>
            <a:ext cx="690409" cy="690409"/>
          </a:xfrm>
          <a:prstGeom prst="rect">
            <a:avLst/>
          </a:prstGeom>
        </p:spPr>
      </p:pic>
      <p:pic>
        <p:nvPicPr>
          <p:cNvPr id="41" name="Graphic 40" descr="Thumbs up sign">
            <a:extLst>
              <a:ext uri="{FF2B5EF4-FFF2-40B4-BE49-F238E27FC236}">
                <a16:creationId xmlns:a16="http://schemas.microsoft.com/office/drawing/2014/main" id="{1666F331-A493-0540-9496-76D7C68D8573}"/>
              </a:ext>
            </a:extLst>
          </p:cNvPr>
          <p:cNvPicPr>
            <a:picLocks noChangeAspect="1"/>
          </p:cNvPicPr>
          <p:nvPr/>
        </p:nvPicPr>
        <p:blipFill>
          <a:blip r:embed="rId33">
            <a:extLst>
              <a:ext uri="{28A0092B-C50C-407E-A947-70E740481C1C}">
                <a14:useLocalDpi xmlns:a14="http://schemas.microsoft.com/office/drawing/2010/main" val="0"/>
              </a:ext>
              <a:ext uri="{96DAC541-7B7A-43D3-8B79-37D633B846F1}">
                <asvg:svgBlip xmlns:asvg="http://schemas.microsoft.com/office/drawing/2016/SVG/main" r:embed="rId34"/>
              </a:ext>
            </a:extLst>
          </a:blip>
          <a:stretch>
            <a:fillRect/>
          </a:stretch>
        </p:blipFill>
        <p:spPr>
          <a:xfrm rot="10800000">
            <a:off x="6865109" y="3717651"/>
            <a:ext cx="690409" cy="690409"/>
          </a:xfrm>
          <a:prstGeom prst="rect">
            <a:avLst/>
          </a:prstGeom>
        </p:spPr>
      </p:pic>
      <p:sp>
        <p:nvSpPr>
          <p:cNvPr id="42" name="TextBox 41">
            <a:extLst>
              <a:ext uri="{FF2B5EF4-FFF2-40B4-BE49-F238E27FC236}">
                <a16:creationId xmlns:a16="http://schemas.microsoft.com/office/drawing/2014/main" id="{923CF82B-BAC4-C34F-AB2F-5596EC2BE545}"/>
              </a:ext>
            </a:extLst>
          </p:cNvPr>
          <p:cNvSpPr txBox="1"/>
          <p:nvPr/>
        </p:nvSpPr>
        <p:spPr>
          <a:xfrm>
            <a:off x="7480464" y="3778185"/>
            <a:ext cx="4317812" cy="2677656"/>
          </a:xfrm>
          <a:prstGeom prst="rect">
            <a:avLst/>
          </a:prstGeom>
          <a:noFill/>
        </p:spPr>
        <p:txBody>
          <a:bodyPr wrap="square" rtlCol="0">
            <a:spAutoFit/>
          </a:bodyPr>
          <a:lstStyle/>
          <a:p>
            <a:r>
              <a:rPr lang="en-US" dirty="0">
                <a:latin typeface="+mn-lt"/>
              </a:rPr>
              <a:t>Exclusion  criteria:</a:t>
            </a:r>
          </a:p>
          <a:p>
            <a:pPr marL="514350" indent="-514350">
              <a:buFont typeface="+mj-lt"/>
              <a:buAutoNum type="romanLcPeriod"/>
            </a:pPr>
            <a:r>
              <a:rPr lang="en-US" dirty="0">
                <a:latin typeface="+mn-lt"/>
              </a:rPr>
              <a:t>No physical activity reported</a:t>
            </a:r>
          </a:p>
          <a:p>
            <a:pPr marL="514350" indent="-514350">
              <a:buFont typeface="+mj-lt"/>
              <a:buAutoNum type="romanLcPeriod"/>
            </a:pPr>
            <a:r>
              <a:rPr lang="en-US" dirty="0">
                <a:latin typeface="+mn-lt"/>
              </a:rPr>
              <a:t>Rheumatoid arthritis</a:t>
            </a:r>
          </a:p>
          <a:p>
            <a:pPr marL="514350" indent="-514350">
              <a:buFont typeface="+mj-lt"/>
              <a:buAutoNum type="romanLcPeriod"/>
            </a:pPr>
            <a:r>
              <a:rPr lang="en-US" dirty="0">
                <a:latin typeface="+mn-lt"/>
              </a:rPr>
              <a:t>No MRI scans available at baseline or 48-months</a:t>
            </a:r>
          </a:p>
          <a:p>
            <a:pPr marL="342900" indent="-342900">
              <a:buFont typeface=".Apple Color Emoji UI"/>
              <a:buChar char="❌"/>
            </a:pPr>
            <a:endParaRPr lang="en-US" dirty="0">
              <a:latin typeface="+mn-lt"/>
            </a:endParaRPr>
          </a:p>
        </p:txBody>
      </p:sp>
    </p:spTree>
    <p:extLst>
      <p:ext uri="{BB962C8B-B14F-4D97-AF65-F5344CB8AC3E}">
        <p14:creationId xmlns:p14="http://schemas.microsoft.com/office/powerpoint/2010/main" val="678295572"/>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001339"/>
        </a:solidFill>
        <a:effectLst/>
      </p:bgPr>
    </p:bg>
    <p:spTree>
      <p:nvGrpSpPr>
        <p:cNvPr id="1" name=""/>
        <p:cNvGrpSpPr/>
        <p:nvPr/>
      </p:nvGrpSpPr>
      <p:grpSpPr>
        <a:xfrm>
          <a:off x="0" y="0"/>
          <a:ext cx="0" cy="0"/>
          <a:chOff x="0" y="0"/>
          <a:chExt cx="0" cy="0"/>
        </a:xfrm>
      </p:grpSpPr>
      <p:sp>
        <p:nvSpPr>
          <p:cNvPr id="6" name="Slide Number Placeholder 6"/>
          <p:cNvSpPr txBox="1">
            <a:spLocks/>
          </p:cNvSpPr>
          <p:nvPr/>
        </p:nvSpPr>
        <p:spPr>
          <a:xfrm>
            <a:off x="11208636" y="6648457"/>
            <a:ext cx="184546" cy="103875"/>
          </a:xfrm>
          <a:prstGeom prst="rect">
            <a:avLst/>
          </a:prstGeom>
        </p:spPr>
        <p:txBody>
          <a:bodyPr vert="horz" wrap="square" lIns="0" tIns="0" rIns="0" bIns="0" rtlCol="0" anchor="b" anchorCtr="0">
            <a:spAutoFit/>
          </a:bodyPr>
          <a:lstStyle>
            <a:defPPr>
              <a:defRPr lang="en-US"/>
            </a:defPPr>
            <a:lvl1pPr marL="0" algn="l" defTabSz="914400" rtl="0" eaLnBrk="1" latinLnBrk="0" hangingPunct="1">
              <a:defRPr sz="900" i="0" kern="1200">
                <a:solidFill>
                  <a:schemeClr val="tx1"/>
                </a:solidFill>
                <a:latin typeface="Helvetica Neue"/>
                <a:ea typeface="+mn-ea"/>
                <a:cs typeface="Helvetica Neue"/>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BCC8D0D-EAEC-449D-9161-023DFF90F2E2}" type="slidenum">
              <a:rPr lang="en-US" sz="675"/>
              <a:pPr/>
              <a:t>7</a:t>
            </a:fld>
            <a:endParaRPr lang="en-US" sz="675" dirty="0"/>
          </a:p>
        </p:txBody>
      </p:sp>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01397" y="6324600"/>
            <a:ext cx="738203" cy="357841"/>
          </a:xfrm>
          <a:prstGeom prst="rect">
            <a:avLst/>
          </a:prstGeom>
        </p:spPr>
      </p:pic>
      <p:cxnSp>
        <p:nvCxnSpPr>
          <p:cNvPr id="17" name="Straight Connector 16"/>
          <p:cNvCxnSpPr/>
          <p:nvPr/>
        </p:nvCxnSpPr>
        <p:spPr>
          <a:xfrm>
            <a:off x="152400" y="6079282"/>
            <a:ext cx="11612880" cy="16718"/>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xmlns="">
                <a:noFill/>
              </a14:hiddenFill>
            </a:ext>
          </a:extLst>
        </p:spPr>
      </p:cxnSp>
      <p:sp>
        <p:nvSpPr>
          <p:cNvPr id="27" name="Rectangle 26"/>
          <p:cNvSpPr/>
          <p:nvPr/>
        </p:nvSpPr>
        <p:spPr>
          <a:xfrm>
            <a:off x="2487672" y="123046"/>
            <a:ext cx="2744662" cy="400110"/>
          </a:xfrm>
          <a:prstGeom prst="rect">
            <a:avLst/>
          </a:prstGeom>
        </p:spPr>
        <p:txBody>
          <a:bodyPr wrap="none">
            <a:spAutoFit/>
          </a:bodyPr>
          <a:lstStyle/>
          <a:p>
            <a:r>
              <a:rPr lang="en-US" sz="2000" b="1" dirty="0">
                <a:solidFill>
                  <a:srgbClr val="FDFF00"/>
                </a:solidFill>
                <a:latin typeface="Trebuchet MS"/>
                <a:cs typeface="Trebuchet MS"/>
              </a:rPr>
              <a:t>Method and Materials</a:t>
            </a:r>
            <a:endParaRPr lang="en-US" sz="2000" b="1" dirty="0">
              <a:solidFill>
                <a:srgbClr val="FDFF00"/>
              </a:solidFill>
            </a:endParaRPr>
          </a:p>
        </p:txBody>
      </p:sp>
      <p:sp>
        <p:nvSpPr>
          <p:cNvPr id="28" name="Rectangle 27"/>
          <p:cNvSpPr/>
          <p:nvPr/>
        </p:nvSpPr>
        <p:spPr>
          <a:xfrm>
            <a:off x="10005048" y="169213"/>
            <a:ext cx="1550424" cy="307777"/>
          </a:xfrm>
          <a:prstGeom prst="rect">
            <a:avLst/>
          </a:prstGeom>
        </p:spPr>
        <p:txBody>
          <a:bodyPr wrap="none">
            <a:spAutoFit/>
          </a:bodyPr>
          <a:lstStyle/>
          <a:p>
            <a:r>
              <a:rPr lang="en-US" sz="1400">
                <a:solidFill>
                  <a:schemeClr val="bg1"/>
                </a:solidFill>
                <a:latin typeface="Trebuchet MS"/>
                <a:cs typeface="Trebuchet MS"/>
              </a:rPr>
              <a:t>Acknowledgment</a:t>
            </a:r>
            <a:endParaRPr lang="en-US" sz="1400"/>
          </a:p>
        </p:txBody>
      </p:sp>
      <p:cxnSp>
        <p:nvCxnSpPr>
          <p:cNvPr id="29" name="Straight Connector 28"/>
          <p:cNvCxnSpPr/>
          <p:nvPr/>
        </p:nvCxnSpPr>
        <p:spPr>
          <a:xfrm>
            <a:off x="2259072" y="190957"/>
            <a:ext cx="0" cy="365814"/>
          </a:xfrm>
          <a:prstGeom prst="line">
            <a:avLst/>
          </a:prstGeom>
          <a:ln w="25400">
            <a:solidFill>
              <a:schemeClr val="tx1">
                <a:alpha val="53000"/>
              </a:schemeClr>
            </a:solidFill>
          </a:ln>
        </p:spPr>
        <p:style>
          <a:lnRef idx="1">
            <a:schemeClr val="accent1"/>
          </a:lnRef>
          <a:fillRef idx="0">
            <a:schemeClr val="accent1"/>
          </a:fillRef>
          <a:effectRef idx="0">
            <a:schemeClr val="accent1"/>
          </a:effectRef>
          <a:fontRef idx="minor">
            <a:schemeClr val="tx1"/>
          </a:fontRef>
        </p:style>
      </p:cxnSp>
      <p:sp>
        <p:nvSpPr>
          <p:cNvPr id="30" name="Rectangle 29"/>
          <p:cNvSpPr/>
          <p:nvPr/>
        </p:nvSpPr>
        <p:spPr>
          <a:xfrm>
            <a:off x="5919424" y="172391"/>
            <a:ext cx="744948" cy="307777"/>
          </a:xfrm>
          <a:prstGeom prst="rect">
            <a:avLst/>
          </a:prstGeom>
        </p:spPr>
        <p:txBody>
          <a:bodyPr wrap="none">
            <a:spAutoFit/>
          </a:bodyPr>
          <a:lstStyle/>
          <a:p>
            <a:r>
              <a:rPr lang="en-US" sz="1400" dirty="0">
                <a:solidFill>
                  <a:schemeClr val="bg1"/>
                </a:solidFill>
                <a:latin typeface="Trebuchet MS"/>
                <a:cs typeface="Trebuchet MS"/>
              </a:rPr>
              <a:t>Results</a:t>
            </a:r>
            <a:endParaRPr lang="en-US" sz="1400" dirty="0"/>
          </a:p>
        </p:txBody>
      </p:sp>
      <p:sp>
        <p:nvSpPr>
          <p:cNvPr id="31" name="Rectangle 30"/>
          <p:cNvSpPr/>
          <p:nvPr/>
        </p:nvSpPr>
        <p:spPr>
          <a:xfrm>
            <a:off x="7846199" y="172391"/>
            <a:ext cx="1042273" cy="307777"/>
          </a:xfrm>
          <a:prstGeom prst="rect">
            <a:avLst/>
          </a:prstGeom>
        </p:spPr>
        <p:txBody>
          <a:bodyPr wrap="none">
            <a:spAutoFit/>
          </a:bodyPr>
          <a:lstStyle/>
          <a:p>
            <a:r>
              <a:rPr lang="en-US" sz="1400" dirty="0">
                <a:solidFill>
                  <a:schemeClr val="bg1"/>
                </a:solidFill>
                <a:latin typeface="Trebuchet MS"/>
                <a:cs typeface="Trebuchet MS"/>
              </a:rPr>
              <a:t>Conclusion</a:t>
            </a:r>
            <a:endParaRPr lang="en-US" sz="1400" dirty="0"/>
          </a:p>
        </p:txBody>
      </p:sp>
      <p:cxnSp>
        <p:nvCxnSpPr>
          <p:cNvPr id="32" name="Straight Connector 31"/>
          <p:cNvCxnSpPr/>
          <p:nvPr/>
        </p:nvCxnSpPr>
        <p:spPr>
          <a:xfrm>
            <a:off x="5472774" y="190957"/>
            <a:ext cx="0" cy="365814"/>
          </a:xfrm>
          <a:prstGeom prst="line">
            <a:avLst/>
          </a:prstGeom>
          <a:ln w="25400">
            <a:solidFill>
              <a:schemeClr val="tx1">
                <a:alpha val="53000"/>
              </a:schemeClr>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7212072" y="190957"/>
            <a:ext cx="0" cy="365814"/>
          </a:xfrm>
          <a:prstGeom prst="line">
            <a:avLst/>
          </a:prstGeom>
          <a:ln w="25400">
            <a:solidFill>
              <a:schemeClr val="tx1">
                <a:alpha val="53000"/>
              </a:schemeClr>
            </a:solidFill>
          </a:ln>
        </p:spPr>
        <p:style>
          <a:lnRef idx="1">
            <a:schemeClr val="accent1"/>
          </a:lnRef>
          <a:fillRef idx="0">
            <a:schemeClr val="accent1"/>
          </a:fillRef>
          <a:effectRef idx="0">
            <a:schemeClr val="accent1"/>
          </a:effectRef>
          <a:fontRef idx="minor">
            <a:schemeClr val="tx1"/>
          </a:fontRef>
        </p:style>
      </p:cxnSp>
      <p:cxnSp>
        <p:nvCxnSpPr>
          <p:cNvPr id="34" name="Straight Connector 33"/>
          <p:cNvCxnSpPr/>
          <p:nvPr/>
        </p:nvCxnSpPr>
        <p:spPr>
          <a:xfrm>
            <a:off x="9421872" y="140986"/>
            <a:ext cx="0" cy="365814"/>
          </a:xfrm>
          <a:prstGeom prst="line">
            <a:avLst/>
          </a:prstGeom>
          <a:ln w="25400">
            <a:solidFill>
              <a:schemeClr val="tx1">
                <a:alpha val="53000"/>
              </a:schemeClr>
            </a:solidFill>
          </a:ln>
        </p:spPr>
        <p:style>
          <a:lnRef idx="1">
            <a:schemeClr val="accent1"/>
          </a:lnRef>
          <a:fillRef idx="0">
            <a:schemeClr val="accent1"/>
          </a:fillRef>
          <a:effectRef idx="0">
            <a:schemeClr val="accent1"/>
          </a:effectRef>
          <a:fontRef idx="minor">
            <a:schemeClr val="tx1"/>
          </a:fontRef>
        </p:style>
      </p:cxnSp>
      <p:sp>
        <p:nvSpPr>
          <p:cNvPr id="35" name="Textfeld 10"/>
          <p:cNvSpPr txBox="1"/>
          <p:nvPr/>
        </p:nvSpPr>
        <p:spPr>
          <a:xfrm>
            <a:off x="658872" y="169213"/>
            <a:ext cx="1109599" cy="307777"/>
          </a:xfrm>
          <a:prstGeom prst="rect">
            <a:avLst/>
          </a:prstGeom>
          <a:noFill/>
        </p:spPr>
        <p:txBody>
          <a:bodyPr wrap="none" rtlCol="0">
            <a:spAutoFit/>
          </a:bodyPr>
          <a:lstStyle/>
          <a:p>
            <a:r>
              <a:rPr lang="en-US" sz="1400" dirty="0">
                <a:solidFill>
                  <a:schemeClr val="bg1"/>
                </a:solidFill>
                <a:latin typeface="Trebuchet MS"/>
                <a:cs typeface="Trebuchet MS"/>
              </a:rPr>
              <a:t>Background</a:t>
            </a:r>
            <a:endParaRPr lang="en-US" sz="1400" u="sng" dirty="0">
              <a:solidFill>
                <a:schemeClr val="bg1"/>
              </a:solidFill>
              <a:latin typeface="Trebuchet MS"/>
              <a:cs typeface="Trebuchet MS"/>
            </a:endParaRPr>
          </a:p>
        </p:txBody>
      </p:sp>
      <p:sp>
        <p:nvSpPr>
          <p:cNvPr id="36" name="Line 31"/>
          <p:cNvSpPr>
            <a:spLocks noChangeShapeType="1"/>
          </p:cNvSpPr>
          <p:nvPr/>
        </p:nvSpPr>
        <p:spPr bwMode="auto">
          <a:xfrm>
            <a:off x="190500" y="696001"/>
            <a:ext cx="11849100" cy="0"/>
          </a:xfrm>
          <a:prstGeom prst="line">
            <a:avLst/>
          </a:prstGeom>
          <a:noFill/>
          <a:ln w="3175">
            <a:solidFill>
              <a:srgbClr val="318FC5"/>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endParaRPr>
          </a:p>
        </p:txBody>
      </p:sp>
      <p:sp>
        <p:nvSpPr>
          <p:cNvPr id="37" name="Line 31"/>
          <p:cNvSpPr>
            <a:spLocks noChangeShapeType="1"/>
          </p:cNvSpPr>
          <p:nvPr/>
        </p:nvSpPr>
        <p:spPr bwMode="auto">
          <a:xfrm>
            <a:off x="190500" y="696001"/>
            <a:ext cx="2781298" cy="25684"/>
          </a:xfrm>
          <a:prstGeom prst="line">
            <a:avLst/>
          </a:prstGeom>
          <a:noFill/>
          <a:ln w="82550">
            <a:solidFill>
              <a:srgbClr val="318FC5"/>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endParaRPr>
          </a:p>
        </p:txBody>
      </p:sp>
      <p:pic>
        <p:nvPicPr>
          <p:cNvPr id="19" name="Graphic 18" descr="Baseball">
            <a:extLst>
              <a:ext uri="{FF2B5EF4-FFF2-40B4-BE49-F238E27FC236}">
                <a16:creationId xmlns:a16="http://schemas.microsoft.com/office/drawing/2014/main" id="{8E46A769-D337-E249-A30C-23A5237C915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734800" y="5867400"/>
            <a:ext cx="457200" cy="457200"/>
          </a:xfrm>
          <a:prstGeom prst="rect">
            <a:avLst/>
          </a:prstGeom>
        </p:spPr>
      </p:pic>
      <p:pic>
        <p:nvPicPr>
          <p:cNvPr id="20" name="Graphic 19" descr="Soccer">
            <a:extLst>
              <a:ext uri="{FF2B5EF4-FFF2-40B4-BE49-F238E27FC236}">
                <a16:creationId xmlns:a16="http://schemas.microsoft.com/office/drawing/2014/main" id="{274A44AA-B684-DA49-8451-EEAE603F643E}"/>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679382" y="706582"/>
            <a:ext cx="415636" cy="415636"/>
          </a:xfrm>
          <a:prstGeom prst="rect">
            <a:avLst/>
          </a:prstGeom>
        </p:spPr>
      </p:pic>
      <p:pic>
        <p:nvPicPr>
          <p:cNvPr id="21" name="Graphic 20" descr="Cricket">
            <a:extLst>
              <a:ext uri="{FF2B5EF4-FFF2-40B4-BE49-F238E27FC236}">
                <a16:creationId xmlns:a16="http://schemas.microsoft.com/office/drawing/2014/main" id="{D6C1E8A0-80F5-A641-AD0F-A439AD706A87}"/>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658600" y="1091056"/>
            <a:ext cx="457200" cy="457200"/>
          </a:xfrm>
          <a:prstGeom prst="rect">
            <a:avLst/>
          </a:prstGeom>
        </p:spPr>
      </p:pic>
      <p:pic>
        <p:nvPicPr>
          <p:cNvPr id="22" name="Graphic 21" descr="Tennis">
            <a:extLst>
              <a:ext uri="{FF2B5EF4-FFF2-40B4-BE49-F238E27FC236}">
                <a16:creationId xmlns:a16="http://schemas.microsoft.com/office/drawing/2014/main" id="{3858BEC1-DA1B-854E-8D8B-AA2FFF0729F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734800" y="1524000"/>
            <a:ext cx="457200" cy="457200"/>
          </a:xfrm>
          <a:prstGeom prst="rect">
            <a:avLst/>
          </a:prstGeom>
        </p:spPr>
      </p:pic>
      <p:pic>
        <p:nvPicPr>
          <p:cNvPr id="23" name="Graphic 22" descr="Cycling">
            <a:extLst>
              <a:ext uri="{FF2B5EF4-FFF2-40B4-BE49-F238E27FC236}">
                <a16:creationId xmlns:a16="http://schemas.microsoft.com/office/drawing/2014/main" id="{A0563833-CA55-3847-B834-6D0A29672B01}"/>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731642" y="2005456"/>
            <a:ext cx="457200" cy="457200"/>
          </a:xfrm>
          <a:prstGeom prst="rect">
            <a:avLst/>
          </a:prstGeom>
        </p:spPr>
      </p:pic>
      <p:pic>
        <p:nvPicPr>
          <p:cNvPr id="26" name="Graphic 25" descr="Golf">
            <a:extLst>
              <a:ext uri="{FF2B5EF4-FFF2-40B4-BE49-F238E27FC236}">
                <a16:creationId xmlns:a16="http://schemas.microsoft.com/office/drawing/2014/main" id="{F7FFCFA0-04F2-AE4D-9924-77FF5C63777B}"/>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811000" y="2843656"/>
            <a:ext cx="457200" cy="457200"/>
          </a:xfrm>
          <a:prstGeom prst="rect">
            <a:avLst/>
          </a:prstGeom>
        </p:spPr>
      </p:pic>
      <p:pic>
        <p:nvPicPr>
          <p:cNvPr id="38" name="Graphic 37" descr="Swimming">
            <a:extLst>
              <a:ext uri="{FF2B5EF4-FFF2-40B4-BE49-F238E27FC236}">
                <a16:creationId xmlns:a16="http://schemas.microsoft.com/office/drawing/2014/main" id="{EDF23BF8-C0E2-7A4D-AA9E-DBE20FA68DC2}"/>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1733917" y="3224656"/>
            <a:ext cx="457200" cy="457200"/>
          </a:xfrm>
          <a:prstGeom prst="rect">
            <a:avLst/>
          </a:prstGeom>
        </p:spPr>
      </p:pic>
      <p:pic>
        <p:nvPicPr>
          <p:cNvPr id="39" name="Graphic 38" descr="Water polo">
            <a:extLst>
              <a:ext uri="{FF2B5EF4-FFF2-40B4-BE49-F238E27FC236}">
                <a16:creationId xmlns:a16="http://schemas.microsoft.com/office/drawing/2014/main" id="{A36649B5-1979-364E-9140-88CF1A51F577}"/>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1733917" y="3605656"/>
            <a:ext cx="457200" cy="457200"/>
          </a:xfrm>
          <a:prstGeom prst="rect">
            <a:avLst/>
          </a:prstGeom>
        </p:spPr>
      </p:pic>
      <p:pic>
        <p:nvPicPr>
          <p:cNvPr id="40" name="Graphic 39" descr="Body builder">
            <a:extLst>
              <a:ext uri="{FF2B5EF4-FFF2-40B4-BE49-F238E27FC236}">
                <a16:creationId xmlns:a16="http://schemas.microsoft.com/office/drawing/2014/main" id="{A7F87054-31D4-7F43-999C-8FAC41F49372}"/>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1734800" y="4062856"/>
            <a:ext cx="457200" cy="457200"/>
          </a:xfrm>
          <a:prstGeom prst="rect">
            <a:avLst/>
          </a:prstGeom>
        </p:spPr>
      </p:pic>
      <p:pic>
        <p:nvPicPr>
          <p:cNvPr id="41" name="Graphic 40" descr="Gymnast Rings">
            <a:extLst>
              <a:ext uri="{FF2B5EF4-FFF2-40B4-BE49-F238E27FC236}">
                <a16:creationId xmlns:a16="http://schemas.microsoft.com/office/drawing/2014/main" id="{07F3C452-78CD-C64A-80B7-5B3DD2620107}"/>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11734800" y="4520056"/>
            <a:ext cx="457200" cy="457200"/>
          </a:xfrm>
          <a:prstGeom prst="rect">
            <a:avLst/>
          </a:prstGeom>
        </p:spPr>
      </p:pic>
      <p:pic>
        <p:nvPicPr>
          <p:cNvPr id="42" name="Graphic 41" descr="Gymnast Floor routine">
            <a:extLst>
              <a:ext uri="{FF2B5EF4-FFF2-40B4-BE49-F238E27FC236}">
                <a16:creationId xmlns:a16="http://schemas.microsoft.com/office/drawing/2014/main" id="{E5158320-213A-474B-AF7F-3CB0D2325FB8}"/>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1734800" y="5053456"/>
            <a:ext cx="457200" cy="457200"/>
          </a:xfrm>
          <a:prstGeom prst="rect">
            <a:avLst/>
          </a:prstGeom>
        </p:spPr>
      </p:pic>
      <p:pic>
        <p:nvPicPr>
          <p:cNvPr id="43" name="Graphic 42" descr="Dancing">
            <a:extLst>
              <a:ext uri="{FF2B5EF4-FFF2-40B4-BE49-F238E27FC236}">
                <a16:creationId xmlns:a16="http://schemas.microsoft.com/office/drawing/2014/main" id="{C455CFC9-4A80-BD44-888C-7D0A69924C80}"/>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11734800" y="5410200"/>
            <a:ext cx="457200" cy="457200"/>
          </a:xfrm>
          <a:prstGeom prst="rect">
            <a:avLst/>
          </a:prstGeom>
        </p:spPr>
      </p:pic>
      <p:pic>
        <p:nvPicPr>
          <p:cNvPr id="44" name="Graphic 43" descr="Cross country skiing">
            <a:extLst>
              <a:ext uri="{FF2B5EF4-FFF2-40B4-BE49-F238E27FC236}">
                <a16:creationId xmlns:a16="http://schemas.microsoft.com/office/drawing/2014/main" id="{D5C49A7C-D4D0-0D48-ABEF-26CCF8BABB43}"/>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11658600" y="2410712"/>
            <a:ext cx="457200" cy="457200"/>
          </a:xfrm>
          <a:prstGeom prst="rect">
            <a:avLst/>
          </a:prstGeom>
        </p:spPr>
      </p:pic>
      <p:sp>
        <p:nvSpPr>
          <p:cNvPr id="45" name="Rectangle 34">
            <a:extLst>
              <a:ext uri="{FF2B5EF4-FFF2-40B4-BE49-F238E27FC236}">
                <a16:creationId xmlns:a16="http://schemas.microsoft.com/office/drawing/2014/main" id="{6ECB43C3-EBC9-7C48-8D50-D1737E778492}"/>
              </a:ext>
            </a:extLst>
          </p:cNvPr>
          <p:cNvSpPr>
            <a:spLocks noChangeArrowheads="1"/>
          </p:cNvSpPr>
          <p:nvPr/>
        </p:nvSpPr>
        <p:spPr bwMode="auto">
          <a:xfrm>
            <a:off x="2686645" y="688070"/>
            <a:ext cx="7500771" cy="55399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algn="ctr">
              <a:defRPr/>
            </a:pPr>
            <a:r>
              <a:rPr lang="en-US" sz="3000" b="1" dirty="0">
                <a:solidFill>
                  <a:schemeClr val="bg1"/>
                </a:solidFill>
                <a:latin typeface="Arial" charset="0"/>
                <a:ea typeface="Arial" charset="0"/>
                <a:cs typeface="Arial" charset="0"/>
              </a:rPr>
              <a:t>Flow chart illustrating Subject Selection</a:t>
            </a:r>
          </a:p>
        </p:txBody>
      </p:sp>
      <p:pic>
        <p:nvPicPr>
          <p:cNvPr id="3" name="Picture 2">
            <a:extLst>
              <a:ext uri="{FF2B5EF4-FFF2-40B4-BE49-F238E27FC236}">
                <a16:creationId xmlns:a16="http://schemas.microsoft.com/office/drawing/2014/main" id="{7D0686F0-3D13-C544-93B6-6BE3F91A1A74}"/>
              </a:ext>
            </a:extLst>
          </p:cNvPr>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2259072" y="1249999"/>
            <a:ext cx="7124048" cy="5608001"/>
          </a:xfrm>
          <a:prstGeom prst="rect">
            <a:avLst/>
          </a:prstGeom>
          <a:solidFill>
            <a:srgbClr val="001339"/>
          </a:solidFill>
        </p:spPr>
      </p:pic>
    </p:spTree>
    <p:extLst>
      <p:ext uri="{BB962C8B-B14F-4D97-AF65-F5344CB8AC3E}">
        <p14:creationId xmlns:p14="http://schemas.microsoft.com/office/powerpoint/2010/main" val="1207605456"/>
      </p:ext>
    </p:extLst>
  </p:cSld>
  <p:clrMapOvr>
    <a:masterClrMapping/>
  </p:clrMapOvr>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01339"/>
        </a:solidFill>
        <a:effectLst/>
      </p:bgPr>
    </p:bg>
    <p:spTree>
      <p:nvGrpSpPr>
        <p:cNvPr id="1" name=""/>
        <p:cNvGrpSpPr/>
        <p:nvPr/>
      </p:nvGrpSpPr>
      <p:grpSpPr>
        <a:xfrm>
          <a:off x="0" y="0"/>
          <a:ext cx="0" cy="0"/>
          <a:chOff x="0" y="0"/>
          <a:chExt cx="0" cy="0"/>
        </a:xfrm>
      </p:grpSpPr>
      <p:sp>
        <p:nvSpPr>
          <p:cNvPr id="6" name="Slide Number Placeholder 6"/>
          <p:cNvSpPr txBox="1">
            <a:spLocks/>
          </p:cNvSpPr>
          <p:nvPr/>
        </p:nvSpPr>
        <p:spPr>
          <a:xfrm>
            <a:off x="11208636" y="6648457"/>
            <a:ext cx="184546" cy="103875"/>
          </a:xfrm>
          <a:prstGeom prst="rect">
            <a:avLst/>
          </a:prstGeom>
        </p:spPr>
        <p:txBody>
          <a:bodyPr vert="horz" wrap="square" lIns="0" tIns="0" rIns="0" bIns="0" rtlCol="0" anchor="b" anchorCtr="0">
            <a:spAutoFit/>
          </a:bodyPr>
          <a:lstStyle>
            <a:defPPr>
              <a:defRPr lang="en-US"/>
            </a:defPPr>
            <a:lvl1pPr marL="0" algn="l" defTabSz="914400" rtl="0" eaLnBrk="1" latinLnBrk="0" hangingPunct="1">
              <a:defRPr sz="900" i="0" kern="1200">
                <a:solidFill>
                  <a:schemeClr val="tx1"/>
                </a:solidFill>
                <a:latin typeface="Helvetica Neue"/>
                <a:ea typeface="+mn-ea"/>
                <a:cs typeface="Helvetica Neue"/>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BCC8D0D-EAEC-449D-9161-023DFF90F2E2}" type="slidenum">
              <a:rPr lang="en-US" sz="675"/>
              <a:pPr/>
              <a:t>8</a:t>
            </a:fld>
            <a:endParaRPr lang="en-US" sz="675" dirty="0"/>
          </a:p>
        </p:txBody>
      </p:sp>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01397" y="6324600"/>
            <a:ext cx="738203" cy="357841"/>
          </a:xfrm>
          <a:prstGeom prst="rect">
            <a:avLst/>
          </a:prstGeom>
        </p:spPr>
      </p:pic>
      <p:cxnSp>
        <p:nvCxnSpPr>
          <p:cNvPr id="17" name="Straight Connector 16"/>
          <p:cNvCxnSpPr/>
          <p:nvPr/>
        </p:nvCxnSpPr>
        <p:spPr>
          <a:xfrm>
            <a:off x="152400" y="6079282"/>
            <a:ext cx="11612880" cy="16718"/>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xmlns="">
                <a:noFill/>
              </a14:hiddenFill>
            </a:ext>
          </a:extLst>
        </p:spPr>
      </p:cxnSp>
      <p:sp>
        <p:nvSpPr>
          <p:cNvPr id="3" name="Rectangle 2"/>
          <p:cNvSpPr/>
          <p:nvPr/>
        </p:nvSpPr>
        <p:spPr>
          <a:xfrm>
            <a:off x="110097" y="1673829"/>
            <a:ext cx="11004382" cy="4955203"/>
          </a:xfrm>
          <a:prstGeom prst="rect">
            <a:avLst/>
          </a:prstGeom>
        </p:spPr>
        <p:txBody>
          <a:bodyPr wrap="square">
            <a:spAutoFit/>
          </a:bodyPr>
          <a:lstStyle/>
          <a:p>
            <a:pPr marL="457200" indent="-457200">
              <a:buFont typeface="Arial" charset="0"/>
              <a:buChar char="•"/>
            </a:pPr>
            <a:r>
              <a:rPr lang="en-US" dirty="0">
                <a:latin typeface="+mn-lt"/>
              </a:rPr>
              <a:t>Participants retrospectively provided information about the physical activity that they performed at least 20 minutes within a given day for at least 10 times in their life. </a:t>
            </a:r>
          </a:p>
          <a:p>
            <a:pPr marL="457200" indent="-457200">
              <a:buFont typeface="Arial" charset="0"/>
              <a:buChar char="•"/>
            </a:pPr>
            <a:endParaRPr lang="en-US" dirty="0">
              <a:latin typeface="+mn-lt"/>
            </a:endParaRPr>
          </a:p>
          <a:p>
            <a:pPr marL="457200" indent="-457200">
              <a:buFont typeface="Arial" charset="0"/>
              <a:buChar char="•"/>
            </a:pPr>
            <a:r>
              <a:rPr lang="en-US" dirty="0">
                <a:latin typeface="+mn-lt"/>
              </a:rPr>
              <a:t>Participants gave information about the regularity of each activity performed (i.e. number of years, numbers of months per year). </a:t>
            </a:r>
          </a:p>
          <a:p>
            <a:pPr marL="457200" indent="-457200">
              <a:buFont typeface="Arial" charset="0"/>
              <a:buChar char="•"/>
            </a:pPr>
            <a:endParaRPr lang="en-US" dirty="0">
              <a:latin typeface="+mn-lt"/>
            </a:endParaRPr>
          </a:p>
          <a:p>
            <a:pPr marL="457200" indent="-457200">
              <a:buFont typeface="Arial" charset="0"/>
              <a:buChar char="•"/>
            </a:pPr>
            <a:r>
              <a:rPr lang="en-US" dirty="0">
                <a:latin typeface="+mn-lt"/>
              </a:rPr>
              <a:t>Participants reported the 3 activities they performed most frequently (</a:t>
            </a:r>
            <a:r>
              <a:rPr lang="en-US" dirty="0">
                <a:solidFill>
                  <a:srgbClr val="FFFF00"/>
                </a:solidFill>
                <a:latin typeface="+mn-lt"/>
              </a:rPr>
              <a:t>Top 3 Activities</a:t>
            </a:r>
            <a:r>
              <a:rPr lang="en-US" dirty="0">
                <a:latin typeface="+mn-lt"/>
              </a:rPr>
              <a:t>). </a:t>
            </a:r>
          </a:p>
          <a:p>
            <a:pPr marL="457200" indent="-457200">
              <a:buFont typeface="Arial" charset="0"/>
              <a:buChar char="•"/>
            </a:pPr>
            <a:endParaRPr lang="en-US" dirty="0">
              <a:latin typeface="+mn-lt"/>
            </a:endParaRPr>
          </a:p>
          <a:p>
            <a:pPr marL="457200" indent="-457200">
              <a:buFont typeface="Arial" charset="0"/>
              <a:buChar char="•"/>
            </a:pPr>
            <a:r>
              <a:rPr lang="en-US" dirty="0">
                <a:latin typeface="+mn-lt"/>
              </a:rPr>
              <a:t>For each of the </a:t>
            </a:r>
            <a:r>
              <a:rPr lang="en-US" dirty="0">
                <a:solidFill>
                  <a:srgbClr val="FFFF00"/>
                </a:solidFill>
                <a:latin typeface="+mn-lt"/>
              </a:rPr>
              <a:t>Top 3 Activities</a:t>
            </a:r>
            <a:r>
              <a:rPr lang="en-US" dirty="0">
                <a:latin typeface="+mn-lt"/>
              </a:rPr>
              <a:t>, they were asked how many years they participated in that physical activity. </a:t>
            </a:r>
            <a:endParaRPr lang="en-US" sz="2800" dirty="0">
              <a:solidFill>
                <a:schemeClr val="bg1"/>
              </a:solidFill>
              <a:latin typeface="+mn-lt"/>
              <a:ea typeface="Arial" charset="0"/>
              <a:cs typeface="Arial" charset="0"/>
            </a:endParaRPr>
          </a:p>
          <a:p>
            <a:pPr marL="457200" indent="-457200">
              <a:buFont typeface="Arial" charset="0"/>
              <a:buChar char="•"/>
            </a:pPr>
            <a:endParaRPr lang="en-US" sz="2800" dirty="0">
              <a:solidFill>
                <a:schemeClr val="bg1"/>
              </a:solidFill>
              <a:latin typeface="Arial" charset="0"/>
              <a:ea typeface="Arial" charset="0"/>
              <a:cs typeface="Arial" charset="0"/>
            </a:endParaRPr>
          </a:p>
        </p:txBody>
      </p:sp>
      <p:sp>
        <p:nvSpPr>
          <p:cNvPr id="16" name="Rectangle 15"/>
          <p:cNvSpPr/>
          <p:nvPr/>
        </p:nvSpPr>
        <p:spPr>
          <a:xfrm>
            <a:off x="2487672" y="123046"/>
            <a:ext cx="2744662" cy="400110"/>
          </a:xfrm>
          <a:prstGeom prst="rect">
            <a:avLst/>
          </a:prstGeom>
        </p:spPr>
        <p:txBody>
          <a:bodyPr wrap="none">
            <a:spAutoFit/>
          </a:bodyPr>
          <a:lstStyle/>
          <a:p>
            <a:r>
              <a:rPr lang="en-US" sz="2000" b="1" dirty="0">
                <a:solidFill>
                  <a:srgbClr val="FDFF00"/>
                </a:solidFill>
                <a:latin typeface="Trebuchet MS"/>
                <a:cs typeface="Trebuchet MS"/>
              </a:rPr>
              <a:t>Method and Materials</a:t>
            </a:r>
            <a:endParaRPr lang="en-US" sz="2000" b="1" dirty="0">
              <a:solidFill>
                <a:srgbClr val="FDFF00"/>
              </a:solidFill>
            </a:endParaRPr>
          </a:p>
        </p:txBody>
      </p:sp>
      <p:sp>
        <p:nvSpPr>
          <p:cNvPr id="24" name="Rectangle 23"/>
          <p:cNvSpPr/>
          <p:nvPr/>
        </p:nvSpPr>
        <p:spPr>
          <a:xfrm>
            <a:off x="10005048" y="169213"/>
            <a:ext cx="1550424" cy="307777"/>
          </a:xfrm>
          <a:prstGeom prst="rect">
            <a:avLst/>
          </a:prstGeom>
        </p:spPr>
        <p:txBody>
          <a:bodyPr wrap="none">
            <a:spAutoFit/>
          </a:bodyPr>
          <a:lstStyle/>
          <a:p>
            <a:r>
              <a:rPr lang="en-US" sz="1400">
                <a:solidFill>
                  <a:schemeClr val="bg1"/>
                </a:solidFill>
                <a:latin typeface="Trebuchet MS"/>
                <a:cs typeface="Trebuchet MS"/>
              </a:rPr>
              <a:t>Acknowledgment</a:t>
            </a:r>
            <a:endParaRPr lang="en-US" sz="1400"/>
          </a:p>
        </p:txBody>
      </p:sp>
      <p:cxnSp>
        <p:nvCxnSpPr>
          <p:cNvPr id="25" name="Straight Connector 24"/>
          <p:cNvCxnSpPr/>
          <p:nvPr/>
        </p:nvCxnSpPr>
        <p:spPr>
          <a:xfrm>
            <a:off x="2259072" y="190957"/>
            <a:ext cx="0" cy="365814"/>
          </a:xfrm>
          <a:prstGeom prst="line">
            <a:avLst/>
          </a:prstGeom>
          <a:ln w="25400">
            <a:solidFill>
              <a:schemeClr val="tx1">
                <a:alpha val="53000"/>
              </a:schemeClr>
            </a:solidFill>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5919424" y="172391"/>
            <a:ext cx="744948" cy="307777"/>
          </a:xfrm>
          <a:prstGeom prst="rect">
            <a:avLst/>
          </a:prstGeom>
        </p:spPr>
        <p:txBody>
          <a:bodyPr wrap="none">
            <a:spAutoFit/>
          </a:bodyPr>
          <a:lstStyle/>
          <a:p>
            <a:r>
              <a:rPr lang="en-US" sz="1400" dirty="0">
                <a:solidFill>
                  <a:schemeClr val="bg1"/>
                </a:solidFill>
                <a:latin typeface="Trebuchet MS"/>
                <a:cs typeface="Trebuchet MS"/>
              </a:rPr>
              <a:t>Results</a:t>
            </a:r>
            <a:endParaRPr lang="en-US" sz="1400" dirty="0"/>
          </a:p>
        </p:txBody>
      </p:sp>
      <p:sp>
        <p:nvSpPr>
          <p:cNvPr id="27" name="Rectangle 26"/>
          <p:cNvSpPr/>
          <p:nvPr/>
        </p:nvSpPr>
        <p:spPr>
          <a:xfrm>
            <a:off x="7846199" y="172391"/>
            <a:ext cx="1042273" cy="307777"/>
          </a:xfrm>
          <a:prstGeom prst="rect">
            <a:avLst/>
          </a:prstGeom>
        </p:spPr>
        <p:txBody>
          <a:bodyPr wrap="none">
            <a:spAutoFit/>
          </a:bodyPr>
          <a:lstStyle/>
          <a:p>
            <a:r>
              <a:rPr lang="en-US" sz="1400" dirty="0">
                <a:solidFill>
                  <a:schemeClr val="bg1"/>
                </a:solidFill>
                <a:latin typeface="Trebuchet MS"/>
                <a:cs typeface="Trebuchet MS"/>
              </a:rPr>
              <a:t>Conclusion</a:t>
            </a:r>
            <a:endParaRPr lang="en-US" sz="1400" dirty="0"/>
          </a:p>
        </p:txBody>
      </p:sp>
      <p:cxnSp>
        <p:nvCxnSpPr>
          <p:cNvPr id="28" name="Straight Connector 27"/>
          <p:cNvCxnSpPr/>
          <p:nvPr/>
        </p:nvCxnSpPr>
        <p:spPr>
          <a:xfrm>
            <a:off x="5472774" y="190957"/>
            <a:ext cx="0" cy="365814"/>
          </a:xfrm>
          <a:prstGeom prst="line">
            <a:avLst/>
          </a:prstGeom>
          <a:ln w="25400">
            <a:solidFill>
              <a:schemeClr val="tx1">
                <a:alpha val="53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7212072" y="190957"/>
            <a:ext cx="0" cy="365814"/>
          </a:xfrm>
          <a:prstGeom prst="line">
            <a:avLst/>
          </a:prstGeom>
          <a:ln w="25400">
            <a:solidFill>
              <a:schemeClr val="tx1">
                <a:alpha val="53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9421872" y="140986"/>
            <a:ext cx="0" cy="365814"/>
          </a:xfrm>
          <a:prstGeom prst="line">
            <a:avLst/>
          </a:prstGeom>
          <a:ln w="25400">
            <a:solidFill>
              <a:schemeClr val="tx1">
                <a:alpha val="53000"/>
              </a:schemeClr>
            </a:solidFill>
          </a:ln>
        </p:spPr>
        <p:style>
          <a:lnRef idx="1">
            <a:schemeClr val="accent1"/>
          </a:lnRef>
          <a:fillRef idx="0">
            <a:schemeClr val="accent1"/>
          </a:fillRef>
          <a:effectRef idx="0">
            <a:schemeClr val="accent1"/>
          </a:effectRef>
          <a:fontRef idx="minor">
            <a:schemeClr val="tx1"/>
          </a:fontRef>
        </p:style>
      </p:cxnSp>
      <p:sp>
        <p:nvSpPr>
          <p:cNvPr id="31" name="Textfeld 10"/>
          <p:cNvSpPr txBox="1"/>
          <p:nvPr/>
        </p:nvSpPr>
        <p:spPr>
          <a:xfrm>
            <a:off x="658872" y="169213"/>
            <a:ext cx="1109599" cy="307777"/>
          </a:xfrm>
          <a:prstGeom prst="rect">
            <a:avLst/>
          </a:prstGeom>
          <a:noFill/>
        </p:spPr>
        <p:txBody>
          <a:bodyPr wrap="none" rtlCol="0">
            <a:spAutoFit/>
          </a:bodyPr>
          <a:lstStyle/>
          <a:p>
            <a:r>
              <a:rPr lang="en-US" sz="1400" dirty="0">
                <a:solidFill>
                  <a:schemeClr val="bg1"/>
                </a:solidFill>
                <a:latin typeface="Trebuchet MS"/>
                <a:cs typeface="Trebuchet MS"/>
              </a:rPr>
              <a:t>Background</a:t>
            </a:r>
            <a:endParaRPr lang="en-US" sz="1400" u="sng" dirty="0">
              <a:solidFill>
                <a:schemeClr val="bg1"/>
              </a:solidFill>
              <a:latin typeface="Trebuchet MS"/>
              <a:cs typeface="Trebuchet MS"/>
            </a:endParaRPr>
          </a:p>
        </p:txBody>
      </p:sp>
      <p:sp>
        <p:nvSpPr>
          <p:cNvPr id="32" name="Line 31"/>
          <p:cNvSpPr>
            <a:spLocks noChangeShapeType="1"/>
          </p:cNvSpPr>
          <p:nvPr/>
        </p:nvSpPr>
        <p:spPr bwMode="auto">
          <a:xfrm>
            <a:off x="190500" y="696001"/>
            <a:ext cx="11849100" cy="0"/>
          </a:xfrm>
          <a:prstGeom prst="line">
            <a:avLst/>
          </a:prstGeom>
          <a:noFill/>
          <a:ln w="3175">
            <a:solidFill>
              <a:srgbClr val="318FC5"/>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endParaRPr>
          </a:p>
        </p:txBody>
      </p:sp>
      <p:sp>
        <p:nvSpPr>
          <p:cNvPr id="33" name="Line 31"/>
          <p:cNvSpPr>
            <a:spLocks noChangeShapeType="1"/>
          </p:cNvSpPr>
          <p:nvPr/>
        </p:nvSpPr>
        <p:spPr bwMode="auto">
          <a:xfrm flipV="1">
            <a:off x="190499" y="685421"/>
            <a:ext cx="3467101" cy="379"/>
          </a:xfrm>
          <a:prstGeom prst="line">
            <a:avLst/>
          </a:prstGeom>
          <a:noFill/>
          <a:ln w="82550">
            <a:solidFill>
              <a:srgbClr val="318FC5"/>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endParaRPr>
          </a:p>
        </p:txBody>
      </p:sp>
      <p:pic>
        <p:nvPicPr>
          <p:cNvPr id="18" name="Graphic 17" descr="Baseball">
            <a:extLst>
              <a:ext uri="{FF2B5EF4-FFF2-40B4-BE49-F238E27FC236}">
                <a16:creationId xmlns:a16="http://schemas.microsoft.com/office/drawing/2014/main" id="{6A141CD7-9847-DD4B-9610-5B75E208703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734800" y="5867400"/>
            <a:ext cx="457200" cy="457200"/>
          </a:xfrm>
          <a:prstGeom prst="rect">
            <a:avLst/>
          </a:prstGeom>
        </p:spPr>
      </p:pic>
      <p:pic>
        <p:nvPicPr>
          <p:cNvPr id="19" name="Graphic 18" descr="Soccer">
            <a:extLst>
              <a:ext uri="{FF2B5EF4-FFF2-40B4-BE49-F238E27FC236}">
                <a16:creationId xmlns:a16="http://schemas.microsoft.com/office/drawing/2014/main" id="{3C106AB4-1178-1F41-A1A3-27645E89E54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679382" y="706582"/>
            <a:ext cx="415636" cy="415636"/>
          </a:xfrm>
          <a:prstGeom prst="rect">
            <a:avLst/>
          </a:prstGeom>
        </p:spPr>
      </p:pic>
      <p:pic>
        <p:nvPicPr>
          <p:cNvPr id="20" name="Graphic 19" descr="Cricket">
            <a:extLst>
              <a:ext uri="{FF2B5EF4-FFF2-40B4-BE49-F238E27FC236}">
                <a16:creationId xmlns:a16="http://schemas.microsoft.com/office/drawing/2014/main" id="{FAA236BC-F225-404C-BE20-9278081D81E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658600" y="1091056"/>
            <a:ext cx="457200" cy="457200"/>
          </a:xfrm>
          <a:prstGeom prst="rect">
            <a:avLst/>
          </a:prstGeom>
        </p:spPr>
      </p:pic>
      <p:pic>
        <p:nvPicPr>
          <p:cNvPr id="21" name="Graphic 20" descr="Tennis">
            <a:extLst>
              <a:ext uri="{FF2B5EF4-FFF2-40B4-BE49-F238E27FC236}">
                <a16:creationId xmlns:a16="http://schemas.microsoft.com/office/drawing/2014/main" id="{E1626137-6CA0-CC41-A5C9-17023AD0F7A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734800" y="1524000"/>
            <a:ext cx="457200" cy="457200"/>
          </a:xfrm>
          <a:prstGeom prst="rect">
            <a:avLst/>
          </a:prstGeom>
        </p:spPr>
      </p:pic>
      <p:pic>
        <p:nvPicPr>
          <p:cNvPr id="22" name="Graphic 21" descr="Cycling">
            <a:extLst>
              <a:ext uri="{FF2B5EF4-FFF2-40B4-BE49-F238E27FC236}">
                <a16:creationId xmlns:a16="http://schemas.microsoft.com/office/drawing/2014/main" id="{1A5B363F-CF28-C046-8CAF-BEEAE943EE3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731642" y="2005456"/>
            <a:ext cx="457200" cy="457200"/>
          </a:xfrm>
          <a:prstGeom prst="rect">
            <a:avLst/>
          </a:prstGeom>
        </p:spPr>
      </p:pic>
      <p:pic>
        <p:nvPicPr>
          <p:cNvPr id="23" name="Graphic 22" descr="Golf">
            <a:extLst>
              <a:ext uri="{FF2B5EF4-FFF2-40B4-BE49-F238E27FC236}">
                <a16:creationId xmlns:a16="http://schemas.microsoft.com/office/drawing/2014/main" id="{76BC4A87-A0E4-CF4F-A06D-ABA606F2D90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811000" y="2843656"/>
            <a:ext cx="457200" cy="457200"/>
          </a:xfrm>
          <a:prstGeom prst="rect">
            <a:avLst/>
          </a:prstGeom>
        </p:spPr>
      </p:pic>
      <p:pic>
        <p:nvPicPr>
          <p:cNvPr id="34" name="Graphic 33" descr="Swimming">
            <a:extLst>
              <a:ext uri="{FF2B5EF4-FFF2-40B4-BE49-F238E27FC236}">
                <a16:creationId xmlns:a16="http://schemas.microsoft.com/office/drawing/2014/main" id="{02EC3B8A-80FC-FE4B-853D-D40D2473E8D0}"/>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1733917" y="3224656"/>
            <a:ext cx="457200" cy="457200"/>
          </a:xfrm>
          <a:prstGeom prst="rect">
            <a:avLst/>
          </a:prstGeom>
        </p:spPr>
      </p:pic>
      <p:pic>
        <p:nvPicPr>
          <p:cNvPr id="35" name="Graphic 34" descr="Water polo">
            <a:extLst>
              <a:ext uri="{FF2B5EF4-FFF2-40B4-BE49-F238E27FC236}">
                <a16:creationId xmlns:a16="http://schemas.microsoft.com/office/drawing/2014/main" id="{B2E38F69-6164-CA47-9D22-51F1AFE15771}"/>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1733917" y="3605656"/>
            <a:ext cx="457200" cy="457200"/>
          </a:xfrm>
          <a:prstGeom prst="rect">
            <a:avLst/>
          </a:prstGeom>
        </p:spPr>
      </p:pic>
      <p:pic>
        <p:nvPicPr>
          <p:cNvPr id="36" name="Graphic 35" descr="Body builder">
            <a:extLst>
              <a:ext uri="{FF2B5EF4-FFF2-40B4-BE49-F238E27FC236}">
                <a16:creationId xmlns:a16="http://schemas.microsoft.com/office/drawing/2014/main" id="{75C4C1E8-9C7D-3A4E-B3A0-78FDC636B6CC}"/>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1734800" y="4062856"/>
            <a:ext cx="457200" cy="457200"/>
          </a:xfrm>
          <a:prstGeom prst="rect">
            <a:avLst/>
          </a:prstGeom>
        </p:spPr>
      </p:pic>
      <p:pic>
        <p:nvPicPr>
          <p:cNvPr id="37" name="Graphic 36" descr="Gymnast Rings">
            <a:extLst>
              <a:ext uri="{FF2B5EF4-FFF2-40B4-BE49-F238E27FC236}">
                <a16:creationId xmlns:a16="http://schemas.microsoft.com/office/drawing/2014/main" id="{F2BD6F73-7D8C-6841-914B-383A6F314B07}"/>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11734800" y="4520056"/>
            <a:ext cx="457200" cy="457200"/>
          </a:xfrm>
          <a:prstGeom prst="rect">
            <a:avLst/>
          </a:prstGeom>
        </p:spPr>
      </p:pic>
      <p:pic>
        <p:nvPicPr>
          <p:cNvPr id="38" name="Graphic 37" descr="Gymnast Floor routine">
            <a:extLst>
              <a:ext uri="{FF2B5EF4-FFF2-40B4-BE49-F238E27FC236}">
                <a16:creationId xmlns:a16="http://schemas.microsoft.com/office/drawing/2014/main" id="{BDDBE556-9F91-AA46-B5D6-07611CAE0896}"/>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1734800" y="5053456"/>
            <a:ext cx="457200" cy="457200"/>
          </a:xfrm>
          <a:prstGeom prst="rect">
            <a:avLst/>
          </a:prstGeom>
        </p:spPr>
      </p:pic>
      <p:pic>
        <p:nvPicPr>
          <p:cNvPr id="39" name="Graphic 38" descr="Dancing">
            <a:extLst>
              <a:ext uri="{FF2B5EF4-FFF2-40B4-BE49-F238E27FC236}">
                <a16:creationId xmlns:a16="http://schemas.microsoft.com/office/drawing/2014/main" id="{1EEE557D-DFCE-AC4D-9147-6BC53E871E02}"/>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11734800" y="5410200"/>
            <a:ext cx="457200" cy="457200"/>
          </a:xfrm>
          <a:prstGeom prst="rect">
            <a:avLst/>
          </a:prstGeom>
        </p:spPr>
      </p:pic>
      <p:pic>
        <p:nvPicPr>
          <p:cNvPr id="40" name="Graphic 39" descr="Cross country skiing">
            <a:extLst>
              <a:ext uri="{FF2B5EF4-FFF2-40B4-BE49-F238E27FC236}">
                <a16:creationId xmlns:a16="http://schemas.microsoft.com/office/drawing/2014/main" id="{96D07205-CD52-A647-AEFB-B1807940157E}"/>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11658600" y="2410712"/>
            <a:ext cx="457200" cy="457200"/>
          </a:xfrm>
          <a:prstGeom prst="rect">
            <a:avLst/>
          </a:prstGeom>
        </p:spPr>
      </p:pic>
      <p:sp>
        <p:nvSpPr>
          <p:cNvPr id="2" name="TextBox 1">
            <a:extLst>
              <a:ext uri="{FF2B5EF4-FFF2-40B4-BE49-F238E27FC236}">
                <a16:creationId xmlns:a16="http://schemas.microsoft.com/office/drawing/2014/main" id="{2C5F16A1-BBAF-9B44-AB71-F7BF396D7094}"/>
              </a:ext>
            </a:extLst>
          </p:cNvPr>
          <p:cNvSpPr txBox="1"/>
          <p:nvPr/>
        </p:nvSpPr>
        <p:spPr>
          <a:xfrm>
            <a:off x="3396298" y="719722"/>
            <a:ext cx="5791200" cy="954107"/>
          </a:xfrm>
          <a:prstGeom prst="rect">
            <a:avLst/>
          </a:prstGeom>
          <a:noFill/>
        </p:spPr>
        <p:txBody>
          <a:bodyPr wrap="square" rtlCol="0">
            <a:spAutoFit/>
          </a:bodyPr>
          <a:lstStyle/>
          <a:p>
            <a:pPr algn="ctr"/>
            <a:r>
              <a:rPr lang="en-US" sz="2800" dirty="0">
                <a:latin typeface="+mn-lt"/>
              </a:rPr>
              <a:t>Assessment of Physical Activity THE QUESTIONNAIRE</a:t>
            </a:r>
            <a:r>
              <a:rPr lang="en-US" sz="2800" baseline="30000" dirty="0">
                <a:latin typeface="+mn-lt"/>
              </a:rPr>
              <a:t>1</a:t>
            </a:r>
          </a:p>
        </p:txBody>
      </p:sp>
      <p:sp>
        <p:nvSpPr>
          <p:cNvPr id="41" name="TextBox 40">
            <a:extLst>
              <a:ext uri="{FF2B5EF4-FFF2-40B4-BE49-F238E27FC236}">
                <a16:creationId xmlns:a16="http://schemas.microsoft.com/office/drawing/2014/main" id="{AE66E873-F832-9548-964B-7DB45CA42C3C}"/>
              </a:ext>
            </a:extLst>
          </p:cNvPr>
          <p:cNvSpPr txBox="1"/>
          <p:nvPr/>
        </p:nvSpPr>
        <p:spPr>
          <a:xfrm>
            <a:off x="110097" y="6207832"/>
            <a:ext cx="7453676" cy="646331"/>
          </a:xfrm>
          <a:prstGeom prst="rect">
            <a:avLst/>
          </a:prstGeom>
          <a:solidFill>
            <a:srgbClr val="00B0F0"/>
          </a:solidFill>
        </p:spPr>
        <p:txBody>
          <a:bodyPr wrap="square" rtlCol="0">
            <a:spAutoFit/>
          </a:bodyPr>
          <a:lstStyle/>
          <a:p>
            <a:r>
              <a:rPr lang="en-US" sz="1800" baseline="30000" dirty="0">
                <a:latin typeface="+mn-lt"/>
              </a:rPr>
              <a:t>1</a:t>
            </a:r>
            <a:r>
              <a:rPr lang="en-US" sz="1800" dirty="0">
                <a:latin typeface="+mn-lt"/>
              </a:rPr>
              <a:t> Lisa </a:t>
            </a:r>
            <a:r>
              <a:rPr lang="en-US" sz="1800" dirty="0" err="1">
                <a:latin typeface="+mn-lt"/>
              </a:rPr>
              <a:t>Chasan-Tab.Am</a:t>
            </a:r>
            <a:r>
              <a:rPr lang="en-US" sz="1800" dirty="0">
                <a:latin typeface="+mn-lt"/>
              </a:rPr>
              <a:t> J Epidemiol 2002;155:282–9.</a:t>
            </a:r>
          </a:p>
          <a:p>
            <a:r>
              <a:rPr lang="en-US" sz="1800" dirty="0"/>
              <a:t>  https://</a:t>
            </a:r>
            <a:r>
              <a:rPr lang="en-US" sz="1800" dirty="0" err="1"/>
              <a:t>nda.nih.gov</a:t>
            </a:r>
            <a:r>
              <a:rPr lang="en-US" sz="1800" dirty="0"/>
              <a:t>/</a:t>
            </a:r>
            <a:r>
              <a:rPr lang="en-US" sz="1800" dirty="0" err="1"/>
              <a:t>oai</a:t>
            </a:r>
            <a:r>
              <a:rPr lang="en-US" sz="1800" dirty="0"/>
              <a:t>/</a:t>
            </a:r>
            <a:endParaRPr lang="en-US" sz="1800" dirty="0">
              <a:latin typeface="+mn-lt"/>
            </a:endParaRPr>
          </a:p>
        </p:txBody>
      </p:sp>
      <mc:AlternateContent xmlns:mc="http://schemas.openxmlformats.org/markup-compatibility/2006" xmlns:am3d="http://schemas.microsoft.com/office/drawing/2017/model3d">
        <mc:Choice Requires="am3d">
          <p:graphicFrame>
            <p:nvGraphicFramePr>
              <p:cNvPr id="4" name="3D Model 3" descr="Checklist">
                <a:extLst>
                  <a:ext uri="{FF2B5EF4-FFF2-40B4-BE49-F238E27FC236}">
                    <a16:creationId xmlns:a16="http://schemas.microsoft.com/office/drawing/2014/main" id="{BED5893A-5877-134D-9F8C-5598034ADAA4}"/>
                  </a:ext>
                </a:extLst>
              </p:cNvPr>
              <p:cNvGraphicFramePr>
                <a:graphicFrameLocks noChangeAspect="1"/>
              </p:cNvGraphicFramePr>
              <p:nvPr>
                <p:extLst>
                  <p:ext uri="{D42A27DB-BD31-4B8C-83A1-F6EECF244321}">
                    <p14:modId xmlns:p14="http://schemas.microsoft.com/office/powerpoint/2010/main" val="1685505371"/>
                  </p:ext>
                </p:extLst>
              </p:nvPr>
            </p:nvGraphicFramePr>
            <p:xfrm>
              <a:off x="9249564" y="17373"/>
              <a:ext cx="1550418" cy="1794054"/>
            </p:xfrm>
            <a:graphic>
              <a:graphicData uri="http://schemas.microsoft.com/office/drawing/2017/model3d">
                <am3d:model3d r:embed="rId30">
                  <am3d:spPr>
                    <a:xfrm>
                      <a:off x="0" y="0"/>
                      <a:ext cx="1550418" cy="1794054"/>
                    </a:xfrm>
                    <a:prstGeom prst="rect">
                      <a:avLst/>
                    </a:prstGeom>
                  </am3d:spPr>
                  <am3d:camera>
                    <am3d:pos x="0" y="0" z="61616842"/>
                    <am3d:up dx="0" dy="36000000" dz="0"/>
                    <am3d:lookAt x="0" y="0" z="0"/>
                    <am3d:perspective fov="2700000"/>
                  </am3d:camera>
                  <am3d:trans>
                    <am3d:meterPerModelUnit n="83313" d="1000000"/>
                    <am3d:preTrans dx="-2" dy="-8018320" dz="-1001795"/>
                    <am3d:scale>
                      <am3d:sx n="1000000" d="1000000"/>
                      <am3d:sy n="1000000" d="1000000"/>
                      <am3d:sz n="1000000" d="1000000"/>
                    </am3d:scale>
                    <am3d:rot ax="2706772" ay="1863425" az="1642788"/>
                    <am3d:postTrans dx="0" dy="0" dz="0"/>
                  </am3d:trans>
                  <am3d:raster rName="Office3DRenderer" rVer="16.0.8326">
                    <am3d:blip r:embed="rId31"/>
                  </am3d:raster>
                  <am3d:objViewport viewportSz="1917782"/>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4" name="3D Model 3" descr="Checklist">
                <a:extLst>
                  <a:ext uri="{FF2B5EF4-FFF2-40B4-BE49-F238E27FC236}">
                    <a16:creationId xmlns:a16="http://schemas.microsoft.com/office/drawing/2014/main" id="{BED5893A-5877-134D-9F8C-5598034ADAA4}"/>
                  </a:ext>
                </a:extLst>
              </p:cNvPr>
              <p:cNvPicPr>
                <a:picLocks noGrp="1" noRot="1" noChangeAspect="1" noMove="1" noResize="1" noEditPoints="1" noAdjustHandles="1" noChangeArrowheads="1" noChangeShapeType="1" noCrop="1"/>
              </p:cNvPicPr>
              <p:nvPr/>
            </p:nvPicPr>
            <p:blipFill>
              <a:blip r:embed="rId32"/>
              <a:stretch>
                <a:fillRect/>
              </a:stretch>
            </p:blipFill>
            <p:spPr>
              <a:xfrm>
                <a:off x="9249564" y="17373"/>
                <a:ext cx="1550418" cy="1794054"/>
              </a:xfrm>
              <a:prstGeom prst="rect">
                <a:avLst/>
              </a:prstGeom>
            </p:spPr>
          </p:pic>
        </mc:Fallback>
      </mc:AlternateContent>
    </p:spTree>
    <p:extLst>
      <p:ext uri="{BB962C8B-B14F-4D97-AF65-F5344CB8AC3E}">
        <p14:creationId xmlns:p14="http://schemas.microsoft.com/office/powerpoint/2010/main" val="2882611152"/>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1339"/>
        </a:solidFill>
        <a:effectLst/>
      </p:bgPr>
    </p:bg>
    <p:spTree>
      <p:nvGrpSpPr>
        <p:cNvPr id="1" name=""/>
        <p:cNvGrpSpPr/>
        <p:nvPr/>
      </p:nvGrpSpPr>
      <p:grpSpPr>
        <a:xfrm>
          <a:off x="0" y="0"/>
          <a:ext cx="0" cy="0"/>
          <a:chOff x="0" y="0"/>
          <a:chExt cx="0" cy="0"/>
        </a:xfrm>
      </p:grpSpPr>
      <p:sp>
        <p:nvSpPr>
          <p:cNvPr id="6" name="Slide Number Placeholder 6"/>
          <p:cNvSpPr txBox="1">
            <a:spLocks/>
          </p:cNvSpPr>
          <p:nvPr/>
        </p:nvSpPr>
        <p:spPr>
          <a:xfrm>
            <a:off x="11208636" y="6648457"/>
            <a:ext cx="184546" cy="103875"/>
          </a:xfrm>
          <a:prstGeom prst="rect">
            <a:avLst/>
          </a:prstGeom>
        </p:spPr>
        <p:txBody>
          <a:bodyPr vert="horz" wrap="square" lIns="0" tIns="0" rIns="0" bIns="0" rtlCol="0" anchor="b" anchorCtr="0">
            <a:spAutoFit/>
          </a:bodyPr>
          <a:lstStyle>
            <a:defPPr>
              <a:defRPr lang="en-US"/>
            </a:defPPr>
            <a:lvl1pPr marL="0" algn="l" defTabSz="914400" rtl="0" eaLnBrk="1" latinLnBrk="0" hangingPunct="1">
              <a:defRPr sz="900" i="0" kern="1200">
                <a:solidFill>
                  <a:schemeClr val="tx1"/>
                </a:solidFill>
                <a:latin typeface="Helvetica Neue"/>
                <a:ea typeface="+mn-ea"/>
                <a:cs typeface="Helvetica Neue"/>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7BCC8D0D-EAEC-449D-9161-023DFF90F2E2}" type="slidenum">
              <a:rPr lang="en-US" sz="675"/>
              <a:pPr/>
              <a:t>9</a:t>
            </a:fld>
            <a:endParaRPr lang="en-US" sz="675" dirty="0"/>
          </a:p>
        </p:txBody>
      </p:sp>
      <p:pic>
        <p:nvPicPr>
          <p:cNvPr id="15" name="Picture 1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1301397" y="6324600"/>
            <a:ext cx="738203" cy="357841"/>
          </a:xfrm>
          <a:prstGeom prst="rect">
            <a:avLst/>
          </a:prstGeom>
        </p:spPr>
      </p:pic>
      <p:cxnSp>
        <p:nvCxnSpPr>
          <p:cNvPr id="17" name="Straight Connector 16"/>
          <p:cNvCxnSpPr/>
          <p:nvPr/>
        </p:nvCxnSpPr>
        <p:spPr>
          <a:xfrm>
            <a:off x="152400" y="6079282"/>
            <a:ext cx="11612880" cy="16718"/>
          </a:xfrm>
          <a:prstGeom prst="line">
            <a:avLst/>
          </a:prstGeom>
          <a:noFill/>
          <a:ln w="3175" cap="flat">
            <a:solidFill>
              <a:srgbClr val="052049"/>
            </a:solidFill>
            <a:prstDash val="solid"/>
            <a:miter lim="800000"/>
            <a:headEnd/>
            <a:tailEnd/>
          </a:ln>
          <a:extLst>
            <a:ext uri="{909E8E84-426E-40dd-AFC4-6F175D3DCCD1}">
              <a14:hiddenFill xmlns:a14="http://schemas.microsoft.com/office/drawing/2010/main" xmlns="">
                <a:noFill/>
              </a14:hiddenFill>
            </a:ext>
          </a:extLst>
        </p:spPr>
      </p:cxnSp>
      <p:sp>
        <p:nvSpPr>
          <p:cNvPr id="3" name="Rectangle 2"/>
          <p:cNvSpPr/>
          <p:nvPr/>
        </p:nvSpPr>
        <p:spPr>
          <a:xfrm>
            <a:off x="316020" y="1009236"/>
            <a:ext cx="11316982" cy="6432530"/>
          </a:xfrm>
          <a:prstGeom prst="rect">
            <a:avLst/>
          </a:prstGeom>
        </p:spPr>
        <p:txBody>
          <a:bodyPr wrap="square">
            <a:spAutoFit/>
          </a:bodyPr>
          <a:lstStyle/>
          <a:p>
            <a:pPr marL="514350" indent="-514350">
              <a:lnSpc>
                <a:spcPct val="200000"/>
              </a:lnSpc>
              <a:buFont typeface="+mj-lt"/>
              <a:buAutoNum type="romanUcPeriod"/>
            </a:pPr>
            <a:r>
              <a:rPr lang="en-US" dirty="0">
                <a:solidFill>
                  <a:srgbClr val="FFFF00"/>
                </a:solidFill>
                <a:latin typeface="+mn-lt"/>
              </a:rPr>
              <a:t>Bicycling (outdoor or individual stationary cycling)</a:t>
            </a:r>
          </a:p>
          <a:p>
            <a:pPr marL="514350" indent="-514350">
              <a:lnSpc>
                <a:spcPct val="200000"/>
              </a:lnSpc>
              <a:buFont typeface="+mj-lt"/>
              <a:buAutoNum type="romanUcPeriod"/>
            </a:pPr>
            <a:r>
              <a:rPr lang="en-US" dirty="0">
                <a:solidFill>
                  <a:srgbClr val="FF8AD8"/>
                </a:solidFill>
                <a:latin typeface="+mn-lt"/>
              </a:rPr>
              <a:t>Elliptical trainer</a:t>
            </a:r>
          </a:p>
          <a:p>
            <a:pPr marL="514350" indent="-514350">
              <a:lnSpc>
                <a:spcPct val="200000"/>
              </a:lnSpc>
              <a:buFont typeface="+mj-lt"/>
              <a:buAutoNum type="romanUcPeriod"/>
            </a:pPr>
            <a:r>
              <a:rPr lang="en-US" dirty="0">
                <a:solidFill>
                  <a:srgbClr val="FF9300"/>
                </a:solidFill>
                <a:latin typeface="+mn-lt"/>
              </a:rPr>
              <a:t>Jogging or running (outdoor or indoor treadmill or track)</a:t>
            </a:r>
          </a:p>
          <a:p>
            <a:pPr marL="514350" indent="-514350">
              <a:lnSpc>
                <a:spcPct val="200000"/>
              </a:lnSpc>
              <a:buFont typeface="+mj-lt"/>
              <a:buAutoNum type="romanUcPeriod"/>
            </a:pPr>
            <a:r>
              <a:rPr lang="en-US" dirty="0">
                <a:solidFill>
                  <a:srgbClr val="00B050"/>
                </a:solidFill>
                <a:latin typeface="+mn-lt"/>
              </a:rPr>
              <a:t>Swimming</a:t>
            </a:r>
          </a:p>
          <a:p>
            <a:pPr marL="514350" indent="-514350">
              <a:lnSpc>
                <a:spcPct val="200000"/>
              </a:lnSpc>
              <a:buFont typeface="+mj-lt"/>
              <a:buAutoNum type="romanUcPeriod"/>
            </a:pPr>
            <a:r>
              <a:rPr lang="en-US" dirty="0">
                <a:solidFill>
                  <a:srgbClr val="00B0F0"/>
                </a:solidFill>
                <a:latin typeface="+mn-lt"/>
              </a:rPr>
              <a:t>Sport types using a racquet (including: tennis single or double, badminton, squash, and racquet ball)</a:t>
            </a:r>
          </a:p>
          <a:p>
            <a:pPr marL="514350" indent="-514350">
              <a:lnSpc>
                <a:spcPct val="200000"/>
              </a:lnSpc>
              <a:buFont typeface="+mj-lt"/>
              <a:buAutoNum type="romanUcPeriod"/>
            </a:pPr>
            <a:r>
              <a:rPr lang="en-US" dirty="0">
                <a:solidFill>
                  <a:schemeClr val="bg1"/>
                </a:solidFill>
                <a:latin typeface="+mn-lt"/>
              </a:rPr>
              <a:t>Sports types including a ball (basketball, baseball, volleyball, football, soccer and handball)</a:t>
            </a:r>
          </a:p>
          <a:p>
            <a:pPr marL="571500" indent="-571500">
              <a:buFont typeface="+mj-lt"/>
              <a:buAutoNum type="romanLcPeriod"/>
            </a:pPr>
            <a:endParaRPr lang="en-US" sz="2800" dirty="0">
              <a:solidFill>
                <a:schemeClr val="bg1"/>
              </a:solidFill>
              <a:latin typeface="+mn-lt"/>
              <a:ea typeface="Arial" charset="0"/>
              <a:cs typeface="Arial" charset="0"/>
            </a:endParaRPr>
          </a:p>
        </p:txBody>
      </p:sp>
      <p:sp>
        <p:nvSpPr>
          <p:cNvPr id="16" name="Rectangle 15"/>
          <p:cNvSpPr/>
          <p:nvPr/>
        </p:nvSpPr>
        <p:spPr>
          <a:xfrm>
            <a:off x="2487672" y="123046"/>
            <a:ext cx="2744662" cy="400110"/>
          </a:xfrm>
          <a:prstGeom prst="rect">
            <a:avLst/>
          </a:prstGeom>
        </p:spPr>
        <p:txBody>
          <a:bodyPr wrap="none">
            <a:spAutoFit/>
          </a:bodyPr>
          <a:lstStyle/>
          <a:p>
            <a:r>
              <a:rPr lang="en-US" sz="2000" b="1" dirty="0">
                <a:solidFill>
                  <a:srgbClr val="FDFF00"/>
                </a:solidFill>
                <a:latin typeface="Trebuchet MS"/>
                <a:cs typeface="Trebuchet MS"/>
              </a:rPr>
              <a:t>Method and Materials</a:t>
            </a:r>
            <a:endParaRPr lang="en-US" sz="2000" b="1" dirty="0">
              <a:solidFill>
                <a:srgbClr val="FDFF00"/>
              </a:solidFill>
            </a:endParaRPr>
          </a:p>
        </p:txBody>
      </p:sp>
      <p:sp>
        <p:nvSpPr>
          <p:cNvPr id="24" name="Rectangle 23"/>
          <p:cNvSpPr/>
          <p:nvPr/>
        </p:nvSpPr>
        <p:spPr>
          <a:xfrm>
            <a:off x="10005048" y="169213"/>
            <a:ext cx="1550424" cy="307777"/>
          </a:xfrm>
          <a:prstGeom prst="rect">
            <a:avLst/>
          </a:prstGeom>
        </p:spPr>
        <p:txBody>
          <a:bodyPr wrap="none">
            <a:spAutoFit/>
          </a:bodyPr>
          <a:lstStyle/>
          <a:p>
            <a:r>
              <a:rPr lang="en-US" sz="1400">
                <a:solidFill>
                  <a:schemeClr val="bg1"/>
                </a:solidFill>
                <a:latin typeface="Trebuchet MS"/>
                <a:cs typeface="Trebuchet MS"/>
              </a:rPr>
              <a:t>Acknowledgment</a:t>
            </a:r>
            <a:endParaRPr lang="en-US" sz="1400"/>
          </a:p>
        </p:txBody>
      </p:sp>
      <p:cxnSp>
        <p:nvCxnSpPr>
          <p:cNvPr id="25" name="Straight Connector 24"/>
          <p:cNvCxnSpPr/>
          <p:nvPr/>
        </p:nvCxnSpPr>
        <p:spPr>
          <a:xfrm>
            <a:off x="2259072" y="190957"/>
            <a:ext cx="0" cy="365814"/>
          </a:xfrm>
          <a:prstGeom prst="line">
            <a:avLst/>
          </a:prstGeom>
          <a:ln w="25400">
            <a:solidFill>
              <a:schemeClr val="tx1">
                <a:alpha val="53000"/>
              </a:schemeClr>
            </a:solidFill>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5919424" y="172391"/>
            <a:ext cx="744948" cy="307777"/>
          </a:xfrm>
          <a:prstGeom prst="rect">
            <a:avLst/>
          </a:prstGeom>
        </p:spPr>
        <p:txBody>
          <a:bodyPr wrap="none">
            <a:spAutoFit/>
          </a:bodyPr>
          <a:lstStyle/>
          <a:p>
            <a:r>
              <a:rPr lang="en-US" sz="1400" dirty="0">
                <a:solidFill>
                  <a:schemeClr val="bg1"/>
                </a:solidFill>
                <a:latin typeface="Trebuchet MS"/>
                <a:cs typeface="Trebuchet MS"/>
              </a:rPr>
              <a:t>Results</a:t>
            </a:r>
            <a:endParaRPr lang="en-US" sz="1400" dirty="0"/>
          </a:p>
        </p:txBody>
      </p:sp>
      <p:sp>
        <p:nvSpPr>
          <p:cNvPr id="27" name="Rectangle 26"/>
          <p:cNvSpPr/>
          <p:nvPr/>
        </p:nvSpPr>
        <p:spPr>
          <a:xfrm>
            <a:off x="7846199" y="172391"/>
            <a:ext cx="1042273" cy="307777"/>
          </a:xfrm>
          <a:prstGeom prst="rect">
            <a:avLst/>
          </a:prstGeom>
        </p:spPr>
        <p:txBody>
          <a:bodyPr wrap="none">
            <a:spAutoFit/>
          </a:bodyPr>
          <a:lstStyle/>
          <a:p>
            <a:r>
              <a:rPr lang="en-US" sz="1400" dirty="0">
                <a:solidFill>
                  <a:schemeClr val="bg1"/>
                </a:solidFill>
                <a:latin typeface="Trebuchet MS"/>
                <a:cs typeface="Trebuchet MS"/>
              </a:rPr>
              <a:t>Conclusion</a:t>
            </a:r>
            <a:endParaRPr lang="en-US" sz="1400" dirty="0"/>
          </a:p>
        </p:txBody>
      </p:sp>
      <p:cxnSp>
        <p:nvCxnSpPr>
          <p:cNvPr id="28" name="Straight Connector 27"/>
          <p:cNvCxnSpPr/>
          <p:nvPr/>
        </p:nvCxnSpPr>
        <p:spPr>
          <a:xfrm>
            <a:off x="5472774" y="190957"/>
            <a:ext cx="0" cy="365814"/>
          </a:xfrm>
          <a:prstGeom prst="line">
            <a:avLst/>
          </a:prstGeom>
          <a:ln w="25400">
            <a:solidFill>
              <a:schemeClr val="tx1">
                <a:alpha val="53000"/>
              </a:schemeClr>
            </a:solidFill>
          </a:ln>
        </p:spPr>
        <p:style>
          <a:lnRef idx="1">
            <a:schemeClr val="accent1"/>
          </a:lnRef>
          <a:fillRef idx="0">
            <a:schemeClr val="accent1"/>
          </a:fillRef>
          <a:effectRef idx="0">
            <a:schemeClr val="accent1"/>
          </a:effectRef>
          <a:fontRef idx="minor">
            <a:schemeClr val="tx1"/>
          </a:fontRef>
        </p:style>
      </p:cxnSp>
      <p:cxnSp>
        <p:nvCxnSpPr>
          <p:cNvPr id="29" name="Straight Connector 28"/>
          <p:cNvCxnSpPr/>
          <p:nvPr/>
        </p:nvCxnSpPr>
        <p:spPr>
          <a:xfrm>
            <a:off x="7212072" y="190957"/>
            <a:ext cx="0" cy="365814"/>
          </a:xfrm>
          <a:prstGeom prst="line">
            <a:avLst/>
          </a:prstGeom>
          <a:ln w="25400">
            <a:solidFill>
              <a:schemeClr val="tx1">
                <a:alpha val="53000"/>
              </a:schemeClr>
            </a:solidFill>
          </a:ln>
        </p:spPr>
        <p:style>
          <a:lnRef idx="1">
            <a:schemeClr val="accent1"/>
          </a:lnRef>
          <a:fillRef idx="0">
            <a:schemeClr val="accent1"/>
          </a:fillRef>
          <a:effectRef idx="0">
            <a:schemeClr val="accent1"/>
          </a:effectRef>
          <a:fontRef idx="minor">
            <a:schemeClr val="tx1"/>
          </a:fontRef>
        </p:style>
      </p:cxnSp>
      <p:cxnSp>
        <p:nvCxnSpPr>
          <p:cNvPr id="30" name="Straight Connector 29"/>
          <p:cNvCxnSpPr/>
          <p:nvPr/>
        </p:nvCxnSpPr>
        <p:spPr>
          <a:xfrm>
            <a:off x="9421872" y="140986"/>
            <a:ext cx="0" cy="365814"/>
          </a:xfrm>
          <a:prstGeom prst="line">
            <a:avLst/>
          </a:prstGeom>
          <a:ln w="25400">
            <a:solidFill>
              <a:schemeClr val="tx1">
                <a:alpha val="53000"/>
              </a:schemeClr>
            </a:solidFill>
          </a:ln>
        </p:spPr>
        <p:style>
          <a:lnRef idx="1">
            <a:schemeClr val="accent1"/>
          </a:lnRef>
          <a:fillRef idx="0">
            <a:schemeClr val="accent1"/>
          </a:fillRef>
          <a:effectRef idx="0">
            <a:schemeClr val="accent1"/>
          </a:effectRef>
          <a:fontRef idx="minor">
            <a:schemeClr val="tx1"/>
          </a:fontRef>
        </p:style>
      </p:cxnSp>
      <p:sp>
        <p:nvSpPr>
          <p:cNvPr id="31" name="Textfeld 10"/>
          <p:cNvSpPr txBox="1"/>
          <p:nvPr/>
        </p:nvSpPr>
        <p:spPr>
          <a:xfrm>
            <a:off x="658872" y="169213"/>
            <a:ext cx="1109599" cy="307777"/>
          </a:xfrm>
          <a:prstGeom prst="rect">
            <a:avLst/>
          </a:prstGeom>
          <a:noFill/>
        </p:spPr>
        <p:txBody>
          <a:bodyPr wrap="none" rtlCol="0">
            <a:spAutoFit/>
          </a:bodyPr>
          <a:lstStyle/>
          <a:p>
            <a:r>
              <a:rPr lang="en-US" sz="1400" dirty="0">
                <a:solidFill>
                  <a:schemeClr val="bg1"/>
                </a:solidFill>
                <a:latin typeface="Trebuchet MS"/>
                <a:cs typeface="Trebuchet MS"/>
              </a:rPr>
              <a:t>Background</a:t>
            </a:r>
            <a:endParaRPr lang="en-US" sz="1400" u="sng" dirty="0">
              <a:solidFill>
                <a:schemeClr val="bg1"/>
              </a:solidFill>
              <a:latin typeface="Trebuchet MS"/>
              <a:cs typeface="Trebuchet MS"/>
            </a:endParaRPr>
          </a:p>
        </p:txBody>
      </p:sp>
      <p:sp>
        <p:nvSpPr>
          <p:cNvPr id="32" name="Line 31"/>
          <p:cNvSpPr>
            <a:spLocks noChangeShapeType="1"/>
          </p:cNvSpPr>
          <p:nvPr/>
        </p:nvSpPr>
        <p:spPr bwMode="auto">
          <a:xfrm>
            <a:off x="190500" y="696001"/>
            <a:ext cx="11849100" cy="0"/>
          </a:xfrm>
          <a:prstGeom prst="line">
            <a:avLst/>
          </a:prstGeom>
          <a:noFill/>
          <a:ln w="3175">
            <a:solidFill>
              <a:srgbClr val="318FC5"/>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endParaRPr>
          </a:p>
        </p:txBody>
      </p:sp>
      <p:sp>
        <p:nvSpPr>
          <p:cNvPr id="33" name="Line 31"/>
          <p:cNvSpPr>
            <a:spLocks noChangeShapeType="1"/>
          </p:cNvSpPr>
          <p:nvPr/>
        </p:nvSpPr>
        <p:spPr bwMode="auto">
          <a:xfrm flipV="1">
            <a:off x="190499" y="696000"/>
            <a:ext cx="4229095" cy="378"/>
          </a:xfrm>
          <a:prstGeom prst="line">
            <a:avLst/>
          </a:prstGeom>
          <a:noFill/>
          <a:ln w="82550">
            <a:solidFill>
              <a:srgbClr val="318FC5"/>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a:defRPr/>
            </a:pPr>
            <a:endParaRPr lang="en-US">
              <a:ea typeface="ＭＳ Ｐゴシック" charset="0"/>
            </a:endParaRPr>
          </a:p>
        </p:txBody>
      </p:sp>
      <p:pic>
        <p:nvPicPr>
          <p:cNvPr id="18" name="Graphic 17" descr="Baseball">
            <a:extLst>
              <a:ext uri="{FF2B5EF4-FFF2-40B4-BE49-F238E27FC236}">
                <a16:creationId xmlns:a16="http://schemas.microsoft.com/office/drawing/2014/main" id="{6A141CD7-9847-DD4B-9610-5B75E208703E}"/>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734800" y="5867400"/>
            <a:ext cx="457200" cy="457200"/>
          </a:xfrm>
          <a:prstGeom prst="rect">
            <a:avLst/>
          </a:prstGeom>
        </p:spPr>
      </p:pic>
      <p:pic>
        <p:nvPicPr>
          <p:cNvPr id="19" name="Graphic 18" descr="Soccer">
            <a:extLst>
              <a:ext uri="{FF2B5EF4-FFF2-40B4-BE49-F238E27FC236}">
                <a16:creationId xmlns:a16="http://schemas.microsoft.com/office/drawing/2014/main" id="{3C106AB4-1178-1F41-A1A3-27645E89E54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1679382" y="706582"/>
            <a:ext cx="415636" cy="415636"/>
          </a:xfrm>
          <a:prstGeom prst="rect">
            <a:avLst/>
          </a:prstGeom>
        </p:spPr>
      </p:pic>
      <p:pic>
        <p:nvPicPr>
          <p:cNvPr id="20" name="Graphic 19" descr="Cricket">
            <a:extLst>
              <a:ext uri="{FF2B5EF4-FFF2-40B4-BE49-F238E27FC236}">
                <a16:creationId xmlns:a16="http://schemas.microsoft.com/office/drawing/2014/main" id="{FAA236BC-F225-404C-BE20-9278081D81E0}"/>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1658600" y="1091056"/>
            <a:ext cx="457200" cy="457200"/>
          </a:xfrm>
          <a:prstGeom prst="rect">
            <a:avLst/>
          </a:prstGeom>
        </p:spPr>
      </p:pic>
      <p:pic>
        <p:nvPicPr>
          <p:cNvPr id="21" name="Graphic 20" descr="Tennis">
            <a:extLst>
              <a:ext uri="{FF2B5EF4-FFF2-40B4-BE49-F238E27FC236}">
                <a16:creationId xmlns:a16="http://schemas.microsoft.com/office/drawing/2014/main" id="{E1626137-6CA0-CC41-A5C9-17023AD0F7A1}"/>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1734800" y="1524000"/>
            <a:ext cx="457200" cy="457200"/>
          </a:xfrm>
          <a:prstGeom prst="rect">
            <a:avLst/>
          </a:prstGeom>
        </p:spPr>
      </p:pic>
      <p:pic>
        <p:nvPicPr>
          <p:cNvPr id="22" name="Graphic 21" descr="Cycling">
            <a:extLst>
              <a:ext uri="{FF2B5EF4-FFF2-40B4-BE49-F238E27FC236}">
                <a16:creationId xmlns:a16="http://schemas.microsoft.com/office/drawing/2014/main" id="{1A5B363F-CF28-C046-8CAF-BEEAE943EE37}"/>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1731642" y="2005456"/>
            <a:ext cx="457200" cy="457200"/>
          </a:xfrm>
          <a:prstGeom prst="rect">
            <a:avLst/>
          </a:prstGeom>
        </p:spPr>
      </p:pic>
      <p:pic>
        <p:nvPicPr>
          <p:cNvPr id="23" name="Graphic 22" descr="Golf">
            <a:extLst>
              <a:ext uri="{FF2B5EF4-FFF2-40B4-BE49-F238E27FC236}">
                <a16:creationId xmlns:a16="http://schemas.microsoft.com/office/drawing/2014/main" id="{76BC4A87-A0E4-CF4F-A06D-ABA606F2D909}"/>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1811000" y="2843656"/>
            <a:ext cx="457200" cy="457200"/>
          </a:xfrm>
          <a:prstGeom prst="rect">
            <a:avLst/>
          </a:prstGeom>
        </p:spPr>
      </p:pic>
      <p:pic>
        <p:nvPicPr>
          <p:cNvPr id="34" name="Graphic 33" descr="Swimming">
            <a:extLst>
              <a:ext uri="{FF2B5EF4-FFF2-40B4-BE49-F238E27FC236}">
                <a16:creationId xmlns:a16="http://schemas.microsoft.com/office/drawing/2014/main" id="{02EC3B8A-80FC-FE4B-853D-D40D2473E8D0}"/>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1733917" y="3224656"/>
            <a:ext cx="457200" cy="457200"/>
          </a:xfrm>
          <a:prstGeom prst="rect">
            <a:avLst/>
          </a:prstGeom>
        </p:spPr>
      </p:pic>
      <p:pic>
        <p:nvPicPr>
          <p:cNvPr id="35" name="Graphic 34" descr="Water polo">
            <a:extLst>
              <a:ext uri="{FF2B5EF4-FFF2-40B4-BE49-F238E27FC236}">
                <a16:creationId xmlns:a16="http://schemas.microsoft.com/office/drawing/2014/main" id="{B2E38F69-6164-CA47-9D22-51F1AFE15771}"/>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11733917" y="3605656"/>
            <a:ext cx="457200" cy="457200"/>
          </a:xfrm>
          <a:prstGeom prst="rect">
            <a:avLst/>
          </a:prstGeom>
        </p:spPr>
      </p:pic>
      <p:pic>
        <p:nvPicPr>
          <p:cNvPr id="36" name="Graphic 35" descr="Body builder">
            <a:extLst>
              <a:ext uri="{FF2B5EF4-FFF2-40B4-BE49-F238E27FC236}">
                <a16:creationId xmlns:a16="http://schemas.microsoft.com/office/drawing/2014/main" id="{75C4C1E8-9C7D-3A4E-B3A0-78FDC636B6CC}"/>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11734800" y="4062856"/>
            <a:ext cx="457200" cy="457200"/>
          </a:xfrm>
          <a:prstGeom prst="rect">
            <a:avLst/>
          </a:prstGeom>
        </p:spPr>
      </p:pic>
      <p:pic>
        <p:nvPicPr>
          <p:cNvPr id="37" name="Graphic 36" descr="Gymnast Rings">
            <a:extLst>
              <a:ext uri="{FF2B5EF4-FFF2-40B4-BE49-F238E27FC236}">
                <a16:creationId xmlns:a16="http://schemas.microsoft.com/office/drawing/2014/main" id="{F2BD6F73-7D8C-6841-914B-383A6F314B07}"/>
              </a:ext>
            </a:extLst>
          </p:cNvPr>
          <p:cNvPicPr>
            <a:picLocks noChangeAspect="1"/>
          </p:cNvPicPr>
          <p:nvPr/>
        </p:nvPicPr>
        <p:blipFill>
          <a:blip r:embed="rId22">
            <a:extLst>
              <a:ext uri="{28A0092B-C50C-407E-A947-70E740481C1C}">
                <a14:useLocalDpi xmlns:a14="http://schemas.microsoft.com/office/drawing/2010/main" val="0"/>
              </a:ext>
              <a:ext uri="{96DAC541-7B7A-43D3-8B79-37D633B846F1}">
                <asvg:svgBlip xmlns:asvg="http://schemas.microsoft.com/office/drawing/2016/SVG/main" r:embed="rId23"/>
              </a:ext>
            </a:extLst>
          </a:blip>
          <a:stretch>
            <a:fillRect/>
          </a:stretch>
        </p:blipFill>
        <p:spPr>
          <a:xfrm>
            <a:off x="11734800" y="4520056"/>
            <a:ext cx="457200" cy="457200"/>
          </a:xfrm>
          <a:prstGeom prst="rect">
            <a:avLst/>
          </a:prstGeom>
        </p:spPr>
      </p:pic>
      <p:pic>
        <p:nvPicPr>
          <p:cNvPr id="38" name="Graphic 37" descr="Gymnast Floor routine">
            <a:extLst>
              <a:ext uri="{FF2B5EF4-FFF2-40B4-BE49-F238E27FC236}">
                <a16:creationId xmlns:a16="http://schemas.microsoft.com/office/drawing/2014/main" id="{BDDBE556-9F91-AA46-B5D6-07611CAE0896}"/>
              </a:ext>
            </a:extLst>
          </p:cNvPr>
          <p:cNvPicPr>
            <a:picLocks noChangeAspect="1"/>
          </p:cNvPicPr>
          <p:nvPr/>
        </p:nvPicPr>
        <p:blipFill>
          <a:blip r:embed="rId24">
            <a:extLst>
              <a:ext uri="{28A0092B-C50C-407E-A947-70E740481C1C}">
                <a14:useLocalDpi xmlns:a14="http://schemas.microsoft.com/office/drawing/2010/main" val="0"/>
              </a:ext>
              <a:ext uri="{96DAC541-7B7A-43D3-8B79-37D633B846F1}">
                <asvg:svgBlip xmlns:asvg="http://schemas.microsoft.com/office/drawing/2016/SVG/main" r:embed="rId25"/>
              </a:ext>
            </a:extLst>
          </a:blip>
          <a:stretch>
            <a:fillRect/>
          </a:stretch>
        </p:blipFill>
        <p:spPr>
          <a:xfrm>
            <a:off x="11734800" y="5053456"/>
            <a:ext cx="457200" cy="457200"/>
          </a:xfrm>
          <a:prstGeom prst="rect">
            <a:avLst/>
          </a:prstGeom>
        </p:spPr>
      </p:pic>
      <p:pic>
        <p:nvPicPr>
          <p:cNvPr id="39" name="Graphic 38" descr="Dancing">
            <a:extLst>
              <a:ext uri="{FF2B5EF4-FFF2-40B4-BE49-F238E27FC236}">
                <a16:creationId xmlns:a16="http://schemas.microsoft.com/office/drawing/2014/main" id="{1EEE557D-DFCE-AC4D-9147-6BC53E871E02}"/>
              </a:ext>
            </a:extLst>
          </p:cNvPr>
          <p:cNvPicPr>
            <a:picLocks noChangeAspect="1"/>
          </p:cNvPicPr>
          <p:nvPr/>
        </p:nvPicPr>
        <p:blipFill>
          <a:blip r:embed="rId26">
            <a:extLst>
              <a:ext uri="{28A0092B-C50C-407E-A947-70E740481C1C}">
                <a14:useLocalDpi xmlns:a14="http://schemas.microsoft.com/office/drawing/2010/main" val="0"/>
              </a:ext>
              <a:ext uri="{96DAC541-7B7A-43D3-8B79-37D633B846F1}">
                <asvg:svgBlip xmlns:asvg="http://schemas.microsoft.com/office/drawing/2016/SVG/main" r:embed="rId27"/>
              </a:ext>
            </a:extLst>
          </a:blip>
          <a:stretch>
            <a:fillRect/>
          </a:stretch>
        </p:blipFill>
        <p:spPr>
          <a:xfrm>
            <a:off x="11734800" y="5410200"/>
            <a:ext cx="457200" cy="457200"/>
          </a:xfrm>
          <a:prstGeom prst="rect">
            <a:avLst/>
          </a:prstGeom>
        </p:spPr>
      </p:pic>
      <p:pic>
        <p:nvPicPr>
          <p:cNvPr id="40" name="Graphic 39" descr="Cross country skiing">
            <a:extLst>
              <a:ext uri="{FF2B5EF4-FFF2-40B4-BE49-F238E27FC236}">
                <a16:creationId xmlns:a16="http://schemas.microsoft.com/office/drawing/2014/main" id="{96D07205-CD52-A647-AEFB-B1807940157E}"/>
              </a:ext>
            </a:extLst>
          </p:cNvPr>
          <p:cNvPicPr>
            <a:picLocks noChangeAspect="1"/>
          </p:cNvPicPr>
          <p:nvPr/>
        </p:nvPicPr>
        <p:blipFill>
          <a:blip r:embed="rId28">
            <a:extLst>
              <a:ext uri="{28A0092B-C50C-407E-A947-70E740481C1C}">
                <a14:useLocalDpi xmlns:a14="http://schemas.microsoft.com/office/drawing/2010/main" val="0"/>
              </a:ext>
              <a:ext uri="{96DAC541-7B7A-43D3-8B79-37D633B846F1}">
                <asvg:svgBlip xmlns:asvg="http://schemas.microsoft.com/office/drawing/2016/SVG/main" r:embed="rId29"/>
              </a:ext>
            </a:extLst>
          </a:blip>
          <a:stretch>
            <a:fillRect/>
          </a:stretch>
        </p:blipFill>
        <p:spPr>
          <a:xfrm>
            <a:off x="11658600" y="2410712"/>
            <a:ext cx="457200" cy="457200"/>
          </a:xfrm>
          <a:prstGeom prst="rect">
            <a:avLst/>
          </a:prstGeom>
        </p:spPr>
      </p:pic>
      <p:sp>
        <p:nvSpPr>
          <p:cNvPr id="2" name="TextBox 1">
            <a:extLst>
              <a:ext uri="{FF2B5EF4-FFF2-40B4-BE49-F238E27FC236}">
                <a16:creationId xmlns:a16="http://schemas.microsoft.com/office/drawing/2014/main" id="{2C5F16A1-BBAF-9B44-AB71-F7BF396D7094}"/>
              </a:ext>
            </a:extLst>
          </p:cNvPr>
          <p:cNvSpPr txBox="1"/>
          <p:nvPr/>
        </p:nvSpPr>
        <p:spPr>
          <a:xfrm>
            <a:off x="3396298" y="719722"/>
            <a:ext cx="5791200" cy="523220"/>
          </a:xfrm>
          <a:prstGeom prst="rect">
            <a:avLst/>
          </a:prstGeom>
          <a:noFill/>
        </p:spPr>
        <p:txBody>
          <a:bodyPr wrap="square" rtlCol="0">
            <a:spAutoFit/>
          </a:bodyPr>
          <a:lstStyle/>
          <a:p>
            <a:pPr algn="ctr"/>
            <a:r>
              <a:rPr lang="en-US" sz="2800" dirty="0">
                <a:latin typeface="+mn-lt"/>
              </a:rPr>
              <a:t>Top 3 Activities Selected </a:t>
            </a:r>
            <a:endParaRPr lang="en-US" sz="2800" baseline="30000" dirty="0">
              <a:latin typeface="+mn-lt"/>
            </a:endParaRPr>
          </a:p>
        </p:txBody>
      </p:sp>
    </p:spTree>
    <p:extLst>
      <p:ext uri="{BB962C8B-B14F-4D97-AF65-F5344CB8AC3E}">
        <p14:creationId xmlns:p14="http://schemas.microsoft.com/office/powerpoint/2010/main" val="733691614"/>
      </p:ext>
    </p:extLst>
  </p:cSld>
  <p:clrMapOvr>
    <a:masterClrMapping/>
  </p:clrMapOvr>
  <p:transition/>
</p:sld>
</file>

<file path=ppt/theme/theme1.xml><?xml version="1.0" encoding="utf-8"?>
<a:theme xmlns:a="http://schemas.openxmlformats.org/drawingml/2006/main" name="Standarddesign">
  <a:themeElements>
    <a:clrScheme name="Custom 2">
      <a:dk1>
        <a:srgbClr val="FFFFFF"/>
      </a:dk1>
      <a:lt1>
        <a:srgbClr val="FFFFFF"/>
      </a:lt1>
      <a:dk2>
        <a:srgbClr val="FEFFFF"/>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andard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rd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rd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rd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rd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rd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rd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Presentation3" id="{E90538E9-9198-0C4A-BD7C-4319577046A9}" vid="{6C8BC2F5-B3C0-454C-ADD8-37865F874A7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Berlin</Template>
  <TotalTime>13812</TotalTime>
  <Words>1615</Words>
  <Application>Microsoft Macintosh PowerPoint</Application>
  <PresentationFormat>Widescreen</PresentationFormat>
  <Paragraphs>364</Paragraphs>
  <Slides>24</Slides>
  <Notes>24</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.Apple Color Emoji UI</vt:lpstr>
      <vt:lpstr>Arial</vt:lpstr>
      <vt:lpstr>Calibri</vt:lpstr>
      <vt:lpstr>Helvetica Neue</vt:lpstr>
      <vt:lpstr>Times New Roman</vt:lpstr>
      <vt:lpstr>Trebuchet MS</vt:lpstr>
      <vt:lpstr>Wingdings</vt:lpstr>
      <vt:lpstr>Standarddesign</vt:lpstr>
      <vt:lpstr>PowerPoint Presentation</vt:lpstr>
      <vt:lpstr>PowerPoint Presentation</vt:lpstr>
      <vt:lpstr>PowerPoint Presentation</vt:lpstr>
      <vt:lpstr>PowerPoint Presentation</vt:lpstr>
      <vt:lpstr>To assess the impact of different types of physical activity types on longitudinal knee joint structural changes over 48 months in overweight and obese subjects.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Jan Neumann</dc:creator>
  <cp:lastModifiedBy>Schiro, Silvia</cp:lastModifiedBy>
  <cp:revision>294</cp:revision>
  <cp:lastPrinted>2017-04-18T22:06:13Z</cp:lastPrinted>
  <dcterms:created xsi:type="dcterms:W3CDTF">2017-10-10T16:40:14Z</dcterms:created>
  <dcterms:modified xsi:type="dcterms:W3CDTF">2020-10-26T16:51:22Z</dcterms:modified>
</cp:coreProperties>
</file>