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92" r:id="rId4"/>
    <p:sldId id="269" r:id="rId5"/>
    <p:sldId id="270" r:id="rId6"/>
    <p:sldId id="277" r:id="rId7"/>
    <p:sldId id="282" r:id="rId8"/>
    <p:sldId id="272" r:id="rId9"/>
    <p:sldId id="284" r:id="rId10"/>
    <p:sldId id="274" r:id="rId11"/>
    <p:sldId id="285" r:id="rId12"/>
    <p:sldId id="273" r:id="rId13"/>
    <p:sldId id="275" r:id="rId14"/>
    <p:sldId id="278" r:id="rId15"/>
    <p:sldId id="286" r:id="rId16"/>
    <p:sldId id="287" r:id="rId17"/>
    <p:sldId id="291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3456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orient="horz" pos="1728">
          <p15:clr>
            <a:srgbClr val="A4A3A4"/>
          </p15:clr>
        </p15:guide>
        <p15:guide id="5" orient="horz" pos="864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pos="416">
          <p15:clr>
            <a:srgbClr val="A4A3A4"/>
          </p15:clr>
        </p15:guide>
        <p15:guide id="8" pos="821">
          <p15:clr>
            <a:srgbClr val="A4A3A4"/>
          </p15:clr>
        </p15:guide>
        <p15:guide id="9" pos="1648">
          <p15:clr>
            <a:srgbClr val="A4A3A4"/>
          </p15:clr>
        </p15:guide>
        <p15:guide id="10" pos="2464">
          <p15:clr>
            <a:srgbClr val="A4A3A4"/>
          </p15:clr>
        </p15:guide>
        <p15:guide id="11" pos="3296">
          <p15:clr>
            <a:srgbClr val="A4A3A4"/>
          </p15:clr>
        </p15:guide>
        <p15:guide id="12" pos="4112">
          <p15:clr>
            <a:srgbClr val="A4A3A4"/>
          </p15:clr>
        </p15:guide>
        <p15:guide id="13" pos="4934">
          <p15:clr>
            <a:srgbClr val="A4A3A4"/>
          </p15:clr>
        </p15:guide>
        <p15:guide id="14" pos="5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673" autoAdjust="0"/>
  </p:normalViewPr>
  <p:slideViewPr>
    <p:cSldViewPr showGuides="1">
      <p:cViewPr varScale="1">
        <p:scale>
          <a:sx n="87" d="100"/>
          <a:sy n="87" d="100"/>
        </p:scale>
        <p:origin x="1002" y="78"/>
      </p:cViewPr>
      <p:guideLst>
        <p:guide orient="horz" pos="3888"/>
        <p:guide orient="horz" pos="3456"/>
        <p:guide orient="horz" pos="2592"/>
        <p:guide orient="horz" pos="1728"/>
        <p:guide orient="horz" pos="864"/>
        <p:guide orient="horz" pos="432"/>
        <p:guide pos="416"/>
        <p:guide pos="821"/>
        <p:guide pos="1648"/>
        <p:guide pos="2464"/>
        <p:guide pos="3296"/>
        <p:guide pos="4112"/>
        <p:guide pos="4934"/>
        <p:guide pos="5339"/>
      </p:guideLst>
    </p:cSldViewPr>
  </p:slideViewPr>
  <p:outlineViewPr>
    <p:cViewPr>
      <p:scale>
        <a:sx n="33" d="100"/>
        <a:sy n="33" d="100"/>
      </p:scale>
      <p:origin x="0" y="37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6D63-3E08-473E-8D1A-219FE81752E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4CE81-B364-45EB-9896-D71798DA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743200"/>
            <a:ext cx="7827264" cy="1371600"/>
          </a:xfrm>
        </p:spPr>
        <p:txBody>
          <a:bodyPr lIns="0" rIns="0" anchor="b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114800"/>
            <a:ext cx="7827264" cy="685800"/>
          </a:xfrm>
        </p:spPr>
        <p:txBody>
          <a:bodyPr lIns="0" tIns="228600" rIns="0">
            <a:no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98C-04DA-4E69-9F60-477E336F6D8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57225" y="681038"/>
            <a:ext cx="1266825" cy="138112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42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78815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98C-04DA-4E69-9F60-477E336F6D8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98C-04DA-4E69-9F60-477E336F6D8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937794" y="681038"/>
            <a:ext cx="1266825" cy="138112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98C-04DA-4E69-9F60-477E336F6D8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98C-04DA-4E69-9F60-477E336F6D8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98C-04DA-4E69-9F60-477E336F6D8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98C-04DA-4E69-9F60-477E336F6D8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25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743200"/>
            <a:ext cx="7827264" cy="1371600"/>
          </a:xfrm>
        </p:spPr>
        <p:txBody>
          <a:bodyPr anchor="b" anchorCtr="0"/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4114800"/>
            <a:ext cx="7827264" cy="685800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98C-04DA-4E69-9F60-477E336F6D8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98C-04DA-4E69-9F60-477E336F6D8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98C-04DA-4E69-9F60-477E336F6D8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98C-04DA-4E69-9F60-477E336F6D8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98C-04DA-4E69-9F60-477E336F6D8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4800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98C-04DA-4E69-9F60-477E336F6D8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D713-2A88-4927-BA3B-75E8042AC897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7827264" cy="4800600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7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E446198C-04DA-4E69-9F60-477E336F6D8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4248" y="6172200"/>
            <a:ext cx="6510528" cy="457200"/>
          </a:xfrm>
          <a:prstGeom prst="rect">
            <a:avLst/>
          </a:prstGeom>
        </p:spPr>
        <p:txBody>
          <a:bodyPr vert="horz" lIns="0" tIns="45720" rIns="0" bIns="0" rtlCol="0" anchor="t" anchorCtr="0"/>
          <a:lstStyle>
            <a:lvl1pPr algn="r">
              <a:lnSpc>
                <a:spcPct val="90000"/>
              </a:lnSpc>
              <a:defRPr sz="1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ACAD713-2A88-4927-BA3B-75E8042AC8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©2015 MFMER  |  slide-</a:t>
            </a:r>
            <a:fld id="{D445C29B-035B-48ED-941F-A66A11A8A322}" type="slidenum">
              <a:rPr lang="en-US" sz="7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lvl="0"/>
              <a:t>‹#›</a:t>
            </a:fld>
            <a:endParaRPr lang="en-US" sz="7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5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971800"/>
            <a:ext cx="7827264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Body </a:t>
            </a:r>
            <a:r>
              <a:rPr lang="en-US" dirty="0" smtClean="0"/>
              <a:t>Composition Changes </a:t>
            </a:r>
            <a:r>
              <a:rPr lang="en-US" dirty="0"/>
              <a:t>at </a:t>
            </a:r>
            <a:r>
              <a:rPr lang="en-US" dirty="0" smtClean="0"/>
              <a:t>Computed Tomography </a:t>
            </a:r>
            <a:r>
              <a:rPr lang="en-US" dirty="0"/>
              <a:t>A</a:t>
            </a:r>
            <a:r>
              <a:rPr lang="en-US" dirty="0" smtClean="0"/>
              <a:t>fter Left Gastric Artery Embolization </a:t>
            </a:r>
            <a:r>
              <a:rPr lang="en-US" dirty="0"/>
              <a:t>in </a:t>
            </a:r>
            <a:r>
              <a:rPr lang="en-US" dirty="0" smtClean="0"/>
              <a:t>Overweight </a:t>
            </a:r>
            <a:r>
              <a:rPr lang="en-US" dirty="0"/>
              <a:t>and </a:t>
            </a:r>
            <a:r>
              <a:rPr lang="en-US" dirty="0" smtClean="0"/>
              <a:t>Obese Individuals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968" y="4572000"/>
            <a:ext cx="8104632" cy="6858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 smtClean="0"/>
              <a:t>Edwin A. Takahashi, Naoki Takahashi, Christopher J. Reisenauer, Michael R. </a:t>
            </a:r>
            <a:r>
              <a:rPr lang="en-US" dirty="0" err="1" smtClean="0"/>
              <a:t>Moynagh</a:t>
            </a:r>
            <a:r>
              <a:rPr lang="en-US" dirty="0" smtClean="0"/>
              <a:t>, Sanjay Misra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5401056"/>
            <a:ext cx="7827264" cy="694944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itchFamily="34" charset="0"/>
              <a:buNone/>
              <a:defRPr lang="en-US" smtClean="0">
                <a:solidFill>
                  <a:schemeClr val="accent5"/>
                </a:solidFill>
              </a:defRPr>
            </a:lvl1pPr>
            <a:lvl2pPr marL="8001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20000"/>
              <a:buFont typeface="Arial" pitchFamily="34" charset="0"/>
              <a:buChar char="•"/>
              <a:defRPr lang="en-US" sz="2800" smtClean="0"/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dirty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Radiological Society of North America</a:t>
            </a:r>
          </a:p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8240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composition analysis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5638800" cy="437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3429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VF = visceral fat</a:t>
            </a:r>
          </a:p>
          <a:p>
            <a:r>
              <a:rPr lang="en-US" dirty="0" smtClean="0"/>
              <a:t>SM = skeletal muscle</a:t>
            </a:r>
          </a:p>
          <a:p>
            <a:r>
              <a:rPr lang="en-US" dirty="0" smtClean="0"/>
              <a:t>SF = subcutaneous fat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4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composition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Measured parameters</a:t>
            </a:r>
          </a:p>
          <a:p>
            <a:pPr lvl="1"/>
            <a:r>
              <a:rPr lang="en-US" dirty="0" smtClean="0"/>
              <a:t>Body weight</a:t>
            </a:r>
          </a:p>
          <a:p>
            <a:pPr lvl="1"/>
            <a:r>
              <a:rPr lang="en-US" dirty="0" smtClean="0"/>
              <a:t>Excess body weight</a:t>
            </a:r>
          </a:p>
          <a:p>
            <a:pPr lvl="1"/>
            <a:r>
              <a:rPr lang="en-US" dirty="0" smtClean="0"/>
              <a:t>Body mass index</a:t>
            </a:r>
          </a:p>
          <a:p>
            <a:pPr lvl="1"/>
            <a:r>
              <a:rPr lang="en-US" dirty="0" smtClean="0"/>
              <a:t>Body fat index</a:t>
            </a:r>
          </a:p>
          <a:p>
            <a:pPr lvl="1"/>
            <a:r>
              <a:rPr lang="en-US" dirty="0" smtClean="0"/>
              <a:t>Subcutaneous fat index</a:t>
            </a:r>
          </a:p>
          <a:p>
            <a:pPr lvl="1"/>
            <a:r>
              <a:rPr lang="en-US" dirty="0" smtClean="0"/>
              <a:t>Visceral fat index</a:t>
            </a:r>
          </a:p>
          <a:p>
            <a:pPr lvl="1"/>
            <a:r>
              <a:rPr lang="en-US" dirty="0" smtClean="0"/>
              <a:t>Intramuscular fat index</a:t>
            </a:r>
          </a:p>
          <a:p>
            <a:pPr lvl="1"/>
            <a:r>
              <a:rPr lang="en-US" dirty="0" smtClean="0"/>
              <a:t>Skeletal muscle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5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composition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8409432" cy="4800600"/>
          </a:xfrm>
        </p:spPr>
        <p:txBody>
          <a:bodyPr/>
          <a:lstStyle/>
          <a:p>
            <a:r>
              <a:rPr lang="en-US" dirty="0" smtClean="0"/>
              <a:t>Excess body weight (EBW)</a:t>
            </a:r>
          </a:p>
          <a:p>
            <a:pPr lvl="1"/>
            <a:r>
              <a:rPr lang="en-US" dirty="0" smtClean="0"/>
              <a:t>Determined using Lorentz formula for ideal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body weight</a:t>
            </a:r>
          </a:p>
          <a:p>
            <a:pPr lvl="1"/>
            <a:r>
              <a:rPr lang="en-US" dirty="0"/>
              <a:t>For males: </a:t>
            </a:r>
            <a:endParaRPr lang="en-US" dirty="0" smtClean="0"/>
          </a:p>
          <a:p>
            <a:pPr lvl="1"/>
            <a:endParaRPr lang="en-US" sz="2400" dirty="0"/>
          </a:p>
          <a:p>
            <a:pPr lvl="2"/>
            <a:r>
              <a:rPr lang="en-US" sz="2000" dirty="0"/>
              <a:t>Ideal body weight = (height [cm]−100)−([height (cm) – 150]/4</a:t>
            </a:r>
            <a:r>
              <a:rPr lang="en-US" sz="2000" dirty="0" smtClean="0"/>
              <a:t>)</a:t>
            </a:r>
          </a:p>
          <a:p>
            <a:pPr lvl="2"/>
            <a:endParaRPr lang="en-US" sz="1800" dirty="0"/>
          </a:p>
          <a:p>
            <a:pPr lvl="1"/>
            <a:r>
              <a:rPr lang="en-US" dirty="0"/>
              <a:t>For females</a:t>
            </a:r>
            <a:r>
              <a:rPr lang="en-US" dirty="0" smtClean="0"/>
              <a:t>:</a:t>
            </a:r>
          </a:p>
          <a:p>
            <a:pPr lvl="1"/>
            <a:endParaRPr lang="en-US" sz="2400" dirty="0"/>
          </a:p>
          <a:p>
            <a:pPr lvl="2"/>
            <a:r>
              <a:rPr lang="en-US" sz="2000" dirty="0"/>
              <a:t>Ideal body weight = (height [cm]−100)−([height (cm) – 150]/2)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42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weight and CT body composition was calculated</a:t>
            </a:r>
          </a:p>
          <a:p>
            <a:pPr lvl="1"/>
            <a:r>
              <a:rPr lang="en-US" dirty="0" smtClean="0"/>
              <a:t>Wilcoxon signed-rank test or paired t-test based on normality of the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4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Mean age: 57.6 ± 12.9 years</a:t>
            </a:r>
          </a:p>
          <a:p>
            <a:pPr lvl="1"/>
            <a:r>
              <a:rPr lang="en-US" dirty="0" smtClean="0"/>
              <a:t>Females: 7 (44%)</a:t>
            </a:r>
          </a:p>
          <a:p>
            <a:r>
              <a:rPr lang="en-US" dirty="0" smtClean="0"/>
              <a:t>Interval between CT scans: 1.5 </a:t>
            </a:r>
            <a:r>
              <a:rPr lang="en-US" dirty="0"/>
              <a:t>± 0.8 </a:t>
            </a:r>
            <a:r>
              <a:rPr lang="en-US" dirty="0" smtClean="0"/>
              <a:t>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53316"/>
              </p:ext>
            </p:extLst>
          </p:nvPr>
        </p:nvGraphicFramePr>
        <p:xfrm>
          <a:off x="533400" y="1905000"/>
          <a:ext cx="8077200" cy="358140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3707000"/>
                <a:gridCol w="1116192"/>
                <a:gridCol w="1220888"/>
                <a:gridCol w="1319801"/>
                <a:gridCol w="713319"/>
              </a:tblGrid>
              <a:tr h="2401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Pre-LGAE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Post-LGAE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% Change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Body weight, </a:t>
                      </a:r>
                      <a:r>
                        <a:rPr lang="en-US" sz="1200" dirty="0" smtClean="0">
                          <a:effectLst/>
                        </a:rPr>
                        <a:t>mean (SD), kg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87.9(12.5)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82.3(13.9)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-6.4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>
                          <a:effectLst/>
                        </a:rPr>
                        <a:t>0.003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Body mass index, </a:t>
                      </a:r>
                      <a:r>
                        <a:rPr lang="en-US" sz="1200" dirty="0" smtClean="0">
                          <a:effectLst/>
                        </a:rPr>
                        <a:t>mean (SD), kg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30.0(4.3)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28.1(4.9)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-6.3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0.005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Excess body </a:t>
                      </a:r>
                      <a:r>
                        <a:rPr lang="en-US" sz="1200" dirty="0" smtClean="0">
                          <a:effectLst/>
                        </a:rPr>
                        <a:t>weight, mean (SD), kg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23.3(10.6)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17.7(12.6)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-24.1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0.003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Total body fat index, </a:t>
                      </a:r>
                      <a:r>
                        <a:rPr lang="en-US" sz="1200" dirty="0" smtClean="0">
                          <a:effectLst/>
                        </a:rPr>
                        <a:t>mean </a:t>
                      </a:r>
                      <a:r>
                        <a:rPr lang="en-US" sz="1200" dirty="0">
                          <a:effectLst/>
                        </a:rPr>
                        <a:t>(SD), cm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/m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>
                          <a:effectLst/>
                        </a:rPr>
                        <a:t>128.6(54.6)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123.9(59.5)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-3.7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0.03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>
                          <a:effectLst/>
                        </a:rPr>
                        <a:t>Subcutaneous fat index, mean (SD), cm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/m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>
                          <a:effectLst/>
                        </a:rPr>
                        <a:t>81.7(44.5)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78.4(43.7)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-4.1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0.03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>
                          <a:effectLst/>
                        </a:rPr>
                        <a:t>Visceral fat index, mean (SD), cm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/m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>
                          <a:effectLst/>
                        </a:rPr>
                        <a:t>35.8(17.8)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>
                          <a:effectLst/>
                        </a:rPr>
                        <a:t>34.3(21.6)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-4.2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0.13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Intramuscular fat index, mean (SD), cm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/m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>
                          <a:effectLst/>
                        </a:rPr>
                        <a:t>10.2(4.8)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>
                          <a:effectLst/>
                        </a:rPr>
                        <a:t>10.1(4.7)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-1.6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0.83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Skeletal muscle index, mean (SD), cm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/m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>
                          <a:effectLst/>
                        </a:rPr>
                        <a:t>44.5(7.2)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>
                          <a:effectLst/>
                        </a:rPr>
                        <a:t>41.5(6.9)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>
                          <a:effectLst/>
                        </a:rPr>
                        <a:t>-6.9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95"/>
                        </a:spcBef>
                        <a:spcAft>
                          <a:spcPts val="95"/>
                        </a:spcAft>
                      </a:pPr>
                      <a:r>
                        <a:rPr lang="en-US" sz="1200" dirty="0">
                          <a:effectLst/>
                        </a:rPr>
                        <a:t>&lt;0.001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75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decrease </a:t>
            </a:r>
            <a:r>
              <a:rPr lang="en-US" dirty="0"/>
              <a:t>in tissue mass correlating to weight loss does not necessarily occur symmetrically throughout the </a:t>
            </a:r>
            <a:r>
              <a:rPr lang="en-US" dirty="0" smtClean="0"/>
              <a:t>body</a:t>
            </a:r>
          </a:p>
          <a:p>
            <a:r>
              <a:rPr lang="en-US" dirty="0" smtClean="0"/>
              <a:t>Body composition with CT may be a useful surrogate for weight loss after LGAE</a:t>
            </a:r>
          </a:p>
          <a:p>
            <a:pPr lvl="1"/>
            <a:r>
              <a:rPr lang="en-US" dirty="0" smtClean="0"/>
              <a:t>Assess lean tissue loss</a:t>
            </a:r>
          </a:p>
          <a:p>
            <a:r>
              <a:rPr lang="en-US" dirty="0" smtClean="0"/>
              <a:t>Highlights the importance of nutritional monitoring after LGAE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53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</a:t>
            </a:r>
            <a:r>
              <a:rPr lang="en-US" dirty="0"/>
              <a:t>who underwent LGAE for gastric bleeding </a:t>
            </a:r>
            <a:r>
              <a:rPr lang="en-US" dirty="0" smtClean="0"/>
              <a:t>had significant </a:t>
            </a:r>
            <a:r>
              <a:rPr lang="en-US" dirty="0"/>
              <a:t>weight </a:t>
            </a:r>
            <a:r>
              <a:rPr lang="en-US" dirty="0" smtClean="0"/>
              <a:t>loss from </a:t>
            </a:r>
            <a:r>
              <a:rPr lang="en-US" dirty="0"/>
              <a:t>decreased abdominal fat and lean skeletal </a:t>
            </a:r>
            <a:r>
              <a:rPr lang="en-US" dirty="0" smtClean="0"/>
              <a:t>muscle</a:t>
            </a:r>
          </a:p>
          <a:p>
            <a:r>
              <a:rPr lang="en-US" dirty="0"/>
              <a:t>Body composition analysis can readily assess the extent of desired fat </a:t>
            </a:r>
            <a:r>
              <a:rPr lang="en-US" dirty="0" smtClean="0"/>
              <a:t>loss, </a:t>
            </a:r>
            <a:r>
              <a:rPr lang="en-US" dirty="0"/>
              <a:t>as well as identify unintended muscle wasting, which can then be managed appropriately</a:t>
            </a:r>
          </a:p>
        </p:txBody>
      </p:sp>
    </p:spTree>
    <p:extLst>
      <p:ext uri="{BB962C8B-B14F-4D97-AF65-F5344CB8AC3E}">
        <p14:creationId xmlns:p14="http://schemas.microsoft.com/office/powerpoint/2010/main" val="3107154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authors have 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gastric artery embolization (LGAE) has been recognized for inducing weight loss </a:t>
            </a:r>
          </a:p>
          <a:p>
            <a:r>
              <a:rPr lang="en-US" dirty="0" smtClean="0"/>
              <a:t>Ongoing studies investigating the efficacy as a bariatric procedure</a:t>
            </a:r>
          </a:p>
          <a:p>
            <a:r>
              <a:rPr lang="en-US" dirty="0" smtClean="0"/>
              <a:t>Limited data on the effect of LGAE on body composition</a:t>
            </a:r>
          </a:p>
          <a:p>
            <a:r>
              <a:rPr lang="en-US" dirty="0" smtClean="0"/>
              <a:t>CT is a validated technology for assessing body composition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754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 CT </a:t>
            </a:r>
            <a:r>
              <a:rPr lang="en-US" dirty="0"/>
              <a:t>body composition changes in overweight and obese individuals who underwent </a:t>
            </a:r>
            <a:r>
              <a:rPr lang="en-US" dirty="0" smtClean="0"/>
              <a:t>LGAE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15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IRB approval was obtained</a:t>
            </a:r>
          </a:p>
          <a:p>
            <a:r>
              <a:rPr lang="en-US" dirty="0" smtClean="0"/>
              <a:t>Retrospective single institution study</a:t>
            </a:r>
          </a:p>
          <a:p>
            <a:r>
              <a:rPr lang="en-US" dirty="0" smtClean="0"/>
              <a:t>Evaluate CT body composition before and after LGAE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4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patients who underwent LGAE for gastric bleeding between 1/2006 and 3/2018 were reviewed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89 patients were identified</a:t>
            </a:r>
          </a:p>
          <a:p>
            <a:pPr lvl="1"/>
            <a:r>
              <a:rPr lang="en-US" dirty="0" smtClean="0"/>
              <a:t>Exclusion criteria</a:t>
            </a:r>
          </a:p>
          <a:p>
            <a:pPr lvl="2"/>
            <a:r>
              <a:rPr lang="en-US" dirty="0" smtClean="0"/>
              <a:t>Incomplete </a:t>
            </a:r>
            <a:r>
              <a:rPr lang="en-US" dirty="0"/>
              <a:t>medical </a:t>
            </a:r>
            <a:r>
              <a:rPr lang="en-US" dirty="0" smtClean="0"/>
              <a:t>history</a:t>
            </a:r>
          </a:p>
          <a:p>
            <a:pPr lvl="2"/>
            <a:r>
              <a:rPr lang="en-US" dirty="0" smtClean="0"/>
              <a:t>Unavailable imaging</a:t>
            </a:r>
          </a:p>
          <a:p>
            <a:pPr lvl="2"/>
            <a:r>
              <a:rPr lang="en-US" dirty="0" smtClean="0"/>
              <a:t>Interval surgery</a:t>
            </a:r>
          </a:p>
          <a:p>
            <a:pPr lvl="2"/>
            <a:r>
              <a:rPr lang="en-US" dirty="0" smtClean="0"/>
              <a:t>Active malignancy</a:t>
            </a:r>
          </a:p>
          <a:p>
            <a:pPr lvl="2"/>
            <a:r>
              <a:rPr lang="en-US" dirty="0" smtClean="0"/>
              <a:t>BMI &lt;25 kg/m</a:t>
            </a:r>
            <a:r>
              <a:rPr lang="en-US" baseline="30000" dirty="0" smtClean="0"/>
              <a:t>2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901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8290" y="1513358"/>
            <a:ext cx="15075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LGAE patients, n=89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813618"/>
            <a:ext cx="24384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LGAE patients, n=28 </a:t>
            </a:r>
          </a:p>
          <a:p>
            <a:pPr algn="ctr"/>
            <a:r>
              <a:rPr lang="en-US" sz="1400" dirty="0" smtClean="0"/>
              <a:t>Complete medical history and imaging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91814" y="5514201"/>
            <a:ext cx="152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LGAE group, n=16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2335649"/>
            <a:ext cx="26670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Excluded, n=61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Incomplete medical history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Unavailable imaging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Interval surgery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Active malignancy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4796135"/>
            <a:ext cx="152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Excluded, n=12</a:t>
            </a:r>
          </a:p>
          <a:p>
            <a:pPr algn="ctr"/>
            <a:r>
              <a:rPr lang="en-US" sz="1400" dirty="0" smtClean="0"/>
              <a:t>BMI &lt;25 kg/m</a:t>
            </a:r>
            <a:r>
              <a:rPr lang="en-US" sz="1400" baseline="30000" dirty="0" smtClean="0"/>
              <a:t>2</a:t>
            </a:r>
            <a:endParaRPr lang="en-US" sz="1400" dirty="0"/>
          </a:p>
        </p:txBody>
      </p:sp>
      <p:cxnSp>
        <p:nvCxnSpPr>
          <p:cNvPr id="21" name="Straight Arrow Connector 20"/>
          <p:cNvCxnSpPr>
            <a:stCxn id="7" idx="2"/>
            <a:endCxn id="9" idx="0"/>
          </p:cNvCxnSpPr>
          <p:nvPr/>
        </p:nvCxnSpPr>
        <p:spPr>
          <a:xfrm>
            <a:off x="3962052" y="2036578"/>
            <a:ext cx="348" cy="1777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0"/>
          </p:cNvCxnSpPr>
          <p:nvPr/>
        </p:nvCxnSpPr>
        <p:spPr>
          <a:xfrm>
            <a:off x="3953814" y="4570100"/>
            <a:ext cx="0" cy="9441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1"/>
          </p:cNvCxnSpPr>
          <p:nvPr/>
        </p:nvCxnSpPr>
        <p:spPr>
          <a:xfrm flipV="1">
            <a:off x="3962400" y="2920425"/>
            <a:ext cx="1447800" cy="4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2" idx="1"/>
          </p:cNvCxnSpPr>
          <p:nvPr/>
        </p:nvCxnSpPr>
        <p:spPr>
          <a:xfrm>
            <a:off x="3953814" y="5057745"/>
            <a:ext cx="15325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Embolization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Right groin access</a:t>
            </a:r>
          </a:p>
          <a:p>
            <a:r>
              <a:rPr lang="en-US" dirty="0" smtClean="0"/>
              <a:t>5F catheter advanced into celiac artery</a:t>
            </a:r>
          </a:p>
          <a:p>
            <a:r>
              <a:rPr lang="en-US" dirty="0" smtClean="0"/>
              <a:t>Selective catheterization of left gastric artery with </a:t>
            </a:r>
            <a:r>
              <a:rPr lang="en-US" dirty="0" err="1" smtClean="0"/>
              <a:t>microcatheter</a:t>
            </a:r>
            <a:endParaRPr lang="en-US" dirty="0" smtClean="0"/>
          </a:p>
          <a:p>
            <a:r>
              <a:rPr lang="en-US" dirty="0" smtClean="0"/>
              <a:t>Embolization to stasis</a:t>
            </a:r>
          </a:p>
          <a:p>
            <a:pPr lvl="1"/>
            <a:r>
              <a:rPr lang="en-US" dirty="0" smtClean="0"/>
              <a:t>7 </a:t>
            </a:r>
            <a:r>
              <a:rPr lang="en-US" dirty="0"/>
              <a:t>polyvinyl alcohol </a:t>
            </a:r>
            <a:r>
              <a:rPr lang="en-US" dirty="0" smtClean="0"/>
              <a:t>(PVA)</a:t>
            </a:r>
          </a:p>
          <a:p>
            <a:pPr lvl="1"/>
            <a:r>
              <a:rPr lang="en-US" dirty="0" smtClean="0"/>
              <a:t>5 coil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PVA+coil</a:t>
            </a:r>
            <a:endParaRPr lang="en-US" dirty="0" smtClean="0"/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Gelfoam+coil</a:t>
            </a:r>
            <a:endParaRPr lang="en-US" dirty="0" smtClean="0"/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Gelfoam</a:t>
            </a:r>
            <a:r>
              <a:rPr lang="en-US" dirty="0" smtClean="0"/>
              <a:t>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composition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8028432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Abdominal CT body composition analyzed at L1, L3 and L5 levels</a:t>
            </a:r>
          </a:p>
          <a:p>
            <a:r>
              <a:rPr lang="en-US" dirty="0" smtClean="0"/>
              <a:t>Semi-automated imaging processing algorithms used to determine body composition</a:t>
            </a:r>
          </a:p>
          <a:p>
            <a:pPr lvl="1"/>
            <a:r>
              <a:rPr lang="en-US" dirty="0" smtClean="0"/>
              <a:t>MATLAB 13.0 software</a:t>
            </a:r>
          </a:p>
          <a:p>
            <a:r>
              <a:rPr lang="en-US" dirty="0" smtClean="0"/>
              <a:t>Tissue attenuation thresholds</a:t>
            </a:r>
          </a:p>
          <a:p>
            <a:pPr lvl="1"/>
            <a:r>
              <a:rPr lang="en-US" dirty="0" smtClean="0"/>
              <a:t>Adipose tissue </a:t>
            </a:r>
          </a:p>
          <a:p>
            <a:pPr lvl="2"/>
            <a:r>
              <a:rPr lang="en-US" dirty="0"/>
              <a:t>-190 to -30 HU </a:t>
            </a:r>
            <a:endParaRPr lang="en-US" dirty="0" smtClean="0"/>
          </a:p>
          <a:p>
            <a:pPr lvl="1"/>
            <a:r>
              <a:rPr lang="en-US" dirty="0" smtClean="0"/>
              <a:t>Skeletal muscle</a:t>
            </a:r>
          </a:p>
          <a:p>
            <a:pPr lvl="2"/>
            <a:r>
              <a:rPr lang="en-US" dirty="0"/>
              <a:t>-29 to +150 HU</a:t>
            </a:r>
          </a:p>
        </p:txBody>
      </p:sp>
    </p:spTree>
    <p:extLst>
      <p:ext uri="{BB962C8B-B14F-4D97-AF65-F5344CB8AC3E}">
        <p14:creationId xmlns:p14="http://schemas.microsoft.com/office/powerpoint/2010/main" val="4133694941"/>
      </p:ext>
    </p:extLst>
  </p:cSld>
  <p:clrMapOvr>
    <a:masterClrMapping/>
  </p:clrMapOvr>
</p:sld>
</file>

<file path=ppt/theme/theme1.xml><?xml version="1.0" encoding="utf-8"?>
<a:theme xmlns:a="http://schemas.openxmlformats.org/drawingml/2006/main" name="mc-darkblue-texture">
  <a:themeElements>
    <a:clrScheme name="mc-darkbluetexture">
      <a:dk1>
        <a:sysClr val="windowText" lastClr="000000"/>
      </a:dk1>
      <a:lt1>
        <a:sysClr val="window" lastClr="FFFFFF"/>
      </a:lt1>
      <a:dk2>
        <a:srgbClr val="0046AD"/>
      </a:dk2>
      <a:lt2>
        <a:srgbClr val="FFFF00"/>
      </a:lt2>
      <a:accent1>
        <a:srgbClr val="FFB600"/>
      </a:accent1>
      <a:accent2>
        <a:srgbClr val="F36925"/>
      </a:accent2>
      <a:accent3>
        <a:srgbClr val="3CBE18"/>
      </a:accent3>
      <a:accent4>
        <a:srgbClr val="A43EBD"/>
      </a:accent4>
      <a:accent5>
        <a:srgbClr val="C18253"/>
      </a:accent5>
      <a:accent6>
        <a:srgbClr val="56A7FD"/>
      </a:accent6>
      <a:hlink>
        <a:srgbClr val="CC99FF"/>
      </a:hlink>
      <a:folHlink>
        <a:srgbClr val="969696"/>
      </a:folHlink>
    </a:clrScheme>
    <a:fontScheme name="mc-darkbluetex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darkbluetex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mc-darkblue-texture</Template>
  <TotalTime>292</TotalTime>
  <Words>649</Words>
  <Application>Microsoft Office PowerPoint</Application>
  <PresentationFormat>On-screen Show (4:3)</PresentationFormat>
  <Paragraphs>145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mc-darkblue-texture</vt:lpstr>
      <vt:lpstr>Body Composition Changes at Computed Tomography After Left Gastric Artery Embolization in Overweight and Obese Individuals</vt:lpstr>
      <vt:lpstr>Disclosures</vt:lpstr>
      <vt:lpstr>Introduction</vt:lpstr>
      <vt:lpstr>Purpose</vt:lpstr>
      <vt:lpstr>Methods and Materials</vt:lpstr>
      <vt:lpstr>Methods and Materials</vt:lpstr>
      <vt:lpstr>PowerPoint Presentation</vt:lpstr>
      <vt:lpstr>Embolization Technique</vt:lpstr>
      <vt:lpstr>Body composition analysis</vt:lpstr>
      <vt:lpstr>Body composition analysis</vt:lpstr>
      <vt:lpstr>Body composition analysis</vt:lpstr>
      <vt:lpstr>Body composition analysis</vt:lpstr>
      <vt:lpstr>Statistical analysis</vt:lpstr>
      <vt:lpstr>Results</vt:lpstr>
      <vt:lpstr>Results</vt:lpstr>
      <vt:lpstr>Discussion</vt:lpstr>
      <vt:lpstr>Conclusion</vt:lpstr>
      <vt:lpstr>Thank you</vt:lpstr>
    </vt:vector>
  </TitlesOfParts>
  <Company>Mayo Clinic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 Presentation Subtitle Here</dc:title>
  <dc:creator>Edwin A Takahashi</dc:creator>
  <dc:description>v2.16</dc:description>
  <cp:lastModifiedBy>Dionna Arnold</cp:lastModifiedBy>
  <cp:revision>19</cp:revision>
  <dcterms:created xsi:type="dcterms:W3CDTF">2018-08-08T19:16:18Z</dcterms:created>
  <dcterms:modified xsi:type="dcterms:W3CDTF">2018-11-13T15:27:19Z</dcterms:modified>
</cp:coreProperties>
</file>