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423" r:id="rId3"/>
    <p:sldId id="393" r:id="rId4"/>
    <p:sldId id="262" r:id="rId5"/>
    <p:sldId id="424" r:id="rId6"/>
    <p:sldId id="271" r:id="rId7"/>
    <p:sldId id="272" r:id="rId8"/>
    <p:sldId id="301" r:id="rId9"/>
    <p:sldId id="302" r:id="rId10"/>
    <p:sldId id="303" r:id="rId11"/>
    <p:sldId id="273" r:id="rId12"/>
    <p:sldId id="274" r:id="rId13"/>
    <p:sldId id="277" r:id="rId14"/>
    <p:sldId id="371" r:id="rId15"/>
    <p:sldId id="373" r:id="rId16"/>
    <p:sldId id="380" r:id="rId17"/>
    <p:sldId id="381" r:id="rId18"/>
    <p:sldId id="323" r:id="rId19"/>
    <p:sldId id="425" r:id="rId20"/>
    <p:sldId id="426" r:id="rId21"/>
    <p:sldId id="428" r:id="rId22"/>
    <p:sldId id="429" r:id="rId23"/>
    <p:sldId id="430" r:id="rId24"/>
    <p:sldId id="431" r:id="rId25"/>
    <p:sldId id="432" r:id="rId26"/>
    <p:sldId id="434" r:id="rId27"/>
    <p:sldId id="320" r:id="rId28"/>
    <p:sldId id="314" r:id="rId29"/>
    <p:sldId id="304" r:id="rId30"/>
    <p:sldId id="312" r:id="rId31"/>
    <p:sldId id="315" r:id="rId32"/>
    <p:sldId id="436" r:id="rId33"/>
    <p:sldId id="29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92" d="100"/>
          <a:sy n="92" d="100"/>
        </p:scale>
        <p:origin x="111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1A34B-A642-4B20-A504-7A8052400ACE}" type="datetimeFigureOut">
              <a:rPr lang="en-US" smtClean="0"/>
              <a:t>11/25/2018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0EDEA-C22B-432E-ABA8-29209213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04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B5A66-820A-4320-B366-2B95791F9E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9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017D2-D665-4391-A576-6EA2EA952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2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9A345-6A8E-4E4A-83FF-26AEA1FCA0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6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50076-02ED-44CC-AF2A-8572AC5075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75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348EF-1453-4525-ABA1-0D7E17ACB5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338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7166A-F736-4CCF-954B-0218142342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4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DAB8D-A5EB-4A3F-A847-73FAEA3A5E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49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6F319-E8EE-48D1-A705-73CB868B7D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5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9315A-636B-435F-9B1E-44785019A2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15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708DC-F673-4052-857A-9EA520D444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2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37187-EF03-4AB0-BBDE-9C3795175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2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48AC8-D08D-4EE8-8584-DAAB60CE42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75BA2-B2DA-4EA6-831F-67C1A84D7F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5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4EA61-187C-4F98-81AC-02B4E545D9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5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7947E7-6639-41D0-BEC8-5C637CFB3B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6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5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62352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cancerstaging.org/references-tools/deskreferences/Pages/Breast-Cancer-Staging.aspx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KTomkovich@princetonradiology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9520" y="914400"/>
            <a:ext cx="8305800" cy="19208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Cryoablation as a Primary Treatment of Low Risk Breast Cancers : An Update and Imaging Findings of the Ice 3 Trial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514600"/>
            <a:ext cx="8458200" cy="3733800"/>
          </a:xfrm>
        </p:spPr>
        <p:txBody>
          <a:bodyPr/>
          <a:lstStyle/>
          <a:p>
            <a:pPr eaLnBrk="1" hangingPunct="1"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</a:rPr>
              <a:t>Kenneth R. Tomkovich, MD</a:t>
            </a:r>
          </a:p>
          <a:p>
            <a:pPr eaLnBrk="1" hangingPunct="1"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</a:rPr>
              <a:t>RSNA 2018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FFFF00"/>
                </a:solidFill>
              </a:rPr>
              <a:t>Chicago Illinois USA</a:t>
            </a:r>
          </a:p>
        </p:txBody>
      </p:sp>
    </p:spTree>
    <p:extLst>
      <p:ext uri="{BB962C8B-B14F-4D97-AF65-F5344CB8AC3E}">
        <p14:creationId xmlns:p14="http://schemas.microsoft.com/office/powerpoint/2010/main" val="375317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3 Trial: Method and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 of 10mm margin of visible ice around tumor or a 35-40mm diameter of ice at the end of the freeze</a:t>
            </a:r>
          </a:p>
          <a:p>
            <a:r>
              <a:rPr lang="en-US" dirty="0"/>
              <a:t>Hormone therapy, chemotherapy, radiation therapy as per NCCN guidelines</a:t>
            </a:r>
          </a:p>
          <a:p>
            <a:r>
              <a:rPr lang="en-US" dirty="0"/>
              <a:t>Patients followed by mammography at 6 months, 12 months and then annually</a:t>
            </a:r>
          </a:p>
          <a:p>
            <a:r>
              <a:rPr lang="en-US" dirty="0"/>
              <a:t>Patients may have additional imaging with ultrasound or MRI but this </a:t>
            </a:r>
            <a:r>
              <a:rPr lang="en-US" dirty="0">
                <a:solidFill>
                  <a:srgbClr val="FFFF00"/>
                </a:solidFill>
              </a:rPr>
              <a:t>is not </a:t>
            </a:r>
            <a:r>
              <a:rPr lang="en-US" dirty="0"/>
              <a:t>a requirement </a:t>
            </a:r>
          </a:p>
        </p:txBody>
      </p:sp>
    </p:spTree>
    <p:extLst>
      <p:ext uri="{BB962C8B-B14F-4D97-AF65-F5344CB8AC3E}">
        <p14:creationId xmlns:p14="http://schemas.microsoft.com/office/powerpoint/2010/main" val="2128798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3 Trial: 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Experienced operators (extensive training and or experience in ultrasound guided biopsy or ultrasound guided ablation)</a:t>
            </a:r>
          </a:p>
          <a:p>
            <a:r>
              <a:rPr lang="en-US" dirty="0"/>
              <a:t>Sterilize breast</a:t>
            </a:r>
          </a:p>
          <a:p>
            <a:r>
              <a:rPr lang="en-US" dirty="0"/>
              <a:t>Locate lesion with ultrasound guidance (must have residual visible tumor post biopsy)</a:t>
            </a:r>
          </a:p>
          <a:p>
            <a:r>
              <a:rPr lang="en-US" dirty="0"/>
              <a:t>Local anesthetic (10 ml 1% lidocaine)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1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3 Trial: 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5mm skin incision</a:t>
            </a:r>
          </a:p>
          <a:p>
            <a:r>
              <a:rPr lang="en-US" dirty="0"/>
              <a:t>Place probe through center of lesion using ultrasound guidance</a:t>
            </a:r>
          </a:p>
          <a:p>
            <a:r>
              <a:rPr lang="en-US" dirty="0"/>
              <a:t>Freeze, thaw, freeze cycle (typically 9 minutes,     8 minutes, 9 minutes)</a:t>
            </a:r>
          </a:p>
          <a:p>
            <a:r>
              <a:rPr lang="en-US" dirty="0"/>
              <a:t>Remove probe</a:t>
            </a:r>
          </a:p>
          <a:p>
            <a:r>
              <a:rPr lang="en-US" dirty="0"/>
              <a:t>Apply dressing</a:t>
            </a:r>
          </a:p>
        </p:txBody>
      </p:sp>
    </p:spTree>
    <p:extLst>
      <p:ext uri="{BB962C8B-B14F-4D97-AF65-F5344CB8AC3E}">
        <p14:creationId xmlns:p14="http://schemas.microsoft.com/office/powerpoint/2010/main" val="2016089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3 Trial: Technique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1934"/>
            <a:ext cx="3276600" cy="491489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2209800"/>
            <a:ext cx="410421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6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354EF5-6694-4FD6-83FB-224A73D41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02771D5-92A5-47FF-8E22-334C526A1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0" y="1600200"/>
            <a:ext cx="8042000" cy="4525963"/>
          </a:xfrm>
        </p:spPr>
      </p:pic>
    </p:spTree>
    <p:extLst>
      <p:ext uri="{BB962C8B-B14F-4D97-AF65-F5344CB8AC3E}">
        <p14:creationId xmlns:p14="http://schemas.microsoft.com/office/powerpoint/2010/main" val="1612217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9917D8-61D2-46E1-BE3C-61BB0AEB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8E1B9B1-A3AB-4E9B-8860-162D5428C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0" y="1600200"/>
            <a:ext cx="8042000" cy="4525963"/>
          </a:xfrm>
        </p:spPr>
      </p:pic>
    </p:spTree>
    <p:extLst>
      <p:ext uri="{BB962C8B-B14F-4D97-AF65-F5344CB8AC3E}">
        <p14:creationId xmlns:p14="http://schemas.microsoft.com/office/powerpoint/2010/main" val="3036984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7A1E9-F9F7-44EE-986D-F3CB173D6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B43C9BD-FC5B-49A2-A819-0D52C1827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0" y="1600200"/>
            <a:ext cx="8042000" cy="4525963"/>
          </a:xfrm>
        </p:spPr>
      </p:pic>
    </p:spTree>
    <p:extLst>
      <p:ext uri="{BB962C8B-B14F-4D97-AF65-F5344CB8AC3E}">
        <p14:creationId xmlns:p14="http://schemas.microsoft.com/office/powerpoint/2010/main" val="827582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E9650E-B556-4E39-ADA0-4A3CD0BE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71F5565-8134-47D6-B611-06B815FAF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0" y="1600200"/>
            <a:ext cx="8042000" cy="4525963"/>
          </a:xfrm>
        </p:spPr>
      </p:pic>
    </p:spTree>
    <p:extLst>
      <p:ext uri="{BB962C8B-B14F-4D97-AF65-F5344CB8AC3E}">
        <p14:creationId xmlns:p14="http://schemas.microsoft.com/office/powerpoint/2010/main" val="1194108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Ice 3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Imaging Findings</a:t>
            </a:r>
          </a:p>
        </p:txBody>
      </p:sp>
    </p:spTree>
    <p:extLst>
      <p:ext uri="{BB962C8B-B14F-4D97-AF65-F5344CB8AC3E}">
        <p14:creationId xmlns:p14="http://schemas.microsoft.com/office/powerpoint/2010/main" val="3645980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4" y="274638"/>
            <a:ext cx="9493745" cy="1143000"/>
          </a:xfrm>
        </p:spPr>
        <p:txBody>
          <a:bodyPr/>
          <a:lstStyle/>
          <a:p>
            <a:r>
              <a:rPr lang="en-US" sz="3600" dirty="0"/>
              <a:t>Case 1 invasive carcinoma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5398B7C-14A8-43CA-A0B6-61AA887BC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85" y="3838127"/>
            <a:ext cx="3696072" cy="27720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8A61F2C-23B2-438F-BAF5-42438379D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30" y="1243060"/>
            <a:ext cx="3227770" cy="2420828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86C76011-2EF0-4BE2-A1B5-EA97215B3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599" y="1993913"/>
            <a:ext cx="4673600" cy="3505200"/>
          </a:xfrm>
        </p:spPr>
      </p:pic>
      <p:sp>
        <p:nvSpPr>
          <p:cNvPr id="3" name="Down Arrow 2"/>
          <p:cNvSpPr/>
          <p:nvPr/>
        </p:nvSpPr>
        <p:spPr bwMode="auto">
          <a:xfrm>
            <a:off x="1676400" y="3320988"/>
            <a:ext cx="2286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Down Arrow 2">
            <a:extLst>
              <a:ext uri="{FF2B5EF4-FFF2-40B4-BE49-F238E27FC236}">
                <a16:creationId xmlns:a16="http://schemas.microsoft.com/office/drawing/2014/main" xmlns="" id="{803587DD-0168-4F44-9B1B-B024D0E0655D}"/>
              </a:ext>
            </a:extLst>
          </p:cNvPr>
          <p:cNvSpPr/>
          <p:nvPr/>
        </p:nvSpPr>
        <p:spPr bwMode="auto">
          <a:xfrm>
            <a:off x="6172200" y="1089350"/>
            <a:ext cx="2286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91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Historical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+mj-lt"/>
              </a:rPr>
              <a:t>Radical Mastectomy first performed late 1800’s</a:t>
            </a:r>
          </a:p>
          <a:p>
            <a:pPr eaLnBrk="1" hangingPunct="1">
              <a:defRPr/>
            </a:pPr>
            <a:r>
              <a:rPr lang="en-US" dirty="0">
                <a:latin typeface="+mj-lt"/>
              </a:rPr>
              <a:t>Modified Radical Mastectomy 1960’s</a:t>
            </a:r>
          </a:p>
          <a:p>
            <a:pPr eaLnBrk="1" hangingPunct="1">
              <a:defRPr/>
            </a:pPr>
            <a:r>
              <a:rPr lang="en-US" dirty="0">
                <a:latin typeface="+mj-lt"/>
              </a:rPr>
              <a:t>Lumpectomy and axillary dissection 1980’s</a:t>
            </a:r>
          </a:p>
          <a:p>
            <a:pPr lvl="1" eaLnBrk="1" hangingPunct="1">
              <a:defRPr/>
            </a:pPr>
            <a:r>
              <a:rPr lang="en-US" sz="3200" dirty="0">
                <a:latin typeface="+mj-lt"/>
              </a:rPr>
              <a:t>Umberto Veronesi NEJM 2002; 347:1227-32</a:t>
            </a:r>
          </a:p>
          <a:p>
            <a:pPr lvl="1" eaLnBrk="1" hangingPunct="1">
              <a:defRPr/>
            </a:pPr>
            <a:r>
              <a:rPr lang="en-US" sz="3200" dirty="0">
                <a:latin typeface="+mj-lt"/>
              </a:rPr>
              <a:t>Bernard Fisher NEJM 2002; 347: 1233-41</a:t>
            </a:r>
          </a:p>
          <a:p>
            <a:pPr lvl="1" eaLnBrk="1" hangingPunct="1">
              <a:defRPr/>
            </a:pPr>
            <a:r>
              <a:rPr lang="en-US" sz="3200" dirty="0">
                <a:latin typeface="+mj-lt"/>
              </a:rPr>
              <a:t>20 year survival same mastectomy, lumpectomy, lumpectomy with radiation</a:t>
            </a:r>
          </a:p>
          <a:p>
            <a:pPr eaLnBrk="1" hangingPunct="1">
              <a:defRPr/>
            </a:pPr>
            <a:r>
              <a:rPr lang="en-US" sz="3600" dirty="0">
                <a:latin typeface="+mj-lt"/>
              </a:rPr>
              <a:t>Is it time for the next step in the treatment of breast cancers?</a:t>
            </a:r>
          </a:p>
        </p:txBody>
      </p:sp>
    </p:spTree>
    <p:extLst>
      <p:ext uri="{BB962C8B-B14F-4D97-AF65-F5344CB8AC3E}">
        <p14:creationId xmlns:p14="http://schemas.microsoft.com/office/powerpoint/2010/main" val="182486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85" y="445232"/>
            <a:ext cx="3886200" cy="580601"/>
          </a:xfrm>
        </p:spPr>
        <p:txBody>
          <a:bodyPr/>
          <a:lstStyle/>
          <a:p>
            <a:r>
              <a:rPr lang="en-US" sz="2800" dirty="0"/>
              <a:t>Case 1 Pre-ablation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8186" y="1849007"/>
            <a:ext cx="5556894" cy="39105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8758" y="1646676"/>
            <a:ext cx="5556895" cy="431521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 bwMode="auto">
          <a:xfrm>
            <a:off x="1371600" y="3352800"/>
            <a:ext cx="194331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6096000" y="3155470"/>
            <a:ext cx="225583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8CA18A-D841-422B-9341-0068F857BC9F}"/>
              </a:ext>
            </a:extLst>
          </p:cNvPr>
          <p:cNvSpPr txBox="1"/>
          <p:nvPr/>
        </p:nvSpPr>
        <p:spPr>
          <a:xfrm>
            <a:off x="4768126" y="111843"/>
            <a:ext cx="381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Follow up at 6 months</a:t>
            </a:r>
          </a:p>
        </p:txBody>
      </p:sp>
    </p:spTree>
    <p:extLst>
      <p:ext uri="{BB962C8B-B14F-4D97-AF65-F5344CB8AC3E}">
        <p14:creationId xmlns:p14="http://schemas.microsoft.com/office/powerpoint/2010/main" val="3625458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4" y="274638"/>
            <a:ext cx="9493745" cy="1143000"/>
          </a:xfrm>
        </p:spPr>
        <p:txBody>
          <a:bodyPr/>
          <a:lstStyle/>
          <a:p>
            <a:r>
              <a:rPr lang="en-US" sz="3600" dirty="0"/>
              <a:t>Case 2  invasive carcinoma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5398B7C-14A8-43CA-A0B6-61AA887BC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85" y="3838127"/>
            <a:ext cx="3696072" cy="27720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8A61F2C-23B2-438F-BAF5-42438379D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53" y="866881"/>
            <a:ext cx="3696071" cy="2772053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86C76011-2EF0-4BE2-A1B5-EA97215B3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599" y="1993913"/>
            <a:ext cx="4673600" cy="3505200"/>
          </a:xfrm>
        </p:spPr>
      </p:pic>
      <p:sp>
        <p:nvSpPr>
          <p:cNvPr id="3" name="Down Arrow 2"/>
          <p:cNvSpPr/>
          <p:nvPr/>
        </p:nvSpPr>
        <p:spPr bwMode="auto">
          <a:xfrm>
            <a:off x="2667000" y="4343400"/>
            <a:ext cx="2286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Down Arrow 2">
            <a:extLst>
              <a:ext uri="{FF2B5EF4-FFF2-40B4-BE49-F238E27FC236}">
                <a16:creationId xmlns:a16="http://schemas.microsoft.com/office/drawing/2014/main" xmlns="" id="{803587DD-0168-4F44-9B1B-B024D0E0655D}"/>
              </a:ext>
            </a:extLst>
          </p:cNvPr>
          <p:cNvSpPr/>
          <p:nvPr/>
        </p:nvSpPr>
        <p:spPr bwMode="auto">
          <a:xfrm>
            <a:off x="6330888" y="869840"/>
            <a:ext cx="2286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28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85" y="445232"/>
            <a:ext cx="3886200" cy="580601"/>
          </a:xfrm>
        </p:spPr>
        <p:txBody>
          <a:bodyPr/>
          <a:lstStyle/>
          <a:p>
            <a:r>
              <a:rPr lang="en-US" sz="2800" dirty="0"/>
              <a:t>Case 2 Pre-ablation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6771" y="1849007"/>
            <a:ext cx="5214064" cy="39105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8758" y="1720445"/>
            <a:ext cx="5556895" cy="416767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 bwMode="auto">
          <a:xfrm>
            <a:off x="2438400" y="4572000"/>
            <a:ext cx="194331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6352248" y="4343400"/>
            <a:ext cx="225583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8CA18A-D841-422B-9341-0068F857BC9F}"/>
              </a:ext>
            </a:extLst>
          </p:cNvPr>
          <p:cNvSpPr txBox="1"/>
          <p:nvPr/>
        </p:nvSpPr>
        <p:spPr>
          <a:xfrm>
            <a:off x="4768126" y="111843"/>
            <a:ext cx="381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Follow up at 6 months</a:t>
            </a:r>
          </a:p>
        </p:txBody>
      </p:sp>
    </p:spTree>
    <p:extLst>
      <p:ext uri="{BB962C8B-B14F-4D97-AF65-F5344CB8AC3E}">
        <p14:creationId xmlns:p14="http://schemas.microsoft.com/office/powerpoint/2010/main" val="3451516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221" y="101721"/>
            <a:ext cx="4800600" cy="1143000"/>
          </a:xfrm>
        </p:spPr>
        <p:txBody>
          <a:bodyPr/>
          <a:lstStyle/>
          <a:p>
            <a:r>
              <a:rPr lang="en-US" sz="2800" dirty="0"/>
              <a:t> Follow up at 12 months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3159" y="1689939"/>
            <a:ext cx="5804476" cy="43533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7569" y="1700629"/>
            <a:ext cx="5813064" cy="4359798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 bwMode="auto">
          <a:xfrm>
            <a:off x="1828800" y="4432547"/>
            <a:ext cx="3048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6477000" y="4267200"/>
            <a:ext cx="3048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74D401-F29E-40D4-8F75-83B7C40C98FB}"/>
              </a:ext>
            </a:extLst>
          </p:cNvPr>
          <p:cNvSpPr txBox="1"/>
          <p:nvPr/>
        </p:nvSpPr>
        <p:spPr>
          <a:xfrm>
            <a:off x="5181600" y="411611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Follow up at 24 months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77D7F3-3763-4994-ADF8-2F9123F86A27}"/>
              </a:ext>
            </a:extLst>
          </p:cNvPr>
          <p:cNvSpPr txBox="1"/>
          <p:nvPr/>
        </p:nvSpPr>
        <p:spPr>
          <a:xfrm>
            <a:off x="4038600" y="44388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Case 2</a:t>
            </a:r>
          </a:p>
        </p:txBody>
      </p:sp>
    </p:spTree>
    <p:extLst>
      <p:ext uri="{BB962C8B-B14F-4D97-AF65-F5344CB8AC3E}">
        <p14:creationId xmlns:p14="http://schemas.microsoft.com/office/powerpoint/2010/main" val="696716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4" y="274638"/>
            <a:ext cx="9493745" cy="1143000"/>
          </a:xfrm>
        </p:spPr>
        <p:txBody>
          <a:bodyPr/>
          <a:lstStyle/>
          <a:p>
            <a:r>
              <a:rPr lang="en-US" sz="3600" dirty="0"/>
              <a:t>Case 3 invasive carcinoma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5398B7C-14A8-43CA-A0B6-61AA887BC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85" y="3838127"/>
            <a:ext cx="3696072" cy="27720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8A61F2C-23B2-438F-BAF5-42438379D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53" y="866881"/>
            <a:ext cx="3696071" cy="2772053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86C76011-2EF0-4BE2-A1B5-EA97215B3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599" y="1993913"/>
            <a:ext cx="4673600" cy="3505200"/>
          </a:xfrm>
        </p:spPr>
      </p:pic>
      <p:sp>
        <p:nvSpPr>
          <p:cNvPr id="3" name="Down Arrow 2"/>
          <p:cNvSpPr/>
          <p:nvPr/>
        </p:nvSpPr>
        <p:spPr bwMode="auto">
          <a:xfrm>
            <a:off x="2276750" y="1752600"/>
            <a:ext cx="2286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Down Arrow 2">
            <a:extLst>
              <a:ext uri="{FF2B5EF4-FFF2-40B4-BE49-F238E27FC236}">
                <a16:creationId xmlns:a16="http://schemas.microsoft.com/office/drawing/2014/main" xmlns="" id="{803587DD-0168-4F44-9B1B-B024D0E0655D}"/>
              </a:ext>
            </a:extLst>
          </p:cNvPr>
          <p:cNvSpPr/>
          <p:nvPr/>
        </p:nvSpPr>
        <p:spPr bwMode="auto">
          <a:xfrm>
            <a:off x="6357521" y="931031"/>
            <a:ext cx="2286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C7FDE8-C808-4893-AE2F-9BA3F427AA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4374" y="4251341"/>
            <a:ext cx="2717800" cy="2038350"/>
          </a:xfrm>
          <a:prstGeom prst="rect">
            <a:avLst/>
          </a:prstGeom>
        </p:spPr>
      </p:pic>
      <p:sp>
        <p:nvSpPr>
          <p:cNvPr id="10" name="Down Arrow 2">
            <a:extLst>
              <a:ext uri="{FF2B5EF4-FFF2-40B4-BE49-F238E27FC236}">
                <a16:creationId xmlns:a16="http://schemas.microsoft.com/office/drawing/2014/main" xmlns="" id="{CEECCDEB-0E7C-4169-8BC8-90084732A89C}"/>
              </a:ext>
            </a:extLst>
          </p:cNvPr>
          <p:cNvSpPr/>
          <p:nvPr/>
        </p:nvSpPr>
        <p:spPr bwMode="auto">
          <a:xfrm>
            <a:off x="3128822" y="4114800"/>
            <a:ext cx="2286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119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85" y="445232"/>
            <a:ext cx="3886200" cy="580601"/>
          </a:xfrm>
        </p:spPr>
        <p:txBody>
          <a:bodyPr/>
          <a:lstStyle/>
          <a:p>
            <a:r>
              <a:rPr lang="en-US" sz="2800" dirty="0"/>
              <a:t>Case 3 Pre-ablation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7356" y="1704920"/>
            <a:ext cx="5378735" cy="40340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1027" y="1698176"/>
            <a:ext cx="5378737" cy="4034053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 bwMode="auto">
          <a:xfrm>
            <a:off x="2021083" y="1676400"/>
            <a:ext cx="194331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6510395" y="1600200"/>
            <a:ext cx="225583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8CA18A-D841-422B-9341-0068F857BC9F}"/>
              </a:ext>
            </a:extLst>
          </p:cNvPr>
          <p:cNvSpPr txBox="1"/>
          <p:nvPr/>
        </p:nvSpPr>
        <p:spPr>
          <a:xfrm>
            <a:off x="4768126" y="111843"/>
            <a:ext cx="381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Follow up at 6 months</a:t>
            </a:r>
          </a:p>
        </p:txBody>
      </p:sp>
    </p:spTree>
    <p:extLst>
      <p:ext uri="{BB962C8B-B14F-4D97-AF65-F5344CB8AC3E}">
        <p14:creationId xmlns:p14="http://schemas.microsoft.com/office/powerpoint/2010/main" val="3194776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85" y="445232"/>
            <a:ext cx="3886200" cy="580601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/>
          <a:stretch/>
        </p:blipFill>
        <p:spPr>
          <a:xfrm>
            <a:off x="4603010" y="1632502"/>
            <a:ext cx="4447067" cy="32668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8" y="1632502"/>
            <a:ext cx="4355774" cy="3266830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 bwMode="auto">
          <a:xfrm rot="10800000">
            <a:off x="6399714" y="3265917"/>
            <a:ext cx="382085" cy="141742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2346990" y="3886200"/>
            <a:ext cx="266115" cy="931947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8CA18A-D841-422B-9341-0068F857BC9F}"/>
              </a:ext>
            </a:extLst>
          </p:cNvPr>
          <p:cNvSpPr txBox="1"/>
          <p:nvPr/>
        </p:nvSpPr>
        <p:spPr>
          <a:xfrm>
            <a:off x="1143000" y="538387"/>
            <a:ext cx="7245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 month follow up ultrasound images post cryoablation of breast cancer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2EE892-8BB2-4F37-B6D6-A257F753AF98}"/>
              </a:ext>
            </a:extLst>
          </p:cNvPr>
          <p:cNvSpPr txBox="1"/>
          <p:nvPr/>
        </p:nvSpPr>
        <p:spPr>
          <a:xfrm>
            <a:off x="975389" y="4998169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Ovoid hypoechoic and echogenic area consistent with fat necrosis benign calcifications and scar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48595B-480D-4EB7-8C51-83EC481238C7}"/>
              </a:ext>
            </a:extLst>
          </p:cNvPr>
          <p:cNvSpPr txBox="1"/>
          <p:nvPr/>
        </p:nvSpPr>
        <p:spPr>
          <a:xfrm>
            <a:off x="5529446" y="4998169"/>
            <a:ext cx="3114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Ovoid echogenic structure </a:t>
            </a:r>
          </a:p>
          <a:p>
            <a:pPr algn="ctr"/>
            <a:r>
              <a:rPr lang="en-US" sz="2000" dirty="0"/>
              <a:t>consistent with fat necrosis</a:t>
            </a:r>
          </a:p>
          <a:p>
            <a:pPr algn="ctr"/>
            <a:r>
              <a:rPr lang="en-US" sz="2000" dirty="0"/>
              <a:t>(hyperechoic focus is marker)</a:t>
            </a:r>
          </a:p>
        </p:txBody>
      </p:sp>
    </p:spTree>
    <p:extLst>
      <p:ext uri="{BB962C8B-B14F-4D97-AF65-F5344CB8AC3E}">
        <p14:creationId xmlns:p14="http://schemas.microsoft.com/office/powerpoint/2010/main" val="3662144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" y="1271347"/>
            <a:ext cx="7086600" cy="537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planning</a:t>
            </a:r>
          </a:p>
        </p:txBody>
      </p:sp>
    </p:spTree>
    <p:extLst>
      <p:ext uri="{BB962C8B-B14F-4D97-AF65-F5344CB8AC3E}">
        <p14:creationId xmlns:p14="http://schemas.microsoft.com/office/powerpoint/2010/main" val="1068015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0445"/>
            <a:ext cx="8229600" cy="1143000"/>
          </a:xfrm>
        </p:spPr>
        <p:txBody>
          <a:bodyPr/>
          <a:lstStyle/>
          <a:p>
            <a:r>
              <a:rPr lang="en-US" sz="2800" dirty="0"/>
              <a:t>MRI breast 2 months post ablation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5440362"/>
            <a:ext cx="3593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T1 image showing “cryohalo” and </a:t>
            </a:r>
          </a:p>
          <a:p>
            <a:r>
              <a:rPr lang="en-US" b="1" dirty="0"/>
              <a:t>central low signal ablation zone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FBDC55B-FD2F-4E0A-8E05-D8A1FC4FC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37" y="1180636"/>
            <a:ext cx="3048000" cy="22860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417638"/>
            <a:ext cx="5068149" cy="380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2">
            <a:extLst>
              <a:ext uri="{FF2B5EF4-FFF2-40B4-BE49-F238E27FC236}">
                <a16:creationId xmlns:a16="http://schemas.microsoft.com/office/drawing/2014/main" xmlns="" id="{1E2A4C4E-91B0-43BE-BB5D-5CBD43B02828}"/>
              </a:ext>
            </a:extLst>
          </p:cNvPr>
          <p:cNvSpPr/>
          <p:nvPr/>
        </p:nvSpPr>
        <p:spPr bwMode="auto">
          <a:xfrm>
            <a:off x="1066800" y="1417638"/>
            <a:ext cx="3048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0" name="Down Arrow 2">
            <a:extLst>
              <a:ext uri="{FF2B5EF4-FFF2-40B4-BE49-F238E27FC236}">
                <a16:creationId xmlns:a16="http://schemas.microsoft.com/office/drawing/2014/main" xmlns="" id="{7C148FBB-4583-42E8-8FA0-614B16968E1C}"/>
              </a:ext>
            </a:extLst>
          </p:cNvPr>
          <p:cNvSpPr/>
          <p:nvPr/>
        </p:nvSpPr>
        <p:spPr bwMode="auto">
          <a:xfrm>
            <a:off x="6096000" y="1066271"/>
            <a:ext cx="3048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57BC2D-4720-41CB-9108-5339EE69C2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7700" y="3506376"/>
            <a:ext cx="2946398" cy="2209799"/>
          </a:xfrm>
          <a:prstGeom prst="rect">
            <a:avLst/>
          </a:prstGeom>
        </p:spPr>
      </p:pic>
      <p:sp>
        <p:nvSpPr>
          <p:cNvPr id="12" name="Down Arrow 2">
            <a:extLst>
              <a:ext uri="{FF2B5EF4-FFF2-40B4-BE49-F238E27FC236}">
                <a16:creationId xmlns:a16="http://schemas.microsoft.com/office/drawing/2014/main" xmlns="" id="{C330B51F-8ABD-428A-9F4B-A5E2A5A3C15C}"/>
              </a:ext>
            </a:extLst>
          </p:cNvPr>
          <p:cNvSpPr/>
          <p:nvPr/>
        </p:nvSpPr>
        <p:spPr bwMode="auto">
          <a:xfrm>
            <a:off x="6913037" y="3238101"/>
            <a:ext cx="304800" cy="68580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49D787-BD09-47F5-9EC9-3952B965FE7F}"/>
              </a:ext>
            </a:extLst>
          </p:cNvPr>
          <p:cNvSpPr txBox="1"/>
          <p:nvPr/>
        </p:nvSpPr>
        <p:spPr>
          <a:xfrm>
            <a:off x="5185614" y="5964432"/>
            <a:ext cx="4064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T2 fat sat post gad showing “cryohalo” </a:t>
            </a:r>
          </a:p>
          <a:p>
            <a:r>
              <a:rPr lang="en-US" b="1" dirty="0"/>
              <a:t>with no central enhancement and</a:t>
            </a:r>
          </a:p>
          <a:p>
            <a:r>
              <a:rPr lang="en-US" b="1" dirty="0"/>
              <a:t>no residual evidence of tumor</a:t>
            </a:r>
          </a:p>
          <a:p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9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3 Trial </a:t>
            </a:r>
            <a:br>
              <a:rPr lang="en-US" dirty="0"/>
            </a:br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Trial began enrollment in October 2014</a:t>
            </a:r>
          </a:p>
          <a:p>
            <a:r>
              <a:rPr lang="en-US" dirty="0"/>
              <a:t>174 patients </a:t>
            </a:r>
          </a:p>
          <a:p>
            <a:r>
              <a:rPr lang="en-US" dirty="0"/>
              <a:t>20 sites throughout USA</a:t>
            </a:r>
          </a:p>
          <a:p>
            <a:r>
              <a:rPr lang="en-US" dirty="0"/>
              <a:t>Age range 60-90</a:t>
            </a:r>
          </a:p>
          <a:p>
            <a:r>
              <a:rPr lang="en-US" dirty="0"/>
              <a:t>100% procedural success</a:t>
            </a:r>
          </a:p>
          <a:p>
            <a:r>
              <a:rPr lang="en-US" dirty="0"/>
              <a:t>No serious adverse events related to device reported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86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343401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r>
              <a:rPr lang="en-US" dirty="0"/>
              <a:t>Technologic improvements in cancer detection over the last 10-20 years</a:t>
            </a:r>
          </a:p>
          <a:p>
            <a:pPr lvl="1"/>
            <a:r>
              <a:rPr lang="en-US" dirty="0"/>
              <a:t>Digital mammography</a:t>
            </a:r>
          </a:p>
          <a:p>
            <a:pPr lvl="1"/>
            <a:r>
              <a:rPr lang="en-US" dirty="0"/>
              <a:t>Breast tomosynthesis</a:t>
            </a:r>
          </a:p>
          <a:p>
            <a:pPr lvl="1"/>
            <a:r>
              <a:rPr lang="en-US" dirty="0"/>
              <a:t>High resolution ultrasound</a:t>
            </a:r>
          </a:p>
          <a:p>
            <a:pPr lvl="1"/>
            <a:r>
              <a:rPr lang="en-US" dirty="0"/>
              <a:t>Breast MRI</a:t>
            </a:r>
          </a:p>
          <a:p>
            <a:r>
              <a:rPr lang="en-US" dirty="0"/>
              <a:t>AJCC 8</a:t>
            </a:r>
            <a:r>
              <a:rPr lang="en-US" baseline="30000" dirty="0"/>
              <a:t>th</a:t>
            </a:r>
            <a:r>
              <a:rPr lang="en-US" dirty="0"/>
              <a:t> Breast Cancer Staging System</a:t>
            </a:r>
          </a:p>
          <a:p>
            <a:pPr lvl="1"/>
            <a:r>
              <a:rPr lang="en-US" dirty="0"/>
              <a:t>2018 tumor biology differences recognized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" y="56388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C000"/>
                </a:solidFill>
                <a:hlinkClick r:id="rId2"/>
              </a:rPr>
              <a:t>https://cancerstaging.org/references-tools/deskreferences/Pages/Breast-Cancer-Staging.aspx</a:t>
            </a:r>
            <a:r>
              <a:rPr lang="en-US" b="1" u="sng" dirty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C000"/>
                </a:solidFill>
              </a:rPr>
              <a:t>(accessed October 28, 2018)</a:t>
            </a:r>
            <a:endParaRPr lang="en-US" b="1" u="sng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3 Trial: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10600" cy="4525963"/>
          </a:xfrm>
        </p:spPr>
        <p:txBody>
          <a:bodyPr/>
          <a:lstStyle/>
          <a:p>
            <a:r>
              <a:rPr lang="en-US" dirty="0"/>
              <a:t>137 patients 6 month follow up</a:t>
            </a:r>
          </a:p>
          <a:p>
            <a:r>
              <a:rPr lang="en-US" dirty="0"/>
              <a:t>107 patients 12 month follow up</a:t>
            </a:r>
          </a:p>
          <a:p>
            <a:r>
              <a:rPr lang="en-US" dirty="0"/>
              <a:t>61 patients 24 month follow up</a:t>
            </a:r>
          </a:p>
          <a:p>
            <a:r>
              <a:rPr lang="en-US" dirty="0"/>
              <a:t>12 patients 36 month follow up</a:t>
            </a:r>
          </a:p>
          <a:p>
            <a:r>
              <a:rPr lang="en-US" dirty="0"/>
              <a:t>2 imaging and clinical recurrence </a:t>
            </a:r>
          </a:p>
          <a:p>
            <a:r>
              <a:rPr lang="en-US" dirty="0"/>
              <a:t>105 of 107 patients no recurrence = 98%</a:t>
            </a:r>
          </a:p>
          <a:p>
            <a:pPr lvl="1"/>
            <a:r>
              <a:rPr lang="en-US" dirty="0"/>
              <a:t>(with at least 12 month follow up post ablation)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514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3 Trial: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800" dirty="0"/>
              <a:t>Cryoablation is safe, well tolerated and easily monitored</a:t>
            </a:r>
          </a:p>
          <a:p>
            <a:r>
              <a:rPr lang="en-US" sz="2800" dirty="0"/>
              <a:t>To date, there has been 100% initial procedural success</a:t>
            </a:r>
          </a:p>
          <a:p>
            <a:r>
              <a:rPr lang="en-US" sz="2800" dirty="0"/>
              <a:t>Most common imaging findings include fat necrosis and “cryo-halo” effect </a:t>
            </a:r>
            <a:r>
              <a:rPr lang="en-US" sz="2800" dirty="0">
                <a:solidFill>
                  <a:srgbClr val="FFFF00"/>
                </a:solidFill>
              </a:rPr>
              <a:t>similar or less </a:t>
            </a:r>
            <a:r>
              <a:rPr lang="en-US" sz="2800" dirty="0"/>
              <a:t>than the scarring and architectural distortion commonly seen in patients post lumpectomy and radiation</a:t>
            </a:r>
          </a:p>
          <a:p>
            <a:r>
              <a:rPr lang="en-US" sz="2800" dirty="0"/>
              <a:t>The current clinical success rate for patients with at least 12 months follow up is 98%</a:t>
            </a:r>
          </a:p>
          <a:p>
            <a:r>
              <a:rPr lang="en-US" sz="2800" dirty="0"/>
              <a:t>Understanding “new normal” imaging findings in patients post cryoablation for breast cancer is important to prevent unnecessary biopsy</a:t>
            </a:r>
          </a:p>
          <a:p>
            <a:endParaRPr lang="en-US" sz="28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66798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Ice 3 Trial: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sz="2800" dirty="0"/>
              <a:t>Cryoablation is a safe and effective primary treatment option for women with low-risk invasive breast cancer and may result in a potential image guided alternative to surgical lumpectomy</a:t>
            </a:r>
          </a:p>
          <a:p>
            <a:r>
              <a:rPr lang="en-US" sz="2800" dirty="0"/>
              <a:t>This research and continued data evaluation is ongoing</a:t>
            </a:r>
          </a:p>
          <a:p>
            <a:r>
              <a:rPr lang="en-US" sz="2800" dirty="0"/>
              <a:t>Additional prospective multi-center trials by </a:t>
            </a:r>
            <a:r>
              <a:rPr lang="en-US" sz="2800" b="1" dirty="0">
                <a:solidFill>
                  <a:srgbClr val="FFFF00"/>
                </a:solidFill>
              </a:rPr>
              <a:t>experienced operators </a:t>
            </a:r>
            <a:r>
              <a:rPr lang="en-US" sz="2800" dirty="0"/>
              <a:t>in </a:t>
            </a:r>
            <a:r>
              <a:rPr lang="en-US" sz="2800" b="1" dirty="0">
                <a:solidFill>
                  <a:srgbClr val="FFFF00"/>
                </a:solidFill>
              </a:rPr>
              <a:t>patients with specific selective criteria </a:t>
            </a:r>
            <a:r>
              <a:rPr lang="en-US" sz="2800" dirty="0"/>
              <a:t>are encouraged </a:t>
            </a:r>
          </a:p>
          <a:p>
            <a:r>
              <a:rPr lang="en-US" sz="2800" dirty="0"/>
              <a:t>Radiologists, Interventional Radiologists and Breast Surgeons should participate in this research and development of these techniques as a non-surgical option to treat breast cancer</a:t>
            </a:r>
          </a:p>
        </p:txBody>
      </p:sp>
    </p:spTree>
    <p:extLst>
      <p:ext uri="{BB962C8B-B14F-4D97-AF65-F5344CB8AC3E}">
        <p14:creationId xmlns:p14="http://schemas.microsoft.com/office/powerpoint/2010/main" val="3825323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685800" y="304800"/>
            <a:ext cx="7772400" cy="192087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295400" y="2057400"/>
            <a:ext cx="6705600" cy="38862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Kenneth Tomkovich, MD</a:t>
            </a:r>
          </a:p>
          <a:p>
            <a:r>
              <a:rPr lang="en-US" b="1" dirty="0">
                <a:solidFill>
                  <a:srgbClr val="FFFF00"/>
                </a:solidFill>
              </a:rPr>
              <a:t>Princeton Radiology</a:t>
            </a:r>
          </a:p>
          <a:p>
            <a:r>
              <a:rPr lang="en-US" b="1" dirty="0">
                <a:solidFill>
                  <a:srgbClr val="FFFF00"/>
                </a:solidFill>
              </a:rPr>
              <a:t>CentraState Medical Center</a:t>
            </a:r>
          </a:p>
          <a:p>
            <a:r>
              <a:rPr lang="en-US" b="1" dirty="0">
                <a:solidFill>
                  <a:srgbClr val="FFFF00"/>
                </a:solidFill>
              </a:rPr>
              <a:t> 901 West Main Street</a:t>
            </a:r>
          </a:p>
          <a:p>
            <a:r>
              <a:rPr lang="en-US" b="1" dirty="0">
                <a:solidFill>
                  <a:srgbClr val="FFFF00"/>
                </a:solidFill>
              </a:rPr>
              <a:t>Freehold, New Jersey USA</a:t>
            </a:r>
          </a:p>
          <a:p>
            <a:r>
              <a:rPr lang="en-US" b="1" dirty="0">
                <a:solidFill>
                  <a:srgbClr val="FFFF00"/>
                </a:solidFill>
              </a:rPr>
              <a:t>07728</a:t>
            </a:r>
          </a:p>
          <a:p>
            <a:r>
              <a:rPr lang="en-US" dirty="0">
                <a:hlinkClick r:id="rId2"/>
              </a:rPr>
              <a:t>KTomkovich@princetonradiology.com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4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Therapy as a Primary Treatment for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Interventional Radiologists developed many of these techniques for the treatment of </a:t>
            </a:r>
          </a:p>
          <a:p>
            <a:r>
              <a:rPr lang="en-US" dirty="0"/>
              <a:t>Liver</a:t>
            </a:r>
          </a:p>
          <a:p>
            <a:r>
              <a:rPr lang="en-US" dirty="0"/>
              <a:t>Kidney</a:t>
            </a:r>
          </a:p>
          <a:p>
            <a:r>
              <a:rPr lang="en-US" dirty="0"/>
              <a:t>Lung</a:t>
            </a:r>
          </a:p>
          <a:p>
            <a:r>
              <a:rPr lang="en-US" dirty="0"/>
              <a:t>Bone</a:t>
            </a:r>
          </a:p>
          <a:p>
            <a:r>
              <a:rPr lang="en-US" dirty="0"/>
              <a:t>Thyroid</a:t>
            </a:r>
          </a:p>
          <a:p>
            <a:r>
              <a:rPr lang="en-US" dirty="0"/>
              <a:t>What is missing???....</a:t>
            </a:r>
          </a:p>
        </p:txBody>
      </p:sp>
    </p:spTree>
    <p:extLst>
      <p:ext uri="{BB962C8B-B14F-4D97-AF65-F5344CB8AC3E}">
        <p14:creationId xmlns:p14="http://schemas.microsoft.com/office/powerpoint/2010/main" val="206266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Therapy as a Primary Treatment for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Breast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4352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Case For Cryoablation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/>
              <a:t>Why is cryoablation best for breast cancer?</a:t>
            </a:r>
          </a:p>
          <a:p>
            <a:pPr lvl="1"/>
            <a:r>
              <a:rPr lang="en-US" dirty="0"/>
              <a:t>Widely available</a:t>
            </a:r>
          </a:p>
          <a:p>
            <a:pPr lvl="1"/>
            <a:r>
              <a:rPr lang="en-US" dirty="0"/>
              <a:t>Easily monitor ice ball with ultrasound</a:t>
            </a:r>
          </a:p>
          <a:p>
            <a:pPr lvl="1"/>
            <a:r>
              <a:rPr lang="en-US" dirty="0"/>
              <a:t>No damage to chest or pectoral muscle (burning)</a:t>
            </a:r>
          </a:p>
          <a:p>
            <a:pPr lvl="1"/>
            <a:r>
              <a:rPr lang="en-US" dirty="0"/>
              <a:t>Can be used close to skin (saline injection)</a:t>
            </a:r>
          </a:p>
          <a:p>
            <a:pPr lvl="1"/>
            <a:r>
              <a:rPr lang="en-US" dirty="0"/>
              <a:t>Performed under local anesthesia </a:t>
            </a:r>
          </a:p>
          <a:p>
            <a:pPr lvl="1"/>
            <a:r>
              <a:rPr lang="en-US" dirty="0"/>
              <a:t>Patient comfort:  awake and supine</a:t>
            </a:r>
          </a:p>
          <a:p>
            <a:pPr lvl="1"/>
            <a:r>
              <a:rPr lang="en-US" dirty="0"/>
              <a:t>Ice ball provides anesthesia</a:t>
            </a:r>
          </a:p>
          <a:p>
            <a:pPr lvl="1"/>
            <a:r>
              <a:rPr lang="en-US" dirty="0"/>
              <a:t>Potential immune benefit?</a:t>
            </a:r>
          </a:p>
          <a:p>
            <a:pPr marL="914400" lvl="2" indent="0">
              <a:buNone/>
            </a:pPr>
            <a:r>
              <a:rPr lang="en-US" sz="1600" dirty="0">
                <a:solidFill>
                  <a:srgbClr val="FFC000"/>
                </a:solidFill>
              </a:rPr>
              <a:t>Roubidoux MA, Yang W, Stafford RJ. Image-guided ablation in breast cancer treatment. Techniques in Vascular and Interventional Radiology. 2014;17:49-54</a:t>
            </a:r>
            <a:r>
              <a:rPr lang="en-US" dirty="0">
                <a:solidFill>
                  <a:srgbClr val="FFC000"/>
                </a:solidFill>
              </a:rPr>
              <a:t>.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15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Case For Cryoablation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cryoablation work?</a:t>
            </a:r>
          </a:p>
          <a:p>
            <a:pPr lvl="1"/>
            <a:r>
              <a:rPr lang="en-US" dirty="0"/>
              <a:t>Uses Argon gas or liquid Nitrogen to cool the probe </a:t>
            </a:r>
          </a:p>
          <a:p>
            <a:pPr lvl="1"/>
            <a:r>
              <a:rPr lang="en-US" dirty="0"/>
              <a:t>Cell death due to ice formation</a:t>
            </a:r>
          </a:p>
          <a:p>
            <a:pPr lvl="1"/>
            <a:r>
              <a:rPr lang="en-US" dirty="0"/>
              <a:t>Alters tissue osmosis</a:t>
            </a:r>
          </a:p>
          <a:p>
            <a:pPr lvl="1"/>
            <a:r>
              <a:rPr lang="en-US" dirty="0"/>
              <a:t>Cell membrane damage</a:t>
            </a:r>
          </a:p>
          <a:p>
            <a:pPr lvl="1"/>
            <a:r>
              <a:rPr lang="en-US" dirty="0"/>
              <a:t>Cell lysis and death</a:t>
            </a:r>
          </a:p>
          <a:p>
            <a:pPr lvl="1"/>
            <a:r>
              <a:rPr lang="en-US" dirty="0"/>
              <a:t>Body resorbs dead tissue over time</a:t>
            </a:r>
          </a:p>
        </p:txBody>
      </p:sp>
    </p:spTree>
    <p:extLst>
      <p:ext uri="{BB962C8B-B14F-4D97-AF65-F5344CB8AC3E}">
        <p14:creationId xmlns:p14="http://schemas.microsoft.com/office/powerpoint/2010/main" val="10477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3 Trial </a:t>
            </a:r>
            <a:br>
              <a:rPr lang="en-US" dirty="0"/>
            </a:br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of its kind large scale multi-center trial to assess cryoablation as a </a:t>
            </a:r>
            <a:r>
              <a:rPr lang="en-US" b="1" dirty="0">
                <a:solidFill>
                  <a:srgbClr val="FFFF00"/>
                </a:solidFill>
              </a:rPr>
              <a:t>primary treatment </a:t>
            </a:r>
            <a:r>
              <a:rPr lang="en-US" dirty="0"/>
              <a:t>for breast cancer</a:t>
            </a:r>
          </a:p>
          <a:p>
            <a:r>
              <a:rPr lang="en-US" b="1" dirty="0">
                <a:solidFill>
                  <a:srgbClr val="FFFF00"/>
                </a:solidFill>
              </a:rPr>
              <a:t>No</a:t>
            </a:r>
            <a:r>
              <a:rPr lang="en-US" dirty="0"/>
              <a:t> surgical resection</a:t>
            </a:r>
          </a:p>
          <a:p>
            <a:r>
              <a:rPr lang="en-US" dirty="0"/>
              <a:t>Results to date</a:t>
            </a:r>
          </a:p>
          <a:p>
            <a:r>
              <a:rPr lang="en-US" dirty="0"/>
              <a:t>Important imaging findings</a:t>
            </a:r>
          </a:p>
        </p:txBody>
      </p:sp>
    </p:spTree>
    <p:extLst>
      <p:ext uri="{BB962C8B-B14F-4D97-AF65-F5344CB8AC3E}">
        <p14:creationId xmlns:p14="http://schemas.microsoft.com/office/powerpoint/2010/main" val="232042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3 Trial </a:t>
            </a:r>
            <a:br>
              <a:rPr lang="en-US" dirty="0"/>
            </a:br>
            <a:r>
              <a:rPr lang="en-US" dirty="0"/>
              <a:t>Method and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230"/>
            <a:ext cx="8229600" cy="5334000"/>
          </a:xfrm>
        </p:spPr>
        <p:txBody>
          <a:bodyPr/>
          <a:lstStyle/>
          <a:p>
            <a:r>
              <a:rPr lang="en-US" sz="2800" dirty="0" smtClean="0"/>
              <a:t>HIPAA </a:t>
            </a:r>
            <a:r>
              <a:rPr lang="en-US" sz="2800" dirty="0"/>
              <a:t>compliant, IRB approved multi-center trial</a:t>
            </a:r>
          </a:p>
          <a:p>
            <a:r>
              <a:rPr lang="en-US" sz="2800" dirty="0"/>
              <a:t>150-200 patients with low risk invasive carcinoma of the breast</a:t>
            </a:r>
          </a:p>
          <a:p>
            <a:r>
              <a:rPr lang="en-US" sz="2800" dirty="0"/>
              <a:t>Females age 60 and older with Stage 1 breast cancer</a:t>
            </a:r>
          </a:p>
          <a:p>
            <a:r>
              <a:rPr lang="en-US" sz="2800" dirty="0"/>
              <a:t>Unifocal primary disease 15mm or smaller</a:t>
            </a:r>
          </a:p>
          <a:p>
            <a:r>
              <a:rPr lang="en-US" sz="2800" dirty="0"/>
              <a:t>Lobular carcinoma and extensive DCIS are excluded</a:t>
            </a:r>
          </a:p>
          <a:p>
            <a:r>
              <a:rPr lang="en-US" sz="2800" dirty="0"/>
              <a:t>Strict pathologic criteria following ultrasound biopsy</a:t>
            </a:r>
          </a:p>
          <a:p>
            <a:pPr lvl="1"/>
            <a:r>
              <a:rPr lang="en-US" dirty="0"/>
              <a:t>ER+, PR+/-, HER 2 -, Nottingham grade 2 or less</a:t>
            </a:r>
          </a:p>
          <a:p>
            <a:r>
              <a:rPr lang="en-US" sz="2800" dirty="0"/>
              <a:t>Ultrasound guided cryoablation of visible tumor with IceSense 3 system (IceCure Medical, Ltd.)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125293"/>
      </p:ext>
    </p:extLst>
  </p:cSld>
  <p:clrMapOvr>
    <a:masterClrMapping/>
  </p:clrMapOvr>
</p:sld>
</file>

<file path=ppt/theme/theme1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4251</TotalTime>
  <Words>966</Words>
  <Application>Microsoft Office PowerPoint</Application>
  <PresentationFormat>On-screen Show (4:3)</PresentationFormat>
  <Paragraphs>147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Garamond</vt:lpstr>
      <vt:lpstr>Wingdings</vt:lpstr>
      <vt:lpstr>1_Stream</vt:lpstr>
      <vt:lpstr>Cryoablation as a Primary Treatment of Low Risk Breast Cancers : An Update and Imaging Findings of the Ice 3 Trial</vt:lpstr>
      <vt:lpstr>Historical Perspective</vt:lpstr>
      <vt:lpstr>Historical Perspective</vt:lpstr>
      <vt:lpstr>Ablation Therapy as a Primary Treatment for Cancer</vt:lpstr>
      <vt:lpstr>Ablation Therapy as a Primary Treatment for Cancer</vt:lpstr>
      <vt:lpstr>The Case For Cryoablation</vt:lpstr>
      <vt:lpstr>The Case For Cryoablation</vt:lpstr>
      <vt:lpstr>Ice 3 Trial  Purpose</vt:lpstr>
      <vt:lpstr>Ice 3 Trial  Method and Materials</vt:lpstr>
      <vt:lpstr>Ice 3 Trial: Method and Materials</vt:lpstr>
      <vt:lpstr>Ice 3 Trial: Technique</vt:lpstr>
      <vt:lpstr>Ice 3 Trial: Technique</vt:lpstr>
      <vt:lpstr>Ice 3 Trial: Technique</vt:lpstr>
      <vt:lpstr>PowerPoint Presentation</vt:lpstr>
      <vt:lpstr>PowerPoint Presentation</vt:lpstr>
      <vt:lpstr>PowerPoint Presentation</vt:lpstr>
      <vt:lpstr>PowerPoint Presentation</vt:lpstr>
      <vt:lpstr>Ice 3 Trial</vt:lpstr>
      <vt:lpstr>Case 1 invasive carcinoma </vt:lpstr>
      <vt:lpstr>Case 1 Pre-ablation </vt:lpstr>
      <vt:lpstr>Case 2  invasive carcinoma </vt:lpstr>
      <vt:lpstr>Case 2 Pre-ablation </vt:lpstr>
      <vt:lpstr> Follow up at 12 months</vt:lpstr>
      <vt:lpstr>Case 3 invasive carcinoma </vt:lpstr>
      <vt:lpstr>Case 3 Pre-ablation </vt:lpstr>
      <vt:lpstr> </vt:lpstr>
      <vt:lpstr>Radiation planning</vt:lpstr>
      <vt:lpstr>MRI breast 2 months post ablation</vt:lpstr>
      <vt:lpstr>Ice 3 Trial  Results</vt:lpstr>
      <vt:lpstr>Ice 3 Trial: Results</vt:lpstr>
      <vt:lpstr>Ice 3 Trial: Conclusions</vt:lpstr>
      <vt:lpstr>Ice 3 Trial: Conclusions</vt:lpstr>
      <vt:lpstr>Thank You!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Cryoablation of Benign and Malignant Breast Lesions</dc:title>
  <dc:creator>Ken</dc:creator>
  <cp:lastModifiedBy>Dionna Arnold</cp:lastModifiedBy>
  <cp:revision>107</cp:revision>
  <dcterms:created xsi:type="dcterms:W3CDTF">2016-04-11T00:32:32Z</dcterms:created>
  <dcterms:modified xsi:type="dcterms:W3CDTF">2018-11-25T21:52:37Z</dcterms:modified>
</cp:coreProperties>
</file>