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1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07B24-D158-6B4D-9B97-D976E1CCBF9A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18DD0-AB3B-894D-9039-B0DF9EC22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74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unctional_magnetic_resonance_imagi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Brain_mapping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74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80FE6-A441-4057-A26D-EFA88547A15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77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quantify these impacts we use</a:t>
            </a:r>
            <a:r>
              <a:rPr lang="en-US" baseline="0" dirty="0" smtClean="0"/>
              <a:t> a metric known as </a:t>
            </a:r>
            <a:r>
              <a:rPr lang="en-US" dirty="0" smtClean="0"/>
              <a:t>RWE or Risk</a:t>
            </a:r>
            <a:r>
              <a:rPr lang="en-US" baseline="0" dirty="0" smtClean="0"/>
              <a:t> Weighted Cumulative Exposure</a:t>
            </a:r>
          </a:p>
          <a:p>
            <a:r>
              <a:rPr lang="en-US" baseline="0" dirty="0" smtClean="0"/>
              <a:t>It is the risk of concussion…</a:t>
            </a:r>
          </a:p>
          <a:p>
            <a:r>
              <a:rPr lang="en-US" baseline="0" dirty="0" smtClean="0"/>
              <a:t>It takes into account both the number and severity of the impacts.</a:t>
            </a:r>
          </a:p>
          <a:p>
            <a:r>
              <a:rPr lang="en-US" baseline="0" dirty="0" smtClean="0"/>
              <a:t>It can be broken down into the linear or the rotational component of the impacts, or the combined probability of both.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gives us a single number representing the biomechanical data for each subject for the season.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12B6B-C898-1E42-8EB7-73A38B54AFD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34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51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85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71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47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B5870-2871-4C08-9BCE-A47A8591A6E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83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Athletes at the collegiate and high school levels sustain a surprisingly high number of head impacts ranging from several hundred to well over 1000 during the course of a season.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associated cumulative impact burdens over the course of a career are equally important.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autopsy data have shown that there are subsets of athletes in contact sports who do not have a history of known or identified concussions but nonetheless have neurodegenerative pathology consistent with chronic traumatic encephalopathy.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data suggest that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subconcussive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impacts can lead to significant neurological alterations, especially if the blows are repetitive. 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Youth constitute clear majority (~3.5 million).</a:t>
            </a:r>
            <a:r>
              <a:rPr lang="en-US" baseline="0" dirty="0" smtClean="0"/>
              <a:t> </a:t>
            </a:r>
            <a:r>
              <a:rPr lang="en-US" dirty="0" smtClean="0"/>
              <a:t>Effects of </a:t>
            </a:r>
            <a:r>
              <a:rPr lang="en-US" dirty="0" err="1" smtClean="0"/>
              <a:t>subconcussive</a:t>
            </a:r>
            <a:r>
              <a:rPr lang="en-US" dirty="0" smtClean="0"/>
              <a:t> effects on rapidly developing brains of Youth are understudied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86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5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30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8DD0-AB3B-894D-9039-B0DF9EC225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2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40005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Resting state fMRI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rsfMRI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R-fMRI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a method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Functional magnetic resonance imaging"/>
              </a:rPr>
              <a:t>functional magnetic resonance imaging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(fMRI) that is used 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Brain mapping"/>
              </a:rPr>
              <a:t>brain mapping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evaluate regional interactions that occur in a resting or task-negative state, when an explicit task is not being performed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E87D0C5B-EDED-43F5-9B8F-25C38186E56E}" type="datetime1">
              <a:rPr lang="en-US" smtClean="0">
                <a:latin typeface="Arial" pitchFamily="34" charset="0"/>
                <a:cs typeface="Arial" pitchFamily="34" charset="0"/>
              </a:rPr>
              <a:t>11/13/2018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18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HITS system</a:t>
            </a:r>
            <a:r>
              <a:rPr lang="en-US" baseline="0" dirty="0" smtClean="0"/>
              <a:t> consists of 6 sensors or accelerometers that fit within the natural gap of the helmet padding.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They measure linear and rotational acceleration.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And are spring mounted so that they always remain in contact with the head or skull.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12B6B-C898-1E42-8EB7-73A38B54AFD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152" y="1286173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152" y="3707638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833" y="5849220"/>
            <a:ext cx="2221167" cy="1008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9D562-5791-4539-86CF-4CE6671B44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4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B4B719-4F08-A545-A4B9-D1623DB56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elestia-R1---OverlayContentHD.png">
            <a:extLst>
              <a:ext uri="{FF2B5EF4-FFF2-40B4-BE49-F238E27FC236}">
                <a16:creationId xmlns:a16="http://schemas.microsoft.com/office/drawing/2014/main" xmlns="" id="{9939A82C-DD28-E341-9F1E-3008A82E90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-5072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6311"/>
            <a:ext cx="10369192" cy="1456267"/>
          </a:xfrm>
        </p:spPr>
        <p:txBody>
          <a:bodyPr/>
          <a:lstStyle>
            <a:lvl1pPr>
              <a:defRPr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9C9B46-9FB5-4AF8-BF5D-611A9359B9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6311"/>
            <a:ext cx="10369192" cy="1456267"/>
          </a:xfrm>
        </p:spPr>
        <p:txBody>
          <a:bodyPr/>
          <a:lstStyle>
            <a:lvl1pPr>
              <a:defRPr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79243777"/>
              </p:ext>
            </p:extLst>
          </p:nvPr>
        </p:nvGraphicFramePr>
        <p:xfrm>
          <a:off x="685801" y="2065867"/>
          <a:ext cx="10369192" cy="3560709"/>
        </p:xfrm>
        <a:graphic>
          <a:graphicData uri="http://schemas.openxmlformats.org/drawingml/2006/table">
            <a:tbl>
              <a:tblPr firstRow="1" bandRow="1"/>
              <a:tblGrid>
                <a:gridCol w="3752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64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52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073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endParaRPr lang="en-US" sz="190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marL="123696" marR="123696" marT="46386" marB="46386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Subject Title Here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Subject Title </a:t>
                      </a:r>
                      <a:b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</a:br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Here (%)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1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</a:t>
                      </a:r>
                      <a:r>
                        <a:rPr lang="en-US" sz="2000" baseline="0" dirty="0">
                          <a:effectLst/>
                        </a:rPr>
                        <a:t>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3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4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6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6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0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7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12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6311"/>
            <a:ext cx="10369192" cy="1456267"/>
          </a:xfrm>
        </p:spPr>
        <p:txBody>
          <a:bodyPr/>
          <a:lstStyle>
            <a:lvl1pPr>
              <a:defRPr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56756162"/>
              </p:ext>
            </p:extLst>
          </p:nvPr>
        </p:nvGraphicFramePr>
        <p:xfrm>
          <a:off x="685801" y="2065867"/>
          <a:ext cx="10369192" cy="3560709"/>
        </p:xfrm>
        <a:graphic>
          <a:graphicData uri="http://schemas.openxmlformats.org/drawingml/2006/table">
            <a:tbl>
              <a:tblPr firstRow="1" bandRow="1"/>
              <a:tblGrid>
                <a:gridCol w="3752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64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52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073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endParaRPr lang="en-US" sz="190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marL="123696" marR="123696" marT="46386" marB="46386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Subject Title Here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Subject Title </a:t>
                      </a:r>
                      <a:b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</a:br>
                      <a:r>
                        <a:rPr lang="en-US" sz="2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Here (%)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1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</a:t>
                      </a:r>
                      <a:r>
                        <a:rPr lang="en-US" sz="2000" baseline="0" dirty="0">
                          <a:effectLst/>
                        </a:rPr>
                        <a:t>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3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4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6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48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6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0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Title 7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>
                          <a:effectLst/>
                        </a:rPr>
                        <a:t>Data here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XX%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696" marR="123696" marT="46386" marB="4638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7E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63BC27-500E-AD47-B636-481FDAE40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808" cy="6851142"/>
          </a:xfrm>
          <a:prstGeom prst="rect">
            <a:avLst/>
          </a:prstGeom>
        </p:spPr>
      </p:pic>
      <p:pic>
        <p:nvPicPr>
          <p:cNvPr id="8" name="Picture 7" descr="Celestia-R1---OverlayContentHD.png">
            <a:extLst>
              <a:ext uri="{FF2B5EF4-FFF2-40B4-BE49-F238E27FC236}">
                <a16:creationId xmlns:a16="http://schemas.microsoft.com/office/drawing/2014/main" xmlns="" id="{F9910665-1298-7842-A345-C8AB2BFAB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-5072"/>
            <a:ext cx="12188825" cy="685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83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9308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51" y="438920"/>
            <a:ext cx="10786535" cy="646331"/>
          </a:xfr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563758"/>
            <a:ext cx="11100731" cy="401150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 marL="457189" indent="-227008">
              <a:buClr>
                <a:schemeClr val="bg2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  <a:defRPr lang="en-US" dirty="0" smtClean="0"/>
            </a:lvl2pPr>
            <a:lvl3pPr marL="742932" indent="-227008">
              <a:buClr>
                <a:srgbClr val="051A73"/>
              </a:buClr>
              <a:buSzPct val="80000"/>
              <a:buFont typeface="Wingdings" panose="05000000000000000000" pitchFamily="2" charset="2"/>
              <a:buChar char="§"/>
              <a:defRPr lang="en-US" dirty="0" smtClean="0"/>
            </a:lvl3pPr>
            <a:lvl4pPr>
              <a:defRPr lang="en-US" dirty="0" smtClean="0"/>
            </a:lvl4pPr>
            <a:lvl5pPr marL="1312830" indent="-227008">
              <a:buClr>
                <a:srgbClr val="CCDFFC"/>
              </a:buClr>
              <a:buSzPct val="60000"/>
              <a:buFont typeface="Wingdings" panose="05000000000000000000" pitchFamily="2" charset="2"/>
              <a:buChar char="§"/>
              <a:defRPr lang="en-US" dirty="0"/>
            </a:lvl5pPr>
          </a:lstStyle>
          <a:p>
            <a:pPr>
              <a:buClr>
                <a:schemeClr val="accent1">
                  <a:lumMod val="75000"/>
                  <a:lumOff val="25000"/>
                </a:schemeClr>
              </a:buClr>
            </a:pPr>
            <a:r>
              <a:rPr lang="en-US" sz="2100" dirty="0" smtClean="0"/>
              <a:t>Click to edit text</a:t>
            </a:r>
          </a:p>
          <a:p>
            <a:pPr marL="457189" lvl="1" indent="-227008">
              <a:buClr>
                <a:schemeClr val="bg2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100" dirty="0" smtClean="0"/>
              <a:t>Second level</a:t>
            </a:r>
          </a:p>
          <a:p>
            <a:pPr marL="742932" lvl="2" indent="-227008">
              <a:buClr>
                <a:srgbClr val="051A73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100" dirty="0" smtClean="0"/>
              <a:t>Third level</a:t>
            </a:r>
          </a:p>
          <a:p>
            <a:pPr lvl="3">
              <a:buClr>
                <a:srgbClr val="4659A8"/>
              </a:buClr>
              <a:buSzPct val="70000"/>
            </a:pPr>
            <a:r>
              <a:rPr lang="en-US" sz="2100" dirty="0" smtClean="0"/>
              <a:t>Fourth level</a:t>
            </a:r>
          </a:p>
          <a:p>
            <a:pPr marL="1312830" lvl="4" indent="-227008">
              <a:buClr>
                <a:srgbClr val="CCDFFC"/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2100" dirty="0" smtClean="0"/>
              <a:t>Fifth level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9281728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152" y="1818525"/>
            <a:ext cx="9835794" cy="1889111"/>
          </a:xfrm>
        </p:spPr>
        <p:txBody>
          <a:bodyPr anchor="ctr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152" y="3707638"/>
            <a:ext cx="9835794" cy="1405467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833" y="5849220"/>
            <a:ext cx="2221167" cy="1008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C48B9B-E469-4E07-89D9-0BC934F6A9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>
              <a:lnSpc>
                <a:spcPct val="110000"/>
              </a:lnSpc>
              <a:defRPr sz="3600"/>
            </a:lvl1pPr>
            <a:lvl2pPr>
              <a:lnSpc>
                <a:spcPct val="110000"/>
              </a:lnSpc>
              <a:defRPr sz="3200"/>
            </a:lvl2pPr>
            <a:lvl3pPr>
              <a:lnSpc>
                <a:spcPct val="110000"/>
              </a:lnSpc>
              <a:defRPr sz="2800"/>
            </a:lvl3pPr>
            <a:lvl4pPr>
              <a:lnSpc>
                <a:spcPct val="110000"/>
              </a:lnSpc>
              <a:defRPr sz="2400"/>
            </a:lvl4pPr>
            <a:lvl5pPr>
              <a:lnSpc>
                <a:spcPct val="11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>
              <a:lnSpc>
                <a:spcPct val="110000"/>
              </a:lnSpc>
              <a:defRPr sz="3600"/>
            </a:lvl1pPr>
            <a:lvl2pPr>
              <a:lnSpc>
                <a:spcPct val="110000"/>
              </a:lnSpc>
              <a:defRPr sz="3200"/>
            </a:lvl2pPr>
            <a:lvl3pPr>
              <a:lnSpc>
                <a:spcPct val="110000"/>
              </a:lnSpc>
              <a:defRPr sz="2800"/>
            </a:lvl3pPr>
            <a:lvl4pPr>
              <a:lnSpc>
                <a:spcPct val="110000"/>
              </a:lnSpc>
              <a:defRPr sz="2400"/>
            </a:lvl4pPr>
            <a:lvl5pPr>
              <a:lnSpc>
                <a:spcPct val="11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07053F-64C4-43BF-AC13-446C14CAA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833" y="5849220"/>
            <a:ext cx="2221167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0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 Cond" charset="0"/>
                <a:ea typeface="Franklin Gothic Demi Cond" charset="0"/>
                <a:cs typeface="Franklin Gothic Demi Con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DCC0FF-0CB8-4212-A2D7-88C7446C1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EC68C6-50C2-5A47-92FF-9EA83F6AE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808" cy="6851142"/>
          </a:xfrm>
          <a:prstGeom prst="rect">
            <a:avLst/>
          </a:prstGeom>
        </p:spPr>
      </p:pic>
      <p:pic>
        <p:nvPicPr>
          <p:cNvPr id="4" name="Picture 3" descr="Celestia-R1---OverlayContentHD.png">
            <a:extLst>
              <a:ext uri="{FF2B5EF4-FFF2-40B4-BE49-F238E27FC236}">
                <a16:creationId xmlns:a16="http://schemas.microsoft.com/office/drawing/2014/main" xmlns="" id="{A5CD5DD6-8A1B-D547-9844-583B5C22C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-5072"/>
            <a:ext cx="12188825" cy="6856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stia-R1---OverlayContentHD.png">
            <a:extLst>
              <a:ext uri="{FF2B5EF4-FFF2-40B4-BE49-F238E27FC236}">
                <a16:creationId xmlns:a16="http://schemas.microsoft.com/office/drawing/2014/main" xmlns="" id="{A5CD5DD6-8A1B-D547-9844-583B5C22C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79" y="271848"/>
            <a:ext cx="12188825" cy="6856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D69CC3-3789-EE4E-9C17-2CD71DEBC3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Celestia-R1---OverlayContentHD.png">
            <a:extLst>
              <a:ext uri="{FF2B5EF4-FFF2-40B4-BE49-F238E27FC236}">
                <a16:creationId xmlns:a16="http://schemas.microsoft.com/office/drawing/2014/main" xmlns="" id="{314AD825-B36E-DD42-9AB9-65FEB43AD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8825" cy="685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0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9CC8A6-3D0E-4B75-861B-50E8AFD234B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833" y="5849220"/>
            <a:ext cx="2221167" cy="1008780"/>
          </a:xfrm>
          <a:prstGeom prst="rect">
            <a:avLst/>
          </a:prstGeom>
        </p:spPr>
      </p:pic>
      <p:pic>
        <p:nvPicPr>
          <p:cNvPr id="7" name="Picture 6" descr="Celestia-R1---OverlayContentHD.png">
            <a:extLst>
              <a:ext uri="{FF2B5EF4-FFF2-40B4-BE49-F238E27FC236}">
                <a16:creationId xmlns:a16="http://schemas.microsoft.com/office/drawing/2014/main" xmlns="" id="{D6B5324C-C0EA-9B48-A536-A641B6AC1F8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DA51A9-1952-4F16-A15A-E3E5A4E189A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3648" y="5802821"/>
            <a:ext cx="2388358" cy="1014235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49" r:id="rId3"/>
    <p:sldLayoutId id="2147483650" r:id="rId4"/>
    <p:sldLayoutId id="2147483678" r:id="rId5"/>
    <p:sldLayoutId id="2147483651" r:id="rId6"/>
    <p:sldLayoutId id="2147483654" r:id="rId7"/>
    <p:sldLayoutId id="2147483655" r:id="rId8"/>
    <p:sldLayoutId id="2147483681" r:id="rId9"/>
    <p:sldLayoutId id="2147483676" r:id="rId10"/>
    <p:sldLayoutId id="2147483677" r:id="rId11"/>
    <p:sldLayoutId id="2147483660" r:id="rId12"/>
    <p:sldLayoutId id="2147483661" r:id="rId13"/>
    <p:sldLayoutId id="2147483679" r:id="rId14"/>
    <p:sldLayoutId id="2147483680" r:id="rId15"/>
    <p:sldLayoutId id="2147483682" r:id="rId16"/>
    <p:sldLayoutId id="21474836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 cap="all">
          <a:ln w="3175" cmpd="sng">
            <a:noFill/>
          </a:ln>
          <a:solidFill>
            <a:schemeClr val="tx1"/>
          </a:solidFill>
          <a:effectLst/>
          <a:latin typeface="Franklin Gothic Medium" charset="0"/>
          <a:ea typeface="Franklin Gothic Medium" charset="0"/>
          <a:cs typeface="Franklin Gothic Medium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600" b="0" i="0" kern="1200" cap="none">
          <a:solidFill>
            <a:schemeClr val="tx1"/>
          </a:solidFill>
          <a:effectLst/>
          <a:latin typeface="Franklin Gothic Book" charset="0"/>
          <a:ea typeface="Franklin Gothic Book" charset="0"/>
          <a:cs typeface="Franklin Gothic Book" charset="0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200" b="0" i="0" kern="1200" cap="none">
          <a:solidFill>
            <a:schemeClr val="tx1"/>
          </a:solidFill>
          <a:effectLst/>
          <a:latin typeface="Franklin Gothic Book" charset="0"/>
          <a:ea typeface="Franklin Gothic Book" charset="0"/>
          <a:cs typeface="Franklin Gothic Book" charset="0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800" b="0" i="0" kern="1200" cap="none">
          <a:solidFill>
            <a:schemeClr val="tx1"/>
          </a:solidFill>
          <a:effectLst/>
          <a:latin typeface="Franklin Gothic Book" charset="0"/>
          <a:ea typeface="Franklin Gothic Book" charset="0"/>
          <a:cs typeface="Franklin Gothic Book" charset="0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b="0" i="0" kern="1200" cap="none">
          <a:solidFill>
            <a:schemeClr val="tx1"/>
          </a:solidFill>
          <a:effectLst/>
          <a:latin typeface="Franklin Gothic Book" charset="0"/>
          <a:ea typeface="Franklin Gothic Book" charset="0"/>
          <a:cs typeface="Franklin Gothic Book" charset="0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b="0" i="0" kern="1200" cap="none">
          <a:solidFill>
            <a:schemeClr val="tx1"/>
          </a:solidFill>
          <a:effectLst/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536" y="898069"/>
            <a:ext cx="10077945" cy="2421464"/>
          </a:xfrm>
        </p:spPr>
        <p:txBody>
          <a:bodyPr>
            <a:normAutofit fontScale="90000"/>
          </a:bodyPr>
          <a:lstStyle/>
          <a:p>
            <a:r>
              <a:rPr lang="en-US" b="1" cap="none" dirty="0" smtClean="0"/>
              <a:t>Subconcussive head impacts may alter metrics associated with normal pruning in youth and high school football players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343" y="3782156"/>
            <a:ext cx="7643202" cy="1405467"/>
          </a:xfrm>
        </p:spPr>
        <p:txBody>
          <a:bodyPr>
            <a:normAutofit fontScale="85000" lnSpcReduction="20000"/>
          </a:bodyPr>
          <a:lstStyle/>
          <a:p>
            <a:r>
              <a:rPr lang="en-US" cap="none" dirty="0" smtClean="0"/>
              <a:t>Gowtham Murugesan</a:t>
            </a:r>
            <a:r>
              <a:rPr lang="en-US" cap="none" baseline="30000" dirty="0" smtClean="0"/>
              <a:t>1</a:t>
            </a:r>
            <a:r>
              <a:rPr lang="en-US" cap="none" dirty="0" smtClean="0"/>
              <a:t>, Ryan Fisicario</a:t>
            </a:r>
            <a:r>
              <a:rPr lang="en-US" cap="none" baseline="30000" dirty="0" smtClean="0"/>
              <a:t>1</a:t>
            </a:r>
            <a:r>
              <a:rPr lang="en-US" cap="none" dirty="0" smtClean="0"/>
              <a:t>, Elizabeth Davenport</a:t>
            </a:r>
            <a:r>
              <a:rPr lang="en-US" cap="none" baseline="30000" dirty="0" smtClean="0"/>
              <a:t>1</a:t>
            </a:r>
            <a:r>
              <a:rPr lang="en-US" cap="none" dirty="0" smtClean="0"/>
              <a:t>, James Holcomb</a:t>
            </a:r>
            <a:r>
              <a:rPr lang="en-US" cap="none" baseline="30000" dirty="0" smtClean="0"/>
              <a:t>1</a:t>
            </a:r>
            <a:r>
              <a:rPr lang="en-US" cap="none" dirty="0" smtClean="0"/>
              <a:t>,  Ben Wagner</a:t>
            </a:r>
            <a:r>
              <a:rPr lang="en-US" cap="none" baseline="30000" dirty="0" smtClean="0"/>
              <a:t>1</a:t>
            </a:r>
            <a:r>
              <a:rPr lang="en-US" cap="none" dirty="0" smtClean="0"/>
              <a:t>, Jillian Urban</a:t>
            </a:r>
            <a:r>
              <a:rPr lang="en-US" cap="none" baseline="30000" dirty="0" smtClean="0"/>
              <a:t>2</a:t>
            </a:r>
            <a:r>
              <a:rPr lang="en-US" cap="none" dirty="0" smtClean="0"/>
              <a:t>, Mireille Kelley</a:t>
            </a:r>
            <a:r>
              <a:rPr lang="en-US" cap="none" baseline="30000" dirty="0" smtClean="0"/>
              <a:t>2</a:t>
            </a:r>
            <a:r>
              <a:rPr lang="en-US" cap="none" dirty="0" smtClean="0"/>
              <a:t>, Derek Jones</a:t>
            </a:r>
            <a:r>
              <a:rPr lang="en-US" cap="none" baseline="30000" dirty="0" smtClean="0"/>
              <a:t>2</a:t>
            </a:r>
            <a:r>
              <a:rPr lang="en-US" cap="none" dirty="0" smtClean="0"/>
              <a:t>, Christopher Whitlow</a:t>
            </a:r>
            <a:r>
              <a:rPr lang="en-US" cap="none" baseline="30000" dirty="0" smtClean="0"/>
              <a:t>2</a:t>
            </a:r>
            <a:r>
              <a:rPr lang="en-US" cap="none" dirty="0" smtClean="0"/>
              <a:t>, Joel Stitzel</a:t>
            </a:r>
            <a:r>
              <a:rPr lang="en-US" cap="none" baseline="30000" dirty="0" smtClean="0"/>
              <a:t>2</a:t>
            </a:r>
            <a:r>
              <a:rPr lang="en-US" cap="none" dirty="0" smtClean="0"/>
              <a:t>, Joseph A. Maldjian</a:t>
            </a:r>
            <a:r>
              <a:rPr lang="en-US" cap="none" baseline="30000" dirty="0" smtClean="0"/>
              <a:t>1</a:t>
            </a:r>
            <a:r>
              <a:rPr lang="en-US" cap="none" dirty="0" smtClean="0"/>
              <a:t>, </a:t>
            </a:r>
          </a:p>
          <a:p>
            <a:r>
              <a:rPr lang="en-US" cap="none" baseline="30000" dirty="0" smtClean="0"/>
              <a:t>1</a:t>
            </a:r>
            <a:r>
              <a:rPr lang="en-US" cap="none" dirty="0" smtClean="0"/>
              <a:t>University of Texas Southwestern; </a:t>
            </a:r>
            <a:r>
              <a:rPr lang="en-US" cap="none" baseline="30000" dirty="0" smtClean="0"/>
              <a:t>2</a:t>
            </a:r>
            <a:r>
              <a:rPr lang="en-US" cap="none" dirty="0" smtClean="0"/>
              <a:t>Wake Forest University</a:t>
            </a:r>
          </a:p>
          <a:p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4266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1651" y="438920"/>
            <a:ext cx="10786535" cy="1200329"/>
          </a:xfrm>
        </p:spPr>
        <p:txBody>
          <a:bodyPr/>
          <a:lstStyle/>
          <a:p>
            <a:r>
              <a:rPr lang="en-US" dirty="0" smtClean="0"/>
              <a:t>HIT System Hardware to Measure Head Impacts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67" dirty="0"/>
              <a:t>6 accelerometer configuration</a:t>
            </a:r>
          </a:p>
          <a:p>
            <a:r>
              <a:rPr lang="en-US" sz="2667" dirty="0"/>
              <a:t>Measures linear and rotational </a:t>
            </a:r>
            <a:br>
              <a:rPr lang="en-US" sz="2667" dirty="0"/>
            </a:br>
            <a:r>
              <a:rPr lang="en-US" sz="2667" dirty="0"/>
              <a:t>acceleration</a:t>
            </a:r>
          </a:p>
          <a:p>
            <a:r>
              <a:rPr lang="en-US" sz="2667" dirty="0"/>
              <a:t>Spring-mounted accelerometers</a:t>
            </a:r>
          </a:p>
          <a:p>
            <a:pPr marL="230181" lvl="1" indent="0">
              <a:buNone/>
            </a:pPr>
            <a:r>
              <a:rPr lang="en-US" sz="2667" dirty="0" smtClean="0"/>
              <a:t> remain </a:t>
            </a:r>
            <a:r>
              <a:rPr lang="en-US" sz="2667" dirty="0"/>
              <a:t>in contact with head</a:t>
            </a:r>
            <a:endParaRPr lang="en-US" sz="2133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39999" r="15175"/>
          <a:stretch>
            <a:fillRect/>
          </a:stretch>
        </p:blipFill>
        <p:spPr bwMode="auto">
          <a:xfrm rot="974495">
            <a:off x="7256469" y="4168663"/>
            <a:ext cx="3106737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SC_15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18506" r="17207" b="11169"/>
          <a:stretch>
            <a:fillRect/>
          </a:stretch>
        </p:blipFill>
        <p:spPr bwMode="auto">
          <a:xfrm>
            <a:off x="7061743" y="1088909"/>
            <a:ext cx="3281363" cy="233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8839205" y="1819162"/>
            <a:ext cx="412751" cy="24193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7" name="Picture 7" descr="big_plung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5" y="4940261"/>
            <a:ext cx="23749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8"/>
          <p:cNvSpPr>
            <a:spLocks noChangeArrowheads="1"/>
          </p:cNvSpPr>
          <p:nvPr/>
        </p:nvSpPr>
        <p:spPr bwMode="auto">
          <a:xfrm rot="2961224">
            <a:off x="7223924" y="4679041"/>
            <a:ext cx="620713" cy="781051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5008565" y="5197360"/>
            <a:ext cx="2163763" cy="2635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276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B 15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2" y="8800"/>
            <a:ext cx="12178387" cy="6849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844553" y="173039"/>
            <a:ext cx="4800600" cy="1262063"/>
          </a:xfrm>
          <a:prstGeom prst="rect">
            <a:avLst/>
          </a:prstGeom>
          <a:solidFill>
            <a:schemeClr val="tx1">
              <a:lumMod val="95000"/>
              <a:alpha val="67000"/>
            </a:schemeClr>
          </a:solidFill>
          <a:ln w="381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000000"/>
                </a:solidFill>
                <a:latin typeface="Gill Sans MT" panose="020B0502020104020203" pitchFamily="34" charset="0"/>
              </a:rPr>
              <a:t>Data collected wirelessly for every game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3543897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Weighted Cumulative Exposure (RWE)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881833" y="1563758"/>
            <a:ext cx="10776353" cy="4305701"/>
          </a:xfrm>
        </p:spPr>
        <p:txBody>
          <a:bodyPr/>
          <a:lstStyle/>
          <a:p>
            <a:r>
              <a:rPr lang="en-US" sz="2800" dirty="0"/>
              <a:t>Risk of concussion associated with each impact for each player summed over the season</a:t>
            </a:r>
          </a:p>
          <a:p>
            <a:pPr lvl="1"/>
            <a:r>
              <a:rPr lang="en-US" sz="2400" dirty="0"/>
              <a:t>Linear acceleration</a:t>
            </a:r>
          </a:p>
          <a:p>
            <a:pPr lvl="1"/>
            <a:r>
              <a:rPr lang="en-US" sz="2400" dirty="0"/>
              <a:t>Rotational acceleration</a:t>
            </a:r>
          </a:p>
          <a:p>
            <a:pPr lvl="1"/>
            <a:r>
              <a:rPr lang="en-US" sz="2400" dirty="0"/>
              <a:t>Combined Probability</a:t>
            </a:r>
          </a:p>
          <a:p>
            <a:pPr lvl="2"/>
            <a:r>
              <a:rPr lang="en-US" dirty="0"/>
              <a:t>Linear + Rotational Acceleration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Figure_3_HIT_Impact_Analyzer_screen_displ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77550" y="2328409"/>
            <a:ext cx="2705100" cy="277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41388" y="6509187"/>
            <a:ext cx="55626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/>
              <a:t>Urban et al, Annals of Biomedical Engineering, </a:t>
            </a:r>
            <a:r>
              <a:rPr lang="en-US" sz="1467" i="1" dirty="0"/>
              <a:t>2013</a:t>
            </a:r>
            <a:r>
              <a:rPr lang="en-US" sz="1467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7550" y="5287108"/>
            <a:ext cx="287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Head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37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19" y="903466"/>
            <a:ext cx="10508992" cy="297821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80434" y="4376744"/>
            <a:ext cx="627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frontal </a:t>
            </a:r>
            <a:r>
              <a:rPr lang="en-US" dirty="0"/>
              <a:t>c</a:t>
            </a:r>
            <a:r>
              <a:rPr lang="en-US" dirty="0" smtClean="0"/>
              <a:t>omponent of the DMN showed significant increases in power (activation) between low and high head impact groups.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92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001107" y="387706"/>
            <a:ext cx="5165880" cy="4149125"/>
            <a:chOff x="3885735" y="1762125"/>
            <a:chExt cx="3305640" cy="340042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1" t="6360" r="24890" b="4613"/>
            <a:stretch/>
          </p:blipFill>
          <p:spPr>
            <a:xfrm>
              <a:off x="4143375" y="1762125"/>
              <a:ext cx="3048000" cy="34004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16200000">
              <a:off x="2987803" y="3179716"/>
              <a:ext cx="2111312" cy="315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 smtClean="0"/>
                <a:t>Δ</a:t>
              </a:r>
              <a:r>
                <a:rPr lang="en-US" sz="1400" dirty="0" smtClean="0"/>
                <a:t>Gray Matter Volume</a:t>
              </a:r>
              <a:endParaRPr lang="en-US" sz="1400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375740" y="4565630"/>
            <a:ext cx="3708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Gray </a:t>
            </a:r>
            <a:r>
              <a:rPr lang="en-US" sz="1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en-US" sz="1200" kern="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1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l-GR" sz="1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Gray </a:t>
            </a:r>
            <a:r>
              <a:rPr lang="en-US" sz="1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en-US" sz="1200" kern="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1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(p-value: 0.005)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83264" y="4867261"/>
            <a:ext cx="5324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Violin plot showing statistically significant changes in GM Volume in High Impact (HI) group compared to Low Impact (LI)  group.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75740" y="6333365"/>
            <a:ext cx="316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 – High Impact; LI-Low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34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5930" y="438920"/>
            <a:ext cx="9741709" cy="594009"/>
          </a:xfrm>
          <a:prstGeom prst="rect">
            <a:avLst/>
          </a:prstGeom>
          <a:effectLst/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700" b="1" kern="1200" cap="none" spc="0" baseline="0" dirty="0" smtClean="0">
                <a:solidFill>
                  <a:srgbClr val="000C48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525929" y="1179847"/>
            <a:ext cx="11263280" cy="262680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67" dirty="0" smtClean="0">
                <a:latin typeface="Franklin Gothic Book" panose="020B0503020102020204" pitchFamily="34" charset="0"/>
              </a:rPr>
              <a:t>Our </a:t>
            </a:r>
            <a:r>
              <a:rPr lang="en-US" sz="2667" dirty="0">
                <a:latin typeface="Franklin Gothic Book" panose="020B0503020102020204" pitchFamily="34" charset="0"/>
              </a:rPr>
              <a:t>results </a:t>
            </a:r>
            <a:r>
              <a:rPr lang="en-US" sz="2667" dirty="0" smtClean="0">
                <a:latin typeface="Franklin Gothic Book" panose="020B0503020102020204" pitchFamily="34" charset="0"/>
              </a:rPr>
              <a:t>suggest </a:t>
            </a:r>
            <a:r>
              <a:rPr lang="en-US" sz="2667" dirty="0">
                <a:latin typeface="Franklin Gothic Book" panose="020B0503020102020204" pitchFamily="34" charset="0"/>
              </a:rPr>
              <a:t>that normal </a:t>
            </a:r>
            <a:r>
              <a:rPr lang="en-US" sz="2667" dirty="0" smtClean="0">
                <a:latin typeface="Franklin Gothic Book" panose="020B0503020102020204" pitchFamily="34" charset="0"/>
              </a:rPr>
              <a:t>pruning </a:t>
            </a:r>
            <a:r>
              <a:rPr lang="en-US" sz="2667" dirty="0">
                <a:latin typeface="Franklin Gothic Book" panose="020B0503020102020204" pitchFamily="34" charset="0"/>
              </a:rPr>
              <a:t>is affected in </a:t>
            </a:r>
            <a:r>
              <a:rPr lang="en-US" sz="2667" dirty="0" smtClean="0">
                <a:latin typeface="Franklin Gothic Book" panose="020B0503020102020204" pitchFamily="34" charset="0"/>
              </a:rPr>
              <a:t>players with higher head impacts over </a:t>
            </a:r>
            <a:r>
              <a:rPr lang="en-US" sz="2667" dirty="0">
                <a:latin typeface="Franklin Gothic Book" panose="020B0503020102020204" pitchFamily="34" charset="0"/>
              </a:rPr>
              <a:t>a single season of contact </a:t>
            </a:r>
            <a:r>
              <a:rPr lang="en-US" sz="2667" dirty="0" smtClean="0">
                <a:latin typeface="Franklin Gothic Book" panose="020B0503020102020204" pitchFamily="34" charset="0"/>
              </a:rPr>
              <a:t>sports.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67" dirty="0">
                <a:latin typeface="Franklin Gothic Book" panose="020B0503020102020204" pitchFamily="34" charset="0"/>
              </a:rPr>
              <a:t>P</a:t>
            </a:r>
            <a:r>
              <a:rPr lang="en-US" sz="2667" dirty="0" smtClean="0">
                <a:latin typeface="Franklin Gothic Book" panose="020B0503020102020204" pitchFamily="34" charset="0"/>
              </a:rPr>
              <a:t>laying </a:t>
            </a:r>
            <a:r>
              <a:rPr lang="en-US" sz="2667" dirty="0">
                <a:latin typeface="Franklin Gothic Book" panose="020B0503020102020204" pitchFamily="34" charset="0"/>
              </a:rPr>
              <a:t>a season of contact sports may affect normal GM pruning in high school and youth football </a:t>
            </a:r>
            <a:r>
              <a:rPr lang="en-US" sz="2667" dirty="0" smtClean="0">
                <a:latin typeface="Franklin Gothic Book" panose="020B0503020102020204" pitchFamily="34" charset="0"/>
              </a:rPr>
              <a:t>players.</a:t>
            </a:r>
            <a:endParaRPr lang="en-US" sz="2667" dirty="0">
              <a:latin typeface="Franklin Gothic Book" panose="020B0503020102020204" pitchFamily="34" charset="0"/>
            </a:endParaRPr>
          </a:p>
          <a:p>
            <a:pPr marL="685783" indent="-685783" algn="just">
              <a:buFont typeface="Arial" panose="020B0604020202020204" pitchFamily="34" charset="0"/>
              <a:buChar char="•"/>
            </a:pPr>
            <a:endParaRPr lang="en-US" sz="1867" dirty="0">
              <a:latin typeface="Franklin Gothic Medium" panose="020B0603020102020204" pitchFamily="34" charset="0"/>
            </a:endParaRPr>
          </a:p>
          <a:p>
            <a:pPr marL="685783" indent="-685783" algn="just">
              <a:buFont typeface="Arial" panose="020B0604020202020204" pitchFamily="34" charset="0"/>
              <a:buChar char="•"/>
            </a:pPr>
            <a:endParaRPr lang="en-US" sz="1867" dirty="0">
              <a:latin typeface="Franklin Gothic Medium" panose="020B0603020102020204" pitchFamily="34" charset="0"/>
            </a:endParaRPr>
          </a:p>
          <a:p>
            <a:endParaRPr lang="en-US" sz="2667" dirty="0" err="1"/>
          </a:p>
        </p:txBody>
      </p:sp>
    </p:spTree>
    <p:extLst>
      <p:ext uri="{BB962C8B-B14F-4D97-AF65-F5344CB8AC3E}">
        <p14:creationId xmlns:p14="http://schemas.microsoft.com/office/powerpoint/2010/main" val="799760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33602" y="366186"/>
            <a:ext cx="6886223" cy="68142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700" b="1" kern="1200" cap="none" spc="0" baseline="0" dirty="0" smtClean="0">
                <a:solidFill>
                  <a:srgbClr val="000C48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Acknowledgments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3187" y="2028571"/>
            <a:ext cx="4735336" cy="239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/>
              <a:t>UT Southwestern (ANSIR lab)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Joseph </a:t>
            </a:r>
            <a:r>
              <a:rPr lang="en-US" sz="1867" dirty="0" smtClean="0"/>
              <a:t>A Maldjian</a:t>
            </a:r>
            <a:r>
              <a:rPr lang="en-US" sz="1867" dirty="0"/>
              <a:t>, </a:t>
            </a:r>
            <a:r>
              <a:rPr lang="en-US" sz="1867" dirty="0" smtClean="0"/>
              <a:t>MD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Ben Wagner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Elizabeth Davenport, PhD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 smtClean="0"/>
              <a:t>Thomas </a:t>
            </a:r>
            <a:r>
              <a:rPr lang="en-US" sz="1867" dirty="0"/>
              <a:t>O </a:t>
            </a:r>
            <a:r>
              <a:rPr lang="en-US" sz="1867" dirty="0" smtClean="0"/>
              <a:t>Neill, MD</a:t>
            </a:r>
            <a:endParaRPr lang="en-U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 smtClean="0"/>
              <a:t>Chandan Ganesh, MS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 smtClean="0"/>
              <a:t>Sahil Nalawade, MS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 smtClean="0"/>
              <a:t>Divya Reddy, MS</a:t>
            </a:r>
            <a:endParaRPr lang="en-US" sz="18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192" y="1192965"/>
            <a:ext cx="3543293" cy="623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8523" y="2067549"/>
            <a:ext cx="3779184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/>
              <a:t>Wake Forest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Joel Stitzel, PhD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Christopher Whitlow, MD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dirty="0"/>
          </a:p>
        </p:txBody>
      </p:sp>
      <p:pic>
        <p:nvPicPr>
          <p:cNvPr id="6" name="Picture 2" descr="Image result for wake forest logo medi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22" y="1086589"/>
            <a:ext cx="2983161" cy="94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14386" y="3546936"/>
            <a:ext cx="4582593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/>
              <a:t>NIH Grant</a:t>
            </a:r>
          </a:p>
          <a:p>
            <a:pPr lvl="0"/>
            <a:r>
              <a:rPr lang="en-US" sz="1867" dirty="0" smtClean="0"/>
              <a:t>R01NS082453 </a:t>
            </a:r>
            <a:r>
              <a:rPr lang="en-US" sz="1867" dirty="0"/>
              <a:t>(</a:t>
            </a:r>
            <a:r>
              <a:rPr lang="en-US" sz="1867" dirty="0" smtClean="0"/>
              <a:t>JAM,JDS)</a:t>
            </a:r>
          </a:p>
          <a:p>
            <a:pPr lvl="0"/>
            <a:r>
              <a:rPr lang="en-US" sz="1867" dirty="0" smtClean="0"/>
              <a:t>RO1NS091602 </a:t>
            </a:r>
            <a:r>
              <a:rPr lang="en-US" sz="1867" dirty="0"/>
              <a:t>(CTW,JAM,JDS)</a:t>
            </a:r>
            <a:br>
              <a:rPr lang="en-US" sz="1867" dirty="0"/>
            </a:br>
            <a:endParaRPr lang="en-US" sz="1867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123" y="3772213"/>
            <a:ext cx="1016696" cy="100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2512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Franklin Gothic Medium" panose="020B0603020102020204" pitchFamily="34" charset="0"/>
              </a:rPr>
              <a:t>None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/>
          <p:cNvGrpSpPr/>
          <p:nvPr/>
        </p:nvGrpSpPr>
        <p:grpSpPr>
          <a:xfrm>
            <a:off x="2500086" y="2067580"/>
            <a:ext cx="7086600" cy="1020338"/>
            <a:chOff x="976086" y="1037062"/>
            <a:chExt cx="7086600" cy="1020338"/>
          </a:xfrm>
        </p:grpSpPr>
        <p:grpSp>
          <p:nvGrpSpPr>
            <p:cNvPr id="3" name="Group 90"/>
            <p:cNvGrpSpPr/>
            <p:nvPr/>
          </p:nvGrpSpPr>
          <p:grpSpPr>
            <a:xfrm>
              <a:off x="976086" y="1505856"/>
              <a:ext cx="7086600" cy="551544"/>
              <a:chOff x="976086" y="1505856"/>
              <a:chExt cx="7086600" cy="551544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>
                <a:off x="1005840" y="1524000"/>
                <a:ext cx="0" cy="53340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976086" y="1505856"/>
                <a:ext cx="708660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8034065" y="1524000"/>
                <a:ext cx="0" cy="53340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/>
            <p:cNvSpPr txBox="1"/>
            <p:nvPr/>
          </p:nvSpPr>
          <p:spPr>
            <a:xfrm>
              <a:off x="2133600" y="1037062"/>
              <a:ext cx="47244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Measurable Change?</a:t>
              </a:r>
            </a:p>
          </p:txBody>
        </p:sp>
      </p:grpSp>
      <p:grpSp>
        <p:nvGrpSpPr>
          <p:cNvPr id="4" name="Group 192"/>
          <p:cNvGrpSpPr/>
          <p:nvPr/>
        </p:nvGrpSpPr>
        <p:grpSpPr>
          <a:xfrm>
            <a:off x="8727832" y="2945848"/>
            <a:ext cx="1758014" cy="2819821"/>
            <a:chOff x="7203832" y="2135219"/>
            <a:chExt cx="1758014" cy="2819821"/>
          </a:xfrm>
        </p:grpSpPr>
        <p:grpSp>
          <p:nvGrpSpPr>
            <p:cNvPr id="6" name="Group 84"/>
            <p:cNvGrpSpPr/>
            <p:nvPr/>
          </p:nvGrpSpPr>
          <p:grpSpPr>
            <a:xfrm>
              <a:off x="7203832" y="2135219"/>
              <a:ext cx="1752600" cy="2587563"/>
              <a:chOff x="7315200" y="533400"/>
              <a:chExt cx="1752600" cy="2587563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41108" y="990600"/>
                <a:ext cx="1700784" cy="2130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315200" y="533400"/>
                <a:ext cx="1752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Post-Season</a:t>
                </a:r>
              </a:p>
            </p:txBody>
          </p:sp>
        </p:grpSp>
        <p:pic>
          <p:nvPicPr>
            <p:cNvPr id="16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44910" r="56087"/>
            <a:stretch>
              <a:fillRect/>
            </a:stretch>
          </p:blipFill>
          <p:spPr bwMode="auto">
            <a:xfrm>
              <a:off x="7224486" y="2529114"/>
              <a:ext cx="1737360" cy="242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149"/>
          <p:cNvGrpSpPr/>
          <p:nvPr/>
        </p:nvGrpSpPr>
        <p:grpSpPr>
          <a:xfrm>
            <a:off x="1711569" y="2944228"/>
            <a:ext cx="1737679" cy="2846972"/>
            <a:chOff x="187568" y="2133600"/>
            <a:chExt cx="1737679" cy="2846972"/>
          </a:xfrm>
        </p:grpSpPr>
        <p:grpSp>
          <p:nvGrpSpPr>
            <p:cNvPr id="10" name="Group 83"/>
            <p:cNvGrpSpPr/>
            <p:nvPr/>
          </p:nvGrpSpPr>
          <p:grpSpPr>
            <a:xfrm>
              <a:off x="187568" y="2133600"/>
              <a:ext cx="1703368" cy="2590801"/>
              <a:chOff x="152400" y="533400"/>
              <a:chExt cx="1703368" cy="259080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2400" y="990601"/>
                <a:ext cx="1703368" cy="213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03984" y="533400"/>
                <a:ext cx="1600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Pre-Season</a:t>
                </a:r>
              </a:p>
            </p:txBody>
          </p:sp>
        </p:grpSp>
        <p:pic>
          <p:nvPicPr>
            <p:cNvPr id="14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44910" r="56087"/>
            <a:stretch>
              <a:fillRect/>
            </a:stretch>
          </p:blipFill>
          <p:spPr bwMode="auto">
            <a:xfrm>
              <a:off x="187887" y="2554646"/>
              <a:ext cx="1737360" cy="242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6" name="Picture 12" descr="http://us.123rf.com/400wm/400/400/adamson/adamson1101/adamson110100032/8637092-american-football-field-isolated-on-white-background--illustration.jpg"/>
          <p:cNvPicPr>
            <a:picLocks noChangeAspect="1" noChangeArrowheads="1"/>
          </p:cNvPicPr>
          <p:nvPr/>
        </p:nvPicPr>
        <p:blipFill>
          <a:blip r:embed="rId5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3627120" y="2735734"/>
            <a:ext cx="4937760" cy="2826866"/>
          </a:xfrm>
          <a:prstGeom prst="rect">
            <a:avLst/>
          </a:prstGeom>
          <a:noFill/>
        </p:spPr>
      </p:pic>
      <p:grpSp>
        <p:nvGrpSpPr>
          <p:cNvPr id="11" name="Group 193"/>
          <p:cNvGrpSpPr/>
          <p:nvPr/>
        </p:nvGrpSpPr>
        <p:grpSpPr>
          <a:xfrm>
            <a:off x="3485363" y="3463368"/>
            <a:ext cx="1439853" cy="1371601"/>
            <a:chOff x="1961362" y="2743200"/>
            <a:chExt cx="1439853" cy="1371601"/>
          </a:xfrm>
        </p:grpSpPr>
        <p:pic>
          <p:nvPicPr>
            <p:cNvPr id="1034" name="Picture 10" descr="http://www.clker.com/cliparts/r/D/0/M/W/n/football-helmet-hi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28625" y="2914722"/>
              <a:ext cx="1272590" cy="1200079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/>
            <p:nvPr/>
          </p:nvCxnSpPr>
          <p:spPr>
            <a:xfrm flipH="1">
              <a:off x="2886785" y="3041882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128625" y="2978302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2100000" flipH="1">
              <a:off x="3079377" y="3148666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8300000" flipH="1">
              <a:off x="2422804" y="2780251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19500000">
              <a:off x="1961362" y="3326627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95"/>
          <p:cNvGrpSpPr/>
          <p:nvPr/>
        </p:nvGrpSpPr>
        <p:grpSpPr>
          <a:xfrm>
            <a:off x="3619500" y="5576860"/>
            <a:ext cx="4991100" cy="1357340"/>
            <a:chOff x="2095500" y="5576860"/>
            <a:chExt cx="4991100" cy="1357340"/>
          </a:xfrm>
        </p:grpSpPr>
        <p:sp>
          <p:nvSpPr>
            <p:cNvPr id="94" name="Left Brace 93"/>
            <p:cNvSpPr/>
            <p:nvPr/>
          </p:nvSpPr>
          <p:spPr>
            <a:xfrm rot="16200000">
              <a:off x="4331480" y="3340880"/>
              <a:ext cx="519139" cy="4991100"/>
            </a:xfrm>
            <a:prstGeom prst="leftBrace">
              <a:avLst>
                <a:gd name="adj1" fmla="val 4404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166258" y="5980093"/>
              <a:ext cx="4800600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Cumulative Exposure to Hundreds of Impacts</a:t>
              </a:r>
            </a:p>
          </p:txBody>
        </p:sp>
      </p:grpSp>
      <p:grpSp>
        <p:nvGrpSpPr>
          <p:cNvPr id="13" name="Group 192"/>
          <p:cNvGrpSpPr/>
          <p:nvPr/>
        </p:nvGrpSpPr>
        <p:grpSpPr>
          <a:xfrm>
            <a:off x="7377112" y="3463367"/>
            <a:ext cx="1373189" cy="1371600"/>
            <a:chOff x="5853111" y="2743200"/>
            <a:chExt cx="1373189" cy="1371600"/>
          </a:xfrm>
        </p:grpSpPr>
        <p:grpSp>
          <p:nvGrpSpPr>
            <p:cNvPr id="14" name="Group 26"/>
            <p:cNvGrpSpPr/>
            <p:nvPr/>
          </p:nvGrpSpPr>
          <p:grpSpPr>
            <a:xfrm>
              <a:off x="5854700" y="2743200"/>
              <a:ext cx="1371600" cy="1371600"/>
              <a:chOff x="23035" y="3299635"/>
              <a:chExt cx="1792111" cy="1643841"/>
            </a:xfrm>
          </p:grpSpPr>
          <p:pic>
            <p:nvPicPr>
              <p:cNvPr id="163" name="Picture 10" descr="http://www.clker.com/cliparts/r/D/0/M/W/n/football-helmet-hi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2400" y="3505200"/>
                <a:ext cx="1662746" cy="1438276"/>
              </a:xfrm>
              <a:prstGeom prst="rect">
                <a:avLst/>
              </a:prstGeom>
              <a:noFill/>
            </p:spPr>
          </p:pic>
          <p:cxnSp>
            <p:nvCxnSpPr>
              <p:cNvPr id="164" name="Straight Arrow Connector 163"/>
              <p:cNvCxnSpPr/>
              <p:nvPr/>
            </p:nvCxnSpPr>
            <p:spPr>
              <a:xfrm flipH="1">
                <a:off x="1143000" y="3657600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rot="600000" flipH="1">
                <a:off x="1002096" y="3486509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rot="21600000">
                <a:off x="152400" y="3581400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 rot="2100000" flipH="1">
                <a:off x="1394637" y="3785579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rot="18300000" flipH="1">
                <a:off x="547079" y="3337735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 rot="19500000">
                <a:off x="23035" y="3937979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 rot="3300000">
                <a:off x="775679" y="3337735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Straight Arrow Connector 160"/>
            <p:cNvCxnSpPr/>
            <p:nvPr/>
          </p:nvCxnSpPr>
          <p:spPr>
            <a:xfrm rot="18300000" flipH="1">
              <a:off x="6341865" y="2801906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>
              <a:off x="5930111" y="3130701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 flipH="1">
              <a:off x="6696630" y="2976381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>
            <a:xfrm rot="600000" flipH="1">
              <a:off x="6588789" y="2833625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rot="2100000" flipH="1">
              <a:off x="6889222" y="3083165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>
              <a:off x="6060740" y="2926080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6007100" y="3098800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6022640" y="3238500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rot="5400000">
              <a:off x="6694239" y="3135400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rot="18300000" flipH="1">
              <a:off x="6395205" y="2928906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rot="18300000" flipH="1">
              <a:off x="6268205" y="2948854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rot="18300000" flipH="1">
              <a:off x="6388695" y="2884297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5976941" y="3213092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 flipH="1">
              <a:off x="6743460" y="3058772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rot="600000" flipH="1">
              <a:off x="6635619" y="2916016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rot="2100000" flipH="1">
              <a:off x="6936052" y="3165556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>
              <a:off x="6107570" y="3008471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>
              <a:off x="6053930" y="3181191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>
              <a:off x="6069470" y="3320891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rot="5400000">
              <a:off x="6741069" y="3217791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rot="18300000" flipH="1">
              <a:off x="6442035" y="3011297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rot="18300000" flipH="1">
              <a:off x="6315035" y="3031245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rot="18300000" flipH="1">
              <a:off x="6264865" y="3046223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>
              <a:off x="5853111" y="3375018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H="1">
              <a:off x="6619630" y="3220698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rot="600000" flipH="1">
              <a:off x="6511789" y="3077942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2100000" flipH="1">
              <a:off x="6812222" y="3327482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/>
            <p:nvPr/>
          </p:nvCxnSpPr>
          <p:spPr>
            <a:xfrm>
              <a:off x="5983740" y="3170397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/>
            <p:nvPr/>
          </p:nvCxnSpPr>
          <p:spPr>
            <a:xfrm>
              <a:off x="5930100" y="3343117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/>
            <p:nvPr/>
          </p:nvCxnSpPr>
          <p:spPr>
            <a:xfrm>
              <a:off x="5945640" y="3482817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>
            <a:xfrm rot="5400000">
              <a:off x="6617239" y="3379717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/>
            <p:nvPr/>
          </p:nvCxnSpPr>
          <p:spPr>
            <a:xfrm rot="18300000" flipH="1">
              <a:off x="6318205" y="3173223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/>
            <p:cNvCxnSpPr/>
            <p:nvPr/>
          </p:nvCxnSpPr>
          <p:spPr>
            <a:xfrm rot="18300000" flipH="1">
              <a:off x="6191205" y="3193171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25"/>
          <p:cNvGrpSpPr/>
          <p:nvPr/>
        </p:nvGrpSpPr>
        <p:grpSpPr>
          <a:xfrm>
            <a:off x="4801389" y="3463367"/>
            <a:ext cx="1371600" cy="1371600"/>
            <a:chOff x="3277389" y="2743200"/>
            <a:chExt cx="1371600" cy="1371600"/>
          </a:xfrm>
        </p:grpSpPr>
        <p:grpSp>
          <p:nvGrpSpPr>
            <p:cNvPr id="16" name="Group 26"/>
            <p:cNvGrpSpPr/>
            <p:nvPr/>
          </p:nvGrpSpPr>
          <p:grpSpPr>
            <a:xfrm>
              <a:off x="3277389" y="2743200"/>
              <a:ext cx="1371600" cy="1371600"/>
              <a:chOff x="23035" y="3299635"/>
              <a:chExt cx="1792111" cy="1643841"/>
            </a:xfrm>
          </p:grpSpPr>
          <p:pic>
            <p:nvPicPr>
              <p:cNvPr id="28" name="Picture 10" descr="http://www.clker.com/cliparts/r/D/0/M/W/n/football-helmet-hi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2400" y="3505200"/>
                <a:ext cx="1662746" cy="1438276"/>
              </a:xfrm>
              <a:prstGeom prst="rect">
                <a:avLst/>
              </a:prstGeom>
              <a:noFill/>
            </p:spPr>
          </p:pic>
          <p:cxnSp>
            <p:nvCxnSpPr>
              <p:cNvPr id="29" name="Straight Arrow Connector 28"/>
              <p:cNvCxnSpPr/>
              <p:nvPr/>
            </p:nvCxnSpPr>
            <p:spPr>
              <a:xfrm flipH="1">
                <a:off x="1143000" y="3657600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600000" flipH="1">
                <a:off x="1002096" y="3486509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21600000">
                <a:off x="152400" y="3581400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2100000" flipH="1">
                <a:off x="1394637" y="3785579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18300000" flipH="1">
                <a:off x="547079" y="3337735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rot="19500000">
                <a:off x="23035" y="3937979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3300000">
                <a:off x="775679" y="3337735"/>
                <a:ext cx="228600" cy="1524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Straight Arrow Connector 123"/>
            <p:cNvCxnSpPr/>
            <p:nvPr/>
          </p:nvCxnSpPr>
          <p:spPr>
            <a:xfrm rot="18300000" flipH="1">
              <a:off x="3764554" y="2801906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3352800" y="3130701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47"/>
          <p:cNvGrpSpPr/>
          <p:nvPr/>
        </p:nvGrpSpPr>
        <p:grpSpPr>
          <a:xfrm>
            <a:off x="6096000" y="3463367"/>
            <a:ext cx="1371600" cy="1371600"/>
            <a:chOff x="4572000" y="2743200"/>
            <a:chExt cx="1371600" cy="1371600"/>
          </a:xfrm>
        </p:grpSpPr>
        <p:grpSp>
          <p:nvGrpSpPr>
            <p:cNvPr id="18" name="Group 126"/>
            <p:cNvGrpSpPr/>
            <p:nvPr/>
          </p:nvGrpSpPr>
          <p:grpSpPr>
            <a:xfrm>
              <a:off x="4572000" y="2743200"/>
              <a:ext cx="1371600" cy="1371600"/>
              <a:chOff x="3277389" y="2743200"/>
              <a:chExt cx="1371600" cy="1371600"/>
            </a:xfrm>
          </p:grpSpPr>
          <p:grpSp>
            <p:nvGrpSpPr>
              <p:cNvPr id="20" name="Group 26"/>
              <p:cNvGrpSpPr/>
              <p:nvPr/>
            </p:nvGrpSpPr>
            <p:grpSpPr>
              <a:xfrm>
                <a:off x="3277389" y="2743200"/>
                <a:ext cx="1371600" cy="1371600"/>
                <a:chOff x="23035" y="3299635"/>
                <a:chExt cx="1792111" cy="1643841"/>
              </a:xfrm>
            </p:grpSpPr>
            <p:pic>
              <p:nvPicPr>
                <p:cNvPr id="131" name="Picture 10" descr="http://www.clker.com/cliparts/r/D/0/M/W/n/football-helmet-hi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52400" y="3505200"/>
                  <a:ext cx="1662746" cy="1438276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132" name="Straight Arrow Connector 131"/>
                <p:cNvCxnSpPr/>
                <p:nvPr/>
              </p:nvCxnSpPr>
              <p:spPr>
                <a:xfrm flipH="1">
                  <a:off x="1143000" y="3657600"/>
                  <a:ext cx="228600" cy="1524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Arrow Connector 132"/>
                <p:cNvCxnSpPr/>
                <p:nvPr/>
              </p:nvCxnSpPr>
              <p:spPr>
                <a:xfrm rot="600000" flipH="1">
                  <a:off x="1002096" y="3486509"/>
                  <a:ext cx="228600" cy="1524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Arrow Connector 133"/>
                <p:cNvCxnSpPr/>
                <p:nvPr/>
              </p:nvCxnSpPr>
              <p:spPr>
                <a:xfrm rot="21600000">
                  <a:off x="152400" y="3581400"/>
                  <a:ext cx="228600" cy="1524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 rot="2100000" flipH="1">
                  <a:off x="1394637" y="3785579"/>
                  <a:ext cx="228600" cy="1524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Arrow Connector 135"/>
                <p:cNvCxnSpPr/>
                <p:nvPr/>
              </p:nvCxnSpPr>
              <p:spPr>
                <a:xfrm rot="18300000" flipH="1">
                  <a:off x="547079" y="3337735"/>
                  <a:ext cx="228600" cy="1524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Arrow Connector 136"/>
                <p:cNvCxnSpPr/>
                <p:nvPr/>
              </p:nvCxnSpPr>
              <p:spPr>
                <a:xfrm rot="19500000">
                  <a:off x="23035" y="3937979"/>
                  <a:ext cx="228600" cy="1524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Arrow Connector 137"/>
                <p:cNvCxnSpPr/>
                <p:nvPr/>
              </p:nvCxnSpPr>
              <p:spPr>
                <a:xfrm rot="3300000">
                  <a:off x="775679" y="3337735"/>
                  <a:ext cx="228600" cy="1524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9" name="Straight Arrow Connector 128"/>
              <p:cNvCxnSpPr/>
              <p:nvPr/>
            </p:nvCxnSpPr>
            <p:spPr>
              <a:xfrm rot="18300000" flipH="1">
                <a:off x="3764554" y="2801906"/>
                <a:ext cx="190741" cy="1166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>
                <a:off x="3352800" y="3130701"/>
                <a:ext cx="174960" cy="1271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9" name="Straight Arrow Connector 138"/>
            <p:cNvCxnSpPr/>
            <p:nvPr/>
          </p:nvCxnSpPr>
          <p:spPr>
            <a:xfrm flipH="1">
              <a:off x="5413930" y="2976381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rot="600000" flipH="1">
              <a:off x="5306089" y="2833625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rot="2100000" flipH="1">
              <a:off x="5606522" y="3083165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>
              <a:off x="4778040" y="2926080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>
              <a:off x="4724400" y="3098800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>
              <a:off x="4739940" y="3238500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rot="5400000">
              <a:off x="5411539" y="3135400"/>
              <a:ext cx="174960" cy="1271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rot="18300000" flipH="1">
              <a:off x="5112505" y="2928906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 rot="18300000" flipH="1">
              <a:off x="4985505" y="2948854"/>
              <a:ext cx="190741" cy="1166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03"/>
          <p:cNvGrpSpPr/>
          <p:nvPr/>
        </p:nvGrpSpPr>
        <p:grpSpPr>
          <a:xfrm>
            <a:off x="2590800" y="-100506"/>
            <a:ext cx="7162800" cy="2081706"/>
            <a:chOff x="2971800" y="280494"/>
            <a:chExt cx="7162800" cy="2081706"/>
          </a:xfrm>
        </p:grpSpPr>
        <p:sp>
          <p:nvSpPr>
            <p:cNvPr id="217" name="Rectangle 216"/>
            <p:cNvSpPr/>
            <p:nvPr/>
          </p:nvSpPr>
          <p:spPr>
            <a:xfrm>
              <a:off x="2971800" y="457200"/>
              <a:ext cx="7162800" cy="1905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3048000" y="280494"/>
              <a:ext cx="7010400" cy="19389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endParaRPr lang="en-US" sz="2400" dirty="0" smtClean="0"/>
            </a:p>
            <a:p>
              <a:pPr algn="ctr"/>
              <a:r>
                <a:rPr lang="en-US" sz="2400" dirty="0" smtClean="0"/>
                <a:t>The purpose of this study is to </a:t>
              </a:r>
              <a:r>
                <a:rPr lang="en-US" sz="2400" dirty="0"/>
                <a:t>determine </a:t>
              </a:r>
              <a:r>
                <a:rPr lang="en-US" sz="2400" dirty="0" smtClean="0"/>
                <a:t>if there are changes in the structure and function of the brain over a season of football in players who did not have a concussion.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33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5930" y="438920"/>
            <a:ext cx="9741709" cy="594009"/>
          </a:xfrm>
          <a:prstGeom prst="rect">
            <a:avLst/>
          </a:prstGeom>
          <a:effectLst/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700" b="1" kern="1200" cap="none" spc="0" baseline="0" dirty="0" smtClean="0">
                <a:solidFill>
                  <a:srgbClr val="000C48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Significance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60199" y="1266202"/>
            <a:ext cx="6718169" cy="4667893"/>
          </a:xfrm>
        </p:spPr>
        <p:txBody>
          <a:bodyPr/>
          <a:lstStyle>
            <a:lvl1pPr marL="126206" indent="-126206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575" b="0" kern="1200" baseline="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342900" indent="-170260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575" b="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557213" indent="-170260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lang="en-US" sz="1575" b="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771525" indent="-171450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575" b="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4647" indent="-170260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575" b="0" kern="1200" dirty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67" dirty="0" smtClean="0"/>
              <a:t>Collegiate </a:t>
            </a:r>
            <a:r>
              <a:rPr lang="en-US" sz="2667" dirty="0"/>
              <a:t>and high school </a:t>
            </a:r>
            <a:r>
              <a:rPr lang="en-US" sz="2667" dirty="0" smtClean="0"/>
              <a:t>football players </a:t>
            </a:r>
            <a:r>
              <a:rPr lang="en-US" sz="2667" dirty="0"/>
              <a:t>sustain a surprisingly high number of head impacts ranging from several hundred to well over </a:t>
            </a:r>
            <a:r>
              <a:rPr lang="en-US" sz="2667" dirty="0" smtClean="0"/>
              <a:t>1,000 </a:t>
            </a:r>
            <a:r>
              <a:rPr lang="en-US" sz="2667" dirty="0"/>
              <a:t>during the course of a </a:t>
            </a:r>
            <a:r>
              <a:rPr lang="en-US" sz="2667" dirty="0" smtClean="0"/>
              <a:t>season.</a:t>
            </a:r>
            <a:endParaRPr lang="en-US" sz="2667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67" dirty="0" smtClean="0"/>
              <a:t>The </a:t>
            </a:r>
            <a:r>
              <a:rPr lang="en-US" sz="2667" dirty="0"/>
              <a:t>vast majority of these </a:t>
            </a:r>
            <a:r>
              <a:rPr lang="en-US" sz="2667" dirty="0" smtClean="0"/>
              <a:t>do </a:t>
            </a:r>
            <a:r>
              <a:rPr lang="en-US" sz="2667" dirty="0"/>
              <a:t>not result in </a:t>
            </a:r>
            <a:r>
              <a:rPr lang="en-US" sz="2667" dirty="0" smtClean="0"/>
              <a:t>concussion.</a:t>
            </a:r>
            <a:endParaRPr lang="en-US" sz="2667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67" dirty="0" smtClean="0"/>
              <a:t>This </a:t>
            </a:r>
            <a:r>
              <a:rPr lang="en-US" sz="2667" dirty="0"/>
              <a:t>is a highly understudied area at the youth and high school level.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667" dirty="0"/>
          </a:p>
        </p:txBody>
      </p:sp>
      <p:pic>
        <p:nvPicPr>
          <p:cNvPr id="4" name="Picture 1" descr="\\brutus2\12$\12\kids\JrPeeWee\Hit_screensh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8368" y="2142975"/>
            <a:ext cx="3678892" cy="2914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5554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7464" y="3885395"/>
            <a:ext cx="11306627" cy="214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 smtClean="0">
                <a:latin typeface="Franklin Gothic Book" panose="020B0503020102020204" pitchFamily="34" charset="0"/>
              </a:rPr>
              <a:t>During childhood development, pruning occurs to reduce unused connections in the brain, reducing the gray matter volume in these areas. </a:t>
            </a:r>
            <a:r>
              <a:rPr lang="en-US" sz="2667" dirty="0">
                <a:latin typeface="Franklin Gothic Book" panose="020B0503020102020204" pitchFamily="34" charset="0"/>
              </a:rPr>
              <a:t>By </a:t>
            </a:r>
            <a:r>
              <a:rPr lang="en-US" sz="2667" dirty="0" smtClean="0">
                <a:latin typeface="Franklin Gothic Book" panose="020B0503020102020204" pitchFamily="34" charset="0"/>
              </a:rPr>
              <a:t>decreasing the </a:t>
            </a:r>
            <a:r>
              <a:rPr lang="en-US" sz="2667" dirty="0">
                <a:latin typeface="Franklin Gothic Book" panose="020B0503020102020204" pitchFamily="34" charset="0"/>
              </a:rPr>
              <a:t>synapses that are no longer used, the brain becomes more </a:t>
            </a:r>
            <a:r>
              <a:rPr lang="en-US" sz="2667" dirty="0" smtClean="0">
                <a:latin typeface="Franklin Gothic Book" panose="020B0503020102020204" pitchFamily="34" charset="0"/>
              </a:rPr>
              <a:t>efficient. We </a:t>
            </a:r>
            <a:r>
              <a:rPr lang="en-US" sz="2667" dirty="0">
                <a:latin typeface="Franklin Gothic Book" panose="020B0503020102020204" pitchFamily="34" charset="0"/>
              </a:rPr>
              <a:t>hypothesized that a season of contact sports will </a:t>
            </a:r>
            <a:r>
              <a:rPr lang="en-US" sz="2667" dirty="0" smtClean="0">
                <a:latin typeface="Franklin Gothic Book" panose="020B0503020102020204" pitchFamily="34" charset="0"/>
              </a:rPr>
              <a:t>change </a:t>
            </a:r>
            <a:r>
              <a:rPr lang="en-US" sz="2667" dirty="0">
                <a:latin typeface="Franklin Gothic Book" panose="020B0503020102020204" pitchFamily="34" charset="0"/>
              </a:rPr>
              <a:t>this </a:t>
            </a:r>
            <a:r>
              <a:rPr lang="en-US" sz="2667" dirty="0" smtClean="0">
                <a:latin typeface="Franklin Gothic Book" panose="020B0503020102020204" pitchFamily="34" charset="0"/>
              </a:rPr>
              <a:t>relationship due to the repeated head impacts.</a:t>
            </a:r>
            <a:endParaRPr lang="en-US" sz="2667" dirty="0">
              <a:latin typeface="Franklin Gothic Book" panose="020B05030201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74732" y="6551448"/>
            <a:ext cx="864076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1" dirty="0">
                <a:solidFill>
                  <a:schemeClr val="tx1"/>
                </a:solidFill>
              </a:rPr>
              <a:t>The Adolescent Brain, Volume: 1124, Issue: 1, Pages: 111-126, First published: 03 April 2008, DOI: (10.1196/annals.1440.010)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27" y="103040"/>
            <a:ext cx="4483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4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7169" t="18453" r="3307" b="7381"/>
          <a:stretch/>
        </p:blipFill>
        <p:spPr>
          <a:xfrm>
            <a:off x="3643402" y="890681"/>
            <a:ext cx="4472397" cy="5594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169" t="18333" r="2910" b="7739"/>
          <a:stretch/>
        </p:blipFill>
        <p:spPr>
          <a:xfrm>
            <a:off x="3636153" y="888533"/>
            <a:ext cx="4517301" cy="5577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7725" t="17738" r="2989" b="7262"/>
          <a:stretch/>
        </p:blipFill>
        <p:spPr>
          <a:xfrm>
            <a:off x="3685757" y="827815"/>
            <a:ext cx="4445455" cy="56578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98216" y="1501178"/>
            <a:ext cx="1726755" cy="1125694"/>
            <a:chOff x="1439854" y="1077178"/>
            <a:chExt cx="1726755" cy="1125694"/>
          </a:xfrm>
        </p:grpSpPr>
        <p:sp>
          <p:nvSpPr>
            <p:cNvPr id="6" name="TextBox 5"/>
            <p:cNvSpPr txBox="1"/>
            <p:nvPr/>
          </p:nvSpPr>
          <p:spPr>
            <a:xfrm>
              <a:off x="1439854" y="1077178"/>
              <a:ext cx="1726755" cy="461665"/>
            </a:xfrm>
            <a:prstGeom prst="rect">
              <a:avLst/>
            </a:prstGeom>
            <a:noFill/>
          </p:spPr>
          <p:txBody>
            <a:bodyPr wrap="none" lIns="91420" tIns="45711" rIns="91420" bIns="45711" rtlCol="0">
              <a:spAutoFit/>
            </a:bodyPr>
            <a:lstStyle/>
            <a:p>
              <a:pPr algn="ctr" defTabSz="4571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latin typeface="Corbel"/>
                </a:rPr>
                <a:t>Gray Matter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86714" y="1556541"/>
              <a:ext cx="1233030" cy="646331"/>
            </a:xfrm>
            <a:prstGeom prst="rect">
              <a:avLst/>
            </a:prstGeom>
            <a:noFill/>
          </p:spPr>
          <p:txBody>
            <a:bodyPr wrap="none" lIns="91420" tIns="45711" rIns="91420" bIns="45711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pPr defTabSz="4571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  <a:latin typeface="Corbel"/>
                </a:rPr>
                <a:t>Neuronal </a:t>
              </a:r>
            </a:p>
            <a:p>
              <a:pPr defTabSz="4571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  <a:latin typeface="Corbel"/>
                </a:rPr>
                <a:t>Cell Bodies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17261" y="3688174"/>
            <a:ext cx="1888659" cy="1064837"/>
            <a:chOff x="1358901" y="3241640"/>
            <a:chExt cx="1888659" cy="1064837"/>
          </a:xfrm>
        </p:grpSpPr>
        <p:sp>
          <p:nvSpPr>
            <p:cNvPr id="9" name="TextBox 8"/>
            <p:cNvSpPr txBox="1"/>
            <p:nvPr/>
          </p:nvSpPr>
          <p:spPr>
            <a:xfrm>
              <a:off x="1358901" y="3241640"/>
              <a:ext cx="1888659" cy="461665"/>
            </a:xfrm>
            <a:prstGeom prst="rect">
              <a:avLst/>
            </a:prstGeom>
            <a:noFill/>
          </p:spPr>
          <p:txBody>
            <a:bodyPr wrap="none" lIns="91420" tIns="45711" rIns="91420" bIns="45711" rtlCol="0">
              <a:spAutoFit/>
            </a:bodyPr>
            <a:lstStyle/>
            <a:p>
              <a:pPr algn="ctr" defTabSz="4571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latin typeface="Corbel"/>
                </a:rPr>
                <a:t>White Matter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9496" y="3660146"/>
              <a:ext cx="827471" cy="646331"/>
            </a:xfrm>
            <a:prstGeom prst="rect">
              <a:avLst/>
            </a:prstGeom>
            <a:noFill/>
          </p:spPr>
          <p:txBody>
            <a:bodyPr wrap="none" lIns="91420" tIns="45711" rIns="91420" bIns="45711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pPr defTabSz="4571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  <a:latin typeface="Corbel"/>
                </a:rPr>
                <a:t>Axons</a:t>
              </a:r>
            </a:p>
            <a:p>
              <a:pPr defTabSz="4571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  <a:latin typeface="Corbel"/>
                </a:rPr>
                <a:t>Myelin</a:t>
              </a:r>
            </a:p>
          </p:txBody>
        </p:sp>
      </p:grpSp>
      <p:pic>
        <p:nvPicPr>
          <p:cNvPr id="11" name="Picture 2" descr="Image result for brain transverse plane human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4" t="49644" r="31742" b="7209"/>
          <a:stretch/>
        </p:blipFill>
        <p:spPr bwMode="auto">
          <a:xfrm rot="1308720" flipH="1">
            <a:off x="6765417" y="126828"/>
            <a:ext cx="1495294" cy="10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3442378" y="2552342"/>
            <a:ext cx="1761817" cy="1366663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</p:cNvCxnSpPr>
          <p:nvPr/>
        </p:nvCxnSpPr>
        <p:spPr>
          <a:xfrm>
            <a:off x="3324970" y="1732011"/>
            <a:ext cx="1430424" cy="693042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-348613" y="630921"/>
            <a:ext cx="4199300" cy="5892179"/>
            <a:chOff x="257893" y="1361655"/>
            <a:chExt cx="4199300" cy="5892179"/>
          </a:xfrm>
        </p:grpSpPr>
        <p:pic>
          <p:nvPicPr>
            <p:cNvPr id="15" name="Picture 2" descr="Image result for neuron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74"/>
            <a:stretch/>
          </p:blipFill>
          <p:spPr bwMode="auto">
            <a:xfrm rot="3724682">
              <a:off x="499074" y="1120474"/>
              <a:ext cx="2294176" cy="27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Image result for neuron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73"/>
            <a:stretch/>
          </p:blipFill>
          <p:spPr bwMode="auto">
            <a:xfrm rot="3724682">
              <a:off x="1060582" y="3857223"/>
              <a:ext cx="4016684" cy="27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3211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5930" y="438920"/>
            <a:ext cx="9741709" cy="594009"/>
          </a:xfrm>
          <a:prstGeom prst="rect">
            <a:avLst/>
          </a:prstGeom>
          <a:effectLst/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700" b="1" kern="1200" cap="none" spc="0" baseline="0" dirty="0" smtClean="0">
                <a:solidFill>
                  <a:srgbClr val="000C48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</a:rPr>
              <a:t>Resting State Functional MRI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60199" y="1266202"/>
            <a:ext cx="5547187" cy="4667893"/>
          </a:xfrm>
        </p:spPr>
        <p:txBody>
          <a:bodyPr/>
          <a:lstStyle>
            <a:lvl1pPr marL="126206" indent="-126206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575" b="0" kern="1200" baseline="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342900" indent="-170260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575" b="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557213" indent="-170260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lang="en-US" sz="1575" b="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771525" indent="-171450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575" b="0" kern="1200" dirty="0" smtClean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4647" indent="-170260" algn="l" defTabSz="68580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575" b="0" kern="1200" dirty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667" dirty="0" smtClean="0">
                <a:latin typeface="Franklin Gothic Book" charset="0"/>
                <a:ea typeface="Franklin Gothic Book" charset="0"/>
                <a:cs typeface="Franklin Gothic Book" charset="0"/>
              </a:rPr>
              <a:t>Resting </a:t>
            </a:r>
            <a:r>
              <a:rPr lang="en-US" sz="2667" dirty="0">
                <a:latin typeface="Franklin Gothic Book" charset="0"/>
                <a:ea typeface="Franklin Gothic Book" charset="0"/>
                <a:cs typeface="Franklin Gothic Book" charset="0"/>
              </a:rPr>
              <a:t>state fMRI (</a:t>
            </a:r>
            <a:r>
              <a:rPr lang="en-US" sz="2667" dirty="0" err="1" smtClean="0">
                <a:latin typeface="Franklin Gothic Book" charset="0"/>
                <a:ea typeface="Franklin Gothic Book" charset="0"/>
                <a:cs typeface="Franklin Gothic Book" charset="0"/>
              </a:rPr>
              <a:t>rsfMRI</a:t>
            </a:r>
            <a:r>
              <a:rPr lang="en-US" sz="2667" dirty="0" smtClean="0">
                <a:latin typeface="Franklin Gothic Book" charset="0"/>
                <a:ea typeface="Franklin Gothic Book" charset="0"/>
                <a:cs typeface="Franklin Gothic Book" charset="0"/>
              </a:rPr>
              <a:t>) is </a:t>
            </a:r>
            <a:r>
              <a:rPr lang="en-US" sz="2667" dirty="0">
                <a:latin typeface="Franklin Gothic Book" charset="0"/>
                <a:ea typeface="Franklin Gothic Book" charset="0"/>
                <a:cs typeface="Franklin Gothic Book" charset="0"/>
              </a:rPr>
              <a:t>used in brain mapping to evaluate regional interactions that occur </a:t>
            </a:r>
            <a:r>
              <a:rPr lang="en-US" sz="2667" dirty="0" smtClean="0">
                <a:latin typeface="Franklin Gothic Book" charset="0"/>
                <a:ea typeface="Franklin Gothic Book" charset="0"/>
                <a:cs typeface="Franklin Gothic Book" charset="0"/>
              </a:rPr>
              <a:t>when </a:t>
            </a:r>
            <a:r>
              <a:rPr lang="en-US" sz="2667" dirty="0">
                <a:latin typeface="Franklin Gothic Book" charset="0"/>
                <a:ea typeface="Franklin Gothic Book" charset="0"/>
                <a:cs typeface="Franklin Gothic Book" charset="0"/>
              </a:rPr>
              <a:t>an explicit task is not being </a:t>
            </a:r>
            <a:r>
              <a:rPr lang="en-US" sz="2667" dirty="0" smtClean="0">
                <a:latin typeface="Franklin Gothic Book" charset="0"/>
                <a:ea typeface="Franklin Gothic Book" charset="0"/>
                <a:cs typeface="Franklin Gothic Book" charset="0"/>
              </a:rPr>
              <a:t>performed.</a:t>
            </a:r>
            <a:endParaRPr lang="en-US" sz="2667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6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386" y="1312622"/>
            <a:ext cx="5052329" cy="34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39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Default mode network (DMN)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371" y="0"/>
            <a:ext cx="2465629" cy="2783686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85801" y="2045026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3600" b="0" i="0" kern="1200" cap="none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indent="-285750" algn="l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3200" b="0" i="0" kern="1200" cap="none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200150" indent="-285750" algn="l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800" b="0" i="0" kern="1200" cap="none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43050" indent="-171450" algn="l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b="0" i="0" kern="1200" cap="none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b="0" i="0" kern="1200" cap="none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DMN tends to be triggered when thinking about one's self, others, the past, or the future, and it has been implicated in daydreaming and mind </a:t>
            </a:r>
            <a:r>
              <a:rPr lang="en-US" dirty="0" smtClean="0"/>
              <a:t>wandering.</a:t>
            </a:r>
          </a:p>
          <a:p>
            <a:r>
              <a:rPr lang="en-US" dirty="0"/>
              <a:t>Abnormal activity in the DMN has been linked with a range of conditions, including Alzheimer's disease, attention deficit hyperactivity disorder, and schizophrenia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 this study, we analyzed changes in DMN regions, using advanced signal processing techniques.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22415" y="6349709"/>
            <a:ext cx="82413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</a:rPr>
              <a:t>Kucyi</a:t>
            </a:r>
            <a:r>
              <a:rPr lang="en-US" sz="1100" dirty="0">
                <a:latin typeface="Arial" panose="020B0604020202020204" pitchFamily="34" charset="0"/>
              </a:rPr>
              <a:t>, Aaron, and Karen D. Davis. "Dynamic functional connectivity of the default mode network tracks daydreaming." </a:t>
            </a:r>
            <a:r>
              <a:rPr lang="en-US" sz="1100" i="1" dirty="0" err="1">
                <a:latin typeface="Arial" panose="020B0604020202020204" pitchFamily="34" charset="0"/>
              </a:rPr>
              <a:t>Neuroimage</a:t>
            </a:r>
            <a:r>
              <a:rPr lang="en-US" sz="1100" dirty="0">
                <a:latin typeface="Arial" panose="020B0604020202020204" pitchFamily="34" charset="0"/>
              </a:rPr>
              <a:t> 100 (2014): 471-480.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7954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5930" y="438920"/>
            <a:ext cx="9741709" cy="594009"/>
          </a:xfrm>
          <a:prstGeom prst="rect">
            <a:avLst/>
          </a:prstGeom>
          <a:effectLst/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700" b="1" kern="1200" cap="none" spc="0" baseline="0" dirty="0" smtClean="0">
                <a:solidFill>
                  <a:srgbClr val="000C48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Subjects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1362635" y="1099259"/>
            <a:ext cx="11263280" cy="16417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685783" indent="-685783">
              <a:buFont typeface="Arial" panose="020B0604020202020204" pitchFamily="34" charset="0"/>
              <a:buChar char="•"/>
            </a:pPr>
            <a:r>
              <a:rPr lang="en-US" sz="2667" dirty="0" smtClean="0">
                <a:latin typeface="Franklin Gothic Medium" panose="020B0603020102020204" pitchFamily="34" charset="0"/>
              </a:rPr>
              <a:t>60 </a:t>
            </a:r>
            <a:r>
              <a:rPr lang="en-US" sz="2667" dirty="0">
                <a:latin typeface="Franklin Gothic Medium" panose="020B0603020102020204" pitchFamily="34" charset="0"/>
              </a:rPr>
              <a:t>youth </a:t>
            </a:r>
            <a:r>
              <a:rPr lang="en-US" sz="2667" dirty="0" smtClean="0">
                <a:latin typeface="Franklin Gothic Medium" panose="020B0603020102020204" pitchFamily="34" charset="0"/>
              </a:rPr>
              <a:t>and high school football </a:t>
            </a:r>
            <a:r>
              <a:rPr lang="en-US" sz="2667" dirty="0">
                <a:latin typeface="Franklin Gothic Medium" panose="020B0603020102020204" pitchFamily="34" charset="0"/>
              </a:rPr>
              <a:t>players (ages </a:t>
            </a:r>
            <a:r>
              <a:rPr lang="en-US" sz="2667" dirty="0" smtClean="0">
                <a:latin typeface="Franklin Gothic Medium" panose="020B0603020102020204" pitchFamily="34" charset="0"/>
              </a:rPr>
              <a:t>9-18).</a:t>
            </a:r>
            <a:endParaRPr lang="en-US" sz="2667" dirty="0">
              <a:latin typeface="Franklin Gothic Medium" panose="020B0603020102020204" pitchFamily="34" charset="0"/>
            </a:endParaRPr>
          </a:p>
          <a:p>
            <a:pPr marL="685783" indent="-685783">
              <a:buFont typeface="Arial" panose="020B0604020202020204" pitchFamily="34" charset="0"/>
              <a:buChar char="•"/>
            </a:pPr>
            <a:r>
              <a:rPr lang="en-US" sz="2667" dirty="0" smtClean="0">
                <a:latin typeface="Franklin Gothic Medium" panose="020B0603020102020204" pitchFamily="34" charset="0"/>
              </a:rPr>
              <a:t>No </a:t>
            </a:r>
            <a:r>
              <a:rPr lang="en-US" sz="2667" dirty="0">
                <a:latin typeface="Franklin Gothic Medium" panose="020B0603020102020204" pitchFamily="34" charset="0"/>
              </a:rPr>
              <a:t>history of concussion, neurological or developmental </a:t>
            </a:r>
            <a:r>
              <a:rPr lang="en-US" sz="2667" dirty="0" smtClean="0">
                <a:latin typeface="Franklin Gothic Medium" panose="020B0603020102020204" pitchFamily="34" charset="0"/>
              </a:rPr>
              <a:t>disorders.</a:t>
            </a:r>
            <a:endParaRPr lang="en-US" sz="2667" dirty="0">
              <a:latin typeface="Franklin Gothic Medium" panose="020B0603020102020204" pitchFamily="34" charset="0"/>
            </a:endParaRPr>
          </a:p>
          <a:p>
            <a:pPr marL="685783" indent="-685783">
              <a:buFont typeface="Arial" panose="020B0604020202020204" pitchFamily="34" charset="0"/>
              <a:buChar char="•"/>
            </a:pPr>
            <a:endParaRPr lang="en-US" sz="2667" dirty="0">
              <a:latin typeface="Franklin Gothic Medium" panose="020B0603020102020204" pitchFamily="34" charset="0"/>
            </a:endParaRPr>
          </a:p>
          <a:p>
            <a:endParaRPr lang="en-US" sz="2667" dirty="0"/>
          </a:p>
        </p:txBody>
      </p:sp>
      <p:sp>
        <p:nvSpPr>
          <p:cNvPr id="37" name="Rectangle 36"/>
          <p:cNvSpPr/>
          <p:nvPr/>
        </p:nvSpPr>
        <p:spPr>
          <a:xfrm>
            <a:off x="8915846" y="3648705"/>
            <a:ext cx="2010685" cy="1780751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61260" y="3642519"/>
            <a:ext cx="2010685" cy="179311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14634" y="2408414"/>
            <a:ext cx="296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ＭＳ Ｐゴシック" charset="0"/>
              </a:rPr>
              <a:t>Pre-Season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50532" y="2408413"/>
            <a:ext cx="3542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ＭＳ Ｐゴシック" charset="0"/>
              </a:rPr>
              <a:t>During  the Season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21057" y="2408412"/>
            <a:ext cx="296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ＭＳ Ｐゴシック" charset="0"/>
              </a:rPr>
              <a:t>Post-Season</a:t>
            </a:r>
            <a:endParaRPr lang="en-US" sz="32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ＭＳ Ｐゴシック" charset="0"/>
            </a:endParaRPr>
          </a:p>
        </p:txBody>
      </p:sp>
      <p:grpSp>
        <p:nvGrpSpPr>
          <p:cNvPr id="42" name="Group 114"/>
          <p:cNvGrpSpPr/>
          <p:nvPr/>
        </p:nvGrpSpPr>
        <p:grpSpPr>
          <a:xfrm>
            <a:off x="4222800" y="4827475"/>
            <a:ext cx="3614237" cy="1731645"/>
            <a:chOff x="3733800" y="4800600"/>
            <a:chExt cx="3733800" cy="2004646"/>
          </a:xfrm>
        </p:grpSpPr>
        <p:sp>
          <p:nvSpPr>
            <p:cNvPr id="43" name="Rectangle 42"/>
            <p:cNvSpPr/>
            <p:nvPr/>
          </p:nvSpPr>
          <p:spPr>
            <a:xfrm>
              <a:off x="3733800" y="4800600"/>
              <a:ext cx="3733800" cy="200464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Franklin Gothic Book"/>
              </a:endParaRPr>
            </a:p>
          </p:txBody>
        </p:sp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8774" y="4876800"/>
              <a:ext cx="3503852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45" name="Straight Connector 44"/>
          <p:cNvCxnSpPr/>
          <p:nvPr/>
        </p:nvCxnSpPr>
        <p:spPr>
          <a:xfrm>
            <a:off x="3883723" y="3276238"/>
            <a:ext cx="0" cy="2077973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62612" y="3351480"/>
            <a:ext cx="0" cy="20779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E:\WFU_PC\My_Documents\SLIDE_TALKS\UTSW_grand_rounds\adver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4" t="3007" r="23750" b="56783"/>
          <a:stretch/>
        </p:blipFill>
        <p:spPr bwMode="auto">
          <a:xfrm>
            <a:off x="4519977" y="3146369"/>
            <a:ext cx="2930923" cy="145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s://engineering.purdue.edu/Engr/AboutUs/News/Publications/EngineeringImpact/2010_1/ECEIssue/HeadInjuryStudyScoresEarlyTouchdown/insidehelm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00" y="3067165"/>
            <a:ext cx="1544563" cy="1047540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ight Arrow 48"/>
          <p:cNvSpPr/>
          <p:nvPr/>
        </p:nvSpPr>
        <p:spPr>
          <a:xfrm>
            <a:off x="3587678" y="2645177"/>
            <a:ext cx="869591" cy="22629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0" name="Right Arrow 49"/>
          <p:cNvSpPr/>
          <p:nvPr/>
        </p:nvSpPr>
        <p:spPr>
          <a:xfrm>
            <a:off x="7951466" y="2645177"/>
            <a:ext cx="869591" cy="22629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/>
          <a:srcRect t="3078"/>
          <a:stretch/>
        </p:blipFill>
        <p:spPr>
          <a:xfrm>
            <a:off x="1750168" y="3877408"/>
            <a:ext cx="1432869" cy="136673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t="2454"/>
          <a:stretch/>
        </p:blipFill>
        <p:spPr>
          <a:xfrm>
            <a:off x="9271136" y="3868615"/>
            <a:ext cx="1432869" cy="1375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9963" y="3221603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Rs-fMRI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384688" y="3221603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Rs-fMRI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98728" y="6510069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Measuring Head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6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0" grpId="0"/>
      <p:bldP spid="41" grpId="0"/>
      <p:bldP spid="49" grpId="0" animBg="1"/>
      <p:bldP spid="50" grpId="0" animBg="1"/>
      <p:bldP spid="3" grpId="0"/>
      <p:bldP spid="21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ustom 26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521B92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13D1432C35814BB942D0694E007A9E" ma:contentTypeVersion="3" ma:contentTypeDescription="Create a new document." ma:contentTypeScope="" ma:versionID="37b8438daf3f9284d3ba453d5fadae8d">
  <xsd:schema xmlns:xsd="http://www.w3.org/2001/XMLSchema" xmlns:xs="http://www.w3.org/2001/XMLSchema" xmlns:p="http://schemas.microsoft.com/office/2006/metadata/properties" xmlns:ns2="03b2874b-d68c-4f58-b3f0-0fdb89b7a925" targetNamespace="http://schemas.microsoft.com/office/2006/metadata/properties" ma:root="true" ma:fieldsID="9916336636adde3f295849350032f360" ns2:_="">
    <xsd:import namespace="03b2874b-d68c-4f58-b3f0-0fdb89b7a9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b2874b-d68c-4f58-b3f0-0fdb89b7a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BFDAB7-93B9-4434-A634-0DA4D0C7AE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b2874b-d68c-4f58-b3f0-0fdb89b7a9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7FEEF2-B1E3-4266-956B-A03162619C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676091-23CD-483E-90DD-871D93BCE1D7}">
  <ds:schemaRefs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3b2874b-d68c-4f58-b3f0-0fdb89b7a92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467</TotalTime>
  <Words>822</Words>
  <Application>Microsoft Office PowerPoint</Application>
  <PresentationFormat>Widescreen</PresentationFormat>
  <Paragraphs>113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ＭＳ Ｐゴシック</vt:lpstr>
      <vt:lpstr>Arial</vt:lpstr>
      <vt:lpstr>Calibri</vt:lpstr>
      <vt:lpstr>Corbel</vt:lpstr>
      <vt:lpstr>Franklin Gothic Book</vt:lpstr>
      <vt:lpstr>Franklin Gothic Demi Cond</vt:lpstr>
      <vt:lpstr>Franklin Gothic Medium</vt:lpstr>
      <vt:lpstr>Gill Sans MT</vt:lpstr>
      <vt:lpstr>Times New Roman</vt:lpstr>
      <vt:lpstr>Wingdings</vt:lpstr>
      <vt:lpstr>Celestial</vt:lpstr>
      <vt:lpstr>Subconcussive head impacts may alter metrics associated with normal pruning in youth and high school football players</vt:lpstr>
      <vt:lpstr>Disclosures</vt:lpstr>
      <vt:lpstr>PowerPoint Presentation</vt:lpstr>
      <vt:lpstr>PowerPoint Presentation</vt:lpstr>
      <vt:lpstr>Hypothesis</vt:lpstr>
      <vt:lpstr>PowerPoint Presentation</vt:lpstr>
      <vt:lpstr>PowerPoint Presentation</vt:lpstr>
      <vt:lpstr>Default mode network (DMN)</vt:lpstr>
      <vt:lpstr>PowerPoint Presentation</vt:lpstr>
      <vt:lpstr>HIT System Hardware to Measure Head Impacts</vt:lpstr>
      <vt:lpstr>PowerPoint Presentation</vt:lpstr>
      <vt:lpstr>Risk Weighted Cumulative Exposure (RWE)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Katz</dc:creator>
  <cp:lastModifiedBy>Dionna Arnold</cp:lastModifiedBy>
  <cp:revision>27</cp:revision>
  <dcterms:created xsi:type="dcterms:W3CDTF">2017-09-26T21:31:33Z</dcterms:created>
  <dcterms:modified xsi:type="dcterms:W3CDTF">2018-11-13T21:43:21Z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0x0101005813D1432C35814BB942D0694E007A9E</vt:lpwstr>
  </property>
</Properties>
</file>