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1"/>
  </p:notesMasterIdLst>
  <p:sldIdLst>
    <p:sldId id="263" r:id="rId5"/>
    <p:sldId id="264" r:id="rId6"/>
    <p:sldId id="266" r:id="rId7"/>
    <p:sldId id="265" r:id="rId8"/>
    <p:sldId id="267" r:id="rId9"/>
    <p:sldId id="260" r:id="rId10"/>
  </p:sldIdLst>
  <p:sldSz cx="12192000" cy="6858000"/>
  <p:notesSz cx="6858000" cy="9144000"/>
  <p:embeddedFontLst>
    <p:embeddedFont>
      <p:font typeface="Capitana Light" panose="020B0604020202020204" charset="0"/>
      <p:regular r:id="rId12"/>
      <p:italic r:id="rId13"/>
    </p:embeddedFont>
    <p:embeddedFont>
      <p:font typeface="Uni Neue Regular" charset="0"/>
      <p:regular r:id="rId14"/>
      <p: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255A"/>
    <a:srgbClr val="00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21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6F82F-F53A-4143-93FC-87550EA2F1B6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91ABF-C88E-7843-B5D2-A9AAE3B8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2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91ABF-C88E-7843-B5D2-A9AAE3B8EA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14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142E7-1247-637B-706C-AA762B88C6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3626" y="397934"/>
            <a:ext cx="11503300" cy="124459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TITLE </a:t>
            </a:r>
            <a:br>
              <a:rPr lang="en-US"/>
            </a:br>
            <a:r>
              <a:rPr lang="en-US"/>
              <a:t>MASTER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40457-18C4-D741-A868-DF00AEAD1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626" y="1975242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Capitana" panose="020B05020202040603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810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D4E57-E7BC-765B-2615-645E87152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44" y="407867"/>
            <a:ext cx="10268712" cy="506534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FF80B-11FF-5E66-4D13-2EAA877C2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144" y="1253331"/>
            <a:ext cx="10268712" cy="4351338"/>
          </a:xfrm>
          <a:prstGeom prst="rect">
            <a:avLst/>
          </a:prstGeom>
        </p:spPr>
        <p:txBody>
          <a:bodyPr/>
          <a:lstStyle>
            <a:lvl1pPr>
              <a:defRPr sz="2600" b="0" i="0">
                <a:latin typeface="Capitana Light" panose="020B0402020204060303" pitchFamily="34" charset="77"/>
              </a:defRPr>
            </a:lvl1pPr>
            <a:lvl2pPr>
              <a:defRPr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7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522E-F7DE-A000-16F4-EAF44E257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331" y="365126"/>
            <a:ext cx="10515600" cy="1065741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C4821-6A62-11B7-2FA5-0CADF4A5A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331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sz="2000" b="0" i="0">
                <a:latin typeface="Capitana Light" panose="020B0402020204060303" pitchFamily="34" charset="77"/>
              </a:defRPr>
            </a:lvl3pPr>
            <a:lvl4pPr>
              <a:defRPr sz="1800"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E5027-E44A-2D25-66C8-E18F20194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6331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009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DA2CB-D3CB-F562-BF7B-F5963039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213" y="419101"/>
            <a:ext cx="10515600" cy="823912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2B578-9289-331D-7EEE-F509FC5E7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213" y="1552575"/>
            <a:ext cx="5157787" cy="4762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0BAC69-3481-354E-2BD2-F84DAFA36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213" y="2266949"/>
            <a:ext cx="5157787" cy="4238625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AE51BE-143C-84C3-467D-AD5F63F98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43600" y="1552573"/>
            <a:ext cx="5183188" cy="47625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508A4-65B5-2A28-D2FA-67A00D590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43600" y="2266950"/>
            <a:ext cx="5183188" cy="4238624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362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14FD0-566A-6EEB-189E-8969B0743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3" y="422275"/>
            <a:ext cx="11463237" cy="130378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rgbClr val="3F255A"/>
                </a:solidFill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TITLE </a:t>
            </a:r>
            <a:br>
              <a:rPr lang="en-US"/>
            </a:br>
            <a:r>
              <a:rPr lang="en-US"/>
              <a:t>MASTER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A9A2A-0D57-E063-7BE5-C09A653C2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626" y="1975241"/>
            <a:ext cx="11441654" cy="39344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rgbClr val="3F255A"/>
                </a:solidFill>
                <a:latin typeface="Capitana" panose="020B05020202040603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7351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15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F754F-7846-4891-7516-1C829DB7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46" y="428625"/>
            <a:ext cx="3932237" cy="990599"/>
          </a:xfrm>
          <a:prstGeom prst="rect">
            <a:avLst/>
          </a:prstGeom>
        </p:spPr>
        <p:txBody>
          <a:bodyPr anchor="b"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76F28-4F10-F47E-5157-BB8F08AA9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846" y="428625"/>
            <a:ext cx="6592379" cy="4873625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  <a:lvl2pPr>
              <a:defRPr sz="2800" b="0" i="0">
                <a:latin typeface="Capitana Light" panose="020B0402020204060303" pitchFamily="34" charset="77"/>
              </a:defRPr>
            </a:lvl2pPr>
            <a:lvl3pPr>
              <a:defRPr sz="2400" b="0" i="0">
                <a:latin typeface="Capitana Light" panose="020B0402020204060303" pitchFamily="34" charset="77"/>
              </a:defRPr>
            </a:lvl3pPr>
            <a:lvl4pPr>
              <a:defRPr sz="2000" b="0" i="0">
                <a:latin typeface="Capitana Light" panose="020B0402020204060303" pitchFamily="34" charset="77"/>
              </a:defRPr>
            </a:lvl4pPr>
            <a:lvl5pPr>
              <a:defRPr sz="2000" b="0" i="0">
                <a:latin typeface="Capitana Light" panose="020B04020202040603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535BE6-5D61-75A8-847F-6609ADF90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9446" y="1600199"/>
            <a:ext cx="3932237" cy="3630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112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54F95-8168-49B4-04A3-4507CD8F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71" y="434975"/>
            <a:ext cx="3932237" cy="896936"/>
          </a:xfrm>
          <a:prstGeom prst="rect">
            <a:avLst/>
          </a:prstGeom>
        </p:spPr>
        <p:txBody>
          <a:bodyPr anchor="b"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C26BD2-A1E7-E497-D89E-3CC8F98ACE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0471" y="434975"/>
            <a:ext cx="6172200" cy="50450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4BDC4-2E41-5EC9-9012-0A170B0DE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071" y="1589086"/>
            <a:ext cx="3932237" cy="3725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418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43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52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5" r:id="rId6"/>
    <p:sldLayoutId id="2147483656" r:id="rId7"/>
    <p:sldLayoutId id="2147483657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Uni Neue Regular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1398C-6412-C9E0-8177-794B2A36B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1DDD78-F2E0-D194-77B1-2E96EC6474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4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C1B79C-53A1-2166-4FA5-FF464EF308D7}"/>
              </a:ext>
            </a:extLst>
          </p:cNvPr>
          <p:cNvSpPr txBox="1"/>
          <p:nvPr/>
        </p:nvSpPr>
        <p:spPr>
          <a:xfrm>
            <a:off x="2988013" y="1624848"/>
            <a:ext cx="62159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Capitana Light" panose="020B0402020204060303" pitchFamily="34" charset="77"/>
              </a:rPr>
              <a:t>This slide deck was prepared with additional layout options. Simply choose the layout to best represent your content under the New Slide option.</a:t>
            </a:r>
          </a:p>
          <a:p>
            <a:pPr algn="ctr"/>
            <a:endParaRPr lang="en-US" sz="2400">
              <a:solidFill>
                <a:schemeClr val="bg1"/>
              </a:solidFill>
              <a:latin typeface="Capitana Light" panose="020B0402020204060303" pitchFamily="34" charset="77"/>
            </a:endParaRPr>
          </a:p>
          <a:p>
            <a:pPr algn="ctr"/>
            <a:r>
              <a:rPr lang="en-US" sz="2400">
                <a:solidFill>
                  <a:schemeClr val="bg1"/>
                </a:solidFill>
                <a:latin typeface="Capitana Light" panose="020B0402020204060303" pitchFamily="34" charset="77"/>
              </a:rPr>
              <a:t>********</a:t>
            </a:r>
          </a:p>
          <a:p>
            <a:pPr algn="ctr"/>
            <a:endParaRPr lang="en-US" sz="2400">
              <a:solidFill>
                <a:schemeClr val="bg1"/>
              </a:solidFill>
              <a:latin typeface="Capitana Light" panose="020B0402020204060303" pitchFamily="34" charset="77"/>
            </a:endParaRPr>
          </a:p>
          <a:p>
            <a:pPr algn="ctr"/>
            <a:r>
              <a:rPr lang="en-US" sz="2400">
                <a:solidFill>
                  <a:schemeClr val="bg1"/>
                </a:solidFill>
                <a:latin typeface="Capitana Light" panose="020B0402020204060303" pitchFamily="34" charset="77"/>
              </a:rPr>
              <a:t>Delete this slide prior to finalizing.</a:t>
            </a:r>
          </a:p>
        </p:txBody>
      </p:sp>
    </p:spTree>
    <p:extLst>
      <p:ext uri="{BB962C8B-B14F-4D97-AF65-F5344CB8AC3E}">
        <p14:creationId xmlns:p14="http://schemas.microsoft.com/office/powerpoint/2010/main" val="772010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61AFB-B096-51F0-1EA4-E95CC706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45" y="15982"/>
            <a:ext cx="10522711" cy="462991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Capitana Light"/>
              </a:rPr>
              <a:t>AI Disclosure Slide –</a:t>
            </a: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Capitana Light"/>
              </a:rPr>
              <a:t>USE THIS SLIDE WHEN DISCLOSING AI</a:t>
            </a:r>
            <a:endParaRPr lang="en-US" dirty="0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6F8C1-F852-92A6-1278-08209BF34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45" y="942974"/>
            <a:ext cx="12053967" cy="5643563"/>
          </a:xfrm>
        </p:spPr>
        <p:txBody>
          <a:bodyPr lIns="91440" tIns="45720" rIns="91440" bIns="45720" anchor="t"/>
          <a:lstStyle/>
          <a:p>
            <a:pPr marL="342900" indent="-342900" fontAlgn="base"/>
            <a:r>
              <a:rPr lang="en-US" sz="2400" dirty="0">
                <a:latin typeface="Capitana Light"/>
              </a:rPr>
              <a:t>Disclose the</a:t>
            </a:r>
            <a:r>
              <a:rPr lang="en-US" sz="2400" b="1" dirty="0">
                <a:latin typeface="Capitana Light"/>
              </a:rPr>
              <a:t> name</a:t>
            </a:r>
            <a:r>
              <a:rPr lang="en-US" sz="2400" dirty="0">
                <a:latin typeface="Capitana Light"/>
              </a:rPr>
              <a:t>, </a:t>
            </a:r>
            <a:r>
              <a:rPr lang="en-US" sz="2400" b="1" dirty="0">
                <a:latin typeface="Capitana Light"/>
              </a:rPr>
              <a:t>versio</a:t>
            </a:r>
            <a:r>
              <a:rPr lang="en-US" sz="2400" dirty="0">
                <a:latin typeface="Capitana Light"/>
              </a:rPr>
              <a:t>n, and </a:t>
            </a:r>
            <a:r>
              <a:rPr lang="en-US" sz="2400" b="1" dirty="0">
                <a:latin typeface="Capitana Light"/>
              </a:rPr>
              <a:t>date </a:t>
            </a:r>
            <a:r>
              <a:rPr lang="en-US" sz="2400" b="1" i="1" dirty="0">
                <a:latin typeface="Capitana Light"/>
              </a:rPr>
              <a:t>(DD/MM/YY) </a:t>
            </a:r>
            <a:r>
              <a:rPr lang="en-US" sz="2400" b="1" dirty="0">
                <a:latin typeface="Capitana Light"/>
              </a:rPr>
              <a:t>of AI tool</a:t>
            </a:r>
            <a:r>
              <a:rPr lang="en-US" sz="2400" dirty="0">
                <a:latin typeface="Capitana Light"/>
              </a:rPr>
              <a:t>.</a:t>
            </a:r>
            <a:endParaRPr lang="en-US" sz="2400" dirty="0"/>
          </a:p>
          <a:p>
            <a:pPr marL="914400" lvl="2" indent="0">
              <a:buNone/>
            </a:pPr>
            <a:r>
              <a:rPr lang="en-US" sz="2400" i="1" dirty="0">
                <a:latin typeface="Capitana Light"/>
              </a:rPr>
              <a:t>Examples: </a:t>
            </a:r>
          </a:p>
          <a:p>
            <a:pPr lvl="2"/>
            <a:r>
              <a:rPr lang="en-US" sz="2400" i="1" dirty="0">
                <a:latin typeface="Capitana Light"/>
              </a:rPr>
              <a:t>ChatGPT-4</a:t>
            </a:r>
            <a:endParaRPr lang="en-US" sz="2400" dirty="0">
              <a:latin typeface="Capitana Light"/>
            </a:endParaRPr>
          </a:p>
          <a:p>
            <a:pPr lvl="2"/>
            <a:r>
              <a:rPr lang="en-US" sz="2400" i="1" dirty="0">
                <a:latin typeface="Capitana Light"/>
              </a:rPr>
              <a:t>Claude (Anthropic)</a:t>
            </a:r>
            <a:endParaRPr lang="en-US" sz="2400" dirty="0">
              <a:latin typeface="Capitana Light"/>
            </a:endParaRPr>
          </a:p>
          <a:p>
            <a:pPr lvl="2"/>
            <a:r>
              <a:rPr lang="en-US" sz="2400" i="1" dirty="0">
                <a:latin typeface="Capitana Light"/>
              </a:rPr>
              <a:t>Google Gemini</a:t>
            </a:r>
            <a:endParaRPr lang="en-US" sz="2400" dirty="0">
              <a:latin typeface="Capitana Light"/>
            </a:endParaRPr>
          </a:p>
          <a:p>
            <a:pPr lvl="2"/>
            <a:r>
              <a:rPr lang="en-US" sz="2400" i="1" dirty="0">
                <a:latin typeface="Capitana Light"/>
              </a:rPr>
              <a:t>Open evidence</a:t>
            </a:r>
            <a:endParaRPr lang="en-US" sz="2400" dirty="0">
              <a:latin typeface="Capitana Light"/>
            </a:endParaRPr>
          </a:p>
          <a:p>
            <a:pPr lvl="2"/>
            <a:r>
              <a:rPr lang="en-US" sz="2400" i="1" dirty="0">
                <a:latin typeface="Capitana Light"/>
              </a:rPr>
              <a:t>UpToDate AI (if using AI-assisted features)</a:t>
            </a:r>
            <a:endParaRPr lang="en-US" sz="2400" dirty="0">
              <a:latin typeface="Capitana Light"/>
            </a:endParaRPr>
          </a:p>
          <a:p>
            <a:pPr lvl="2"/>
            <a:endParaRPr lang="en-US" sz="2400" i="1" dirty="0">
              <a:latin typeface="Capitana Light"/>
            </a:endParaRPr>
          </a:p>
          <a:p>
            <a:pPr lvl="0"/>
            <a:r>
              <a:rPr lang="en-US" sz="2400" dirty="0">
                <a:latin typeface="Capitana Light"/>
              </a:rPr>
              <a:t>Purpose for which AI was used.</a:t>
            </a:r>
          </a:p>
          <a:p>
            <a:pPr lvl="2"/>
            <a:r>
              <a:rPr lang="en-US" sz="2400" b="1" i="1" dirty="0">
                <a:latin typeface="Capitana Light"/>
              </a:rPr>
              <a:t>Purpose of Use:</a:t>
            </a:r>
            <a:r>
              <a:rPr lang="en-US" sz="2400" i="1" dirty="0">
                <a:latin typeface="Capitana Light"/>
              </a:rPr>
              <a:t> (e.g. drafting text, creating graphics/presentations, literature search)</a:t>
            </a:r>
          </a:p>
          <a:p>
            <a:pPr marL="914400" lvl="2" indent="0">
              <a:buNone/>
            </a:pPr>
            <a:r>
              <a:rPr lang="en-US" sz="1800" dirty="0">
                <a:latin typeface="Capitana Light"/>
              </a:rPr>
              <a:t>“Line drawing generated using [AI tool name].”</a:t>
            </a:r>
          </a:p>
          <a:p>
            <a:pPr marL="914400" lvl="2" indent="0">
              <a:buNone/>
            </a:pPr>
            <a:r>
              <a:rPr lang="en-US" sz="1800" dirty="0">
                <a:latin typeface="Capitana Light"/>
              </a:rPr>
              <a:t>“Radiology image modified with AI assistance.”</a:t>
            </a:r>
          </a:p>
          <a:p>
            <a:pPr marL="914400" lvl="2" indent="0">
              <a:buNone/>
            </a:pPr>
            <a:r>
              <a:rPr lang="en-US" sz="1800" dirty="0">
                <a:latin typeface="Capitana Light"/>
              </a:rPr>
              <a:t>“Slide content generated in part by AI.”</a:t>
            </a:r>
          </a:p>
          <a:p>
            <a:pPr marL="914400" lvl="2" indent="0">
              <a:buNone/>
            </a:pPr>
            <a:r>
              <a:rPr lang="en-US" sz="1800" dirty="0">
                <a:latin typeface="Capitana Light"/>
              </a:rPr>
              <a:t>“Chart created using AI-powered analytics.”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20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D231C-CD1F-671F-6E6B-3ED16ED06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39AC0-29D8-7C31-88E2-B66BEC3B61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D416B-27E6-6954-14C6-9E2EEA02F8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08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8FDD5-5544-FDCF-A348-3ECE81C0C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7C5BB-AE76-E5B2-03CD-0FB6F651F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9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500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EFFFF"/>
      </a:hlink>
      <a:folHlink>
        <a:srgbClr val="FE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e40536-c0dd-4b49-8026-3c1871d8ec4e" xsi:nil="true"/>
    <lcf76f155ced4ddcb4097134ff3c332f xmlns="d80a8cdf-f12c-4991-8e9c-f8c91e15b214">
      <Terms xmlns="http://schemas.microsoft.com/office/infopath/2007/PartnerControls"/>
    </lcf76f155ced4ddcb4097134ff3c332f>
    <Exports_x003f_ xmlns="d80a8cdf-f12c-4991-8e9c-f8c91e15b214">false</Exports_x003f_>
    <odus xmlns="d80a8cdf-f12c-4991-8e9c-f8c91e15b21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038DA7EC9894429A6247DD5AE7D2DF" ma:contentTypeVersion="20" ma:contentTypeDescription="Create a new document." ma:contentTypeScope="" ma:versionID="593acc23a46950a977d6ea5e3c3b4437">
  <xsd:schema xmlns:xsd="http://www.w3.org/2001/XMLSchema" xmlns:xs="http://www.w3.org/2001/XMLSchema" xmlns:p="http://schemas.microsoft.com/office/2006/metadata/properties" xmlns:ns2="d80a8cdf-f12c-4991-8e9c-f8c91e15b214" xmlns:ns3="d6e40536-c0dd-4b49-8026-3c1871d8ec4e" targetNamespace="http://schemas.microsoft.com/office/2006/metadata/properties" ma:root="true" ma:fieldsID="f1d2784fd77023dff70a0beb0d48a9c5" ns2:_="" ns3:_="">
    <xsd:import namespace="d80a8cdf-f12c-4991-8e9c-f8c91e15b214"/>
    <xsd:import namespace="d6e40536-c0dd-4b49-8026-3c1871d8ec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Exports_x003f_" minOccurs="0"/>
                <xsd:element ref="ns2:od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0a8cdf-f12c-4991-8e9c-f8c91e15b2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ports_x003f_" ma:index="14" nillable="true" ma:displayName="Exports?" ma:default="0" ma:format="Dropdown" ma:internalName="Exports_x003f_">
      <xsd:simpleType>
        <xsd:restriction base="dms:Boolean"/>
      </xsd:simpleType>
    </xsd:element>
    <xsd:element name="odus" ma:index="15" nillable="true" ma:displayName="Text" ma:internalName="odus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25bbd86-fa32-471f-bdc5-e00fbd49e7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e40536-c0dd-4b49-8026-3c1871d8ec4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18af1d45-4da2-48da-9edf-bed44472fe41}" ma:internalName="TaxCatchAll" ma:showField="CatchAllData" ma:web="d6e40536-c0dd-4b49-8026-3c1871d8ec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B2897F-C968-4451-945D-7C11AF8D1F24}">
  <ds:schemaRefs>
    <ds:schemaRef ds:uri="http://purl.org/dc/elements/1.1/"/>
    <ds:schemaRef ds:uri="http://schemas.microsoft.com/office/2006/metadata/properties"/>
    <ds:schemaRef ds:uri="http://www.w3.org/XML/1998/namespace"/>
    <ds:schemaRef ds:uri="92219914-c679-4f54-86ec-ab3d70a9811c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eb02d6c-f978-4ca0-a453-13a3fdd0206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FB524F7-A473-4F96-9A29-0E5A3BCFDF80}"/>
</file>

<file path=customXml/itemProps3.xml><?xml version="1.0" encoding="utf-8"?>
<ds:datastoreItem xmlns:ds="http://schemas.openxmlformats.org/officeDocument/2006/customXml" ds:itemID="{F952104B-3834-4A9C-AB7F-03D409C241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143</Words>
  <Application>Microsoft Office PowerPoint</Application>
  <PresentationFormat>Widescreen</PresentationFormat>
  <Paragraphs>21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Uni Neue Regular</vt:lpstr>
      <vt:lpstr>Capitana</vt:lpstr>
      <vt:lpstr>Aptos</vt:lpstr>
      <vt:lpstr>Capitana Light</vt:lpstr>
      <vt:lpstr>Arial</vt:lpstr>
      <vt:lpstr>Office Theme</vt:lpstr>
      <vt:lpstr>PowerPoint Presentation</vt:lpstr>
      <vt:lpstr>PowerPoint Presentation</vt:lpstr>
      <vt:lpstr>AI Disclosure Slide –USE THIS SLIDE WHEN DISCLOSING AI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lecture title here</dc:title>
  <dc:creator>Ken Ejka</dc:creator>
  <cp:lastModifiedBy>Annette Savage</cp:lastModifiedBy>
  <cp:revision>31</cp:revision>
  <dcterms:created xsi:type="dcterms:W3CDTF">2025-03-27T13:52:40Z</dcterms:created>
  <dcterms:modified xsi:type="dcterms:W3CDTF">2026-08-04T18:39:27Z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0x010100A2038DA7EC9894429A6247DD5AE7D2DF</vt:lpwstr>
  </property>
  <property fmtid="{D5CDD505-2E9C-101B-9397-08002B2CF9AE}" pid="3" name="MediaServiceImageTags">
    <vt:lpwstr/>
  </property>
</Properties>
</file>