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7"/>
  </p:notesMasterIdLst>
  <p:handoutMasterIdLst>
    <p:handoutMasterId r:id="rId18"/>
  </p:handoutMasterIdLst>
  <p:sldIdLst>
    <p:sldId id="264" r:id="rId2"/>
    <p:sldId id="334" r:id="rId3"/>
    <p:sldId id="328" r:id="rId4"/>
    <p:sldId id="282" r:id="rId5"/>
    <p:sldId id="281" r:id="rId6"/>
    <p:sldId id="286" r:id="rId7"/>
    <p:sldId id="310" r:id="rId8"/>
    <p:sldId id="311" r:id="rId9"/>
    <p:sldId id="330" r:id="rId10"/>
    <p:sldId id="305" r:id="rId11"/>
    <p:sldId id="335" r:id="rId12"/>
    <p:sldId id="302" r:id="rId13"/>
    <p:sldId id="331" r:id="rId14"/>
    <p:sldId id="320" r:id="rId15"/>
    <p:sldId id="316" r:id="rId16"/>
  </p:sldIdLst>
  <p:sldSz cx="9144000" cy="6858000" type="screen4x3"/>
  <p:notesSz cx="7315200" cy="96012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C1D8"/>
    <a:srgbClr val="FFFF99"/>
    <a:srgbClr val="FFFFCC"/>
    <a:srgbClr val="0000FF"/>
    <a:srgbClr val="003366"/>
    <a:srgbClr val="006699"/>
    <a:srgbClr val="16223C"/>
    <a:srgbClr val="0E1E3C"/>
    <a:srgbClr val="09244F"/>
    <a:srgbClr val="003F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10" autoAdjust="0"/>
    <p:restoredTop sz="90271" autoAdjust="0"/>
  </p:normalViewPr>
  <p:slideViewPr>
    <p:cSldViewPr snapToGrid="0" snapToObjects="1">
      <p:cViewPr varScale="1">
        <p:scale>
          <a:sx n="106" d="100"/>
          <a:sy n="106" d="100"/>
        </p:scale>
        <p:origin x="129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5" d="100"/>
          <a:sy n="65" d="100"/>
        </p:scale>
        <p:origin x="-2628" y="-12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1"/>
            <a:ext cx="3169920" cy="480060"/>
          </a:xfrm>
          <a:prstGeom prst="rect">
            <a:avLst/>
          </a:prstGeom>
          <a:noFill/>
          <a:ln w="9525">
            <a:noFill/>
            <a:miter lim="800000"/>
            <a:headEnd/>
            <a:tailEnd/>
          </a:ln>
          <a:effectLst/>
        </p:spPr>
        <p:txBody>
          <a:bodyPr vert="horz" wrap="square" lIns="96630" tIns="48314" rIns="96630" bIns="48314" numCol="1" anchor="t" anchorCtr="0" compatLnSpc="1">
            <a:prstTxWarp prst="textNoShape">
              <a:avLst/>
            </a:prstTxWarp>
          </a:bodyPr>
          <a:lstStyle>
            <a:lvl1pPr>
              <a:defRPr sz="1300">
                <a:latin typeface="Calibri" pitchFamily="34" charset="0"/>
              </a:defRPr>
            </a:lvl1pPr>
          </a:lstStyle>
          <a:p>
            <a:endParaRPr lang="en-US" dirty="0"/>
          </a:p>
        </p:txBody>
      </p:sp>
      <p:sp>
        <p:nvSpPr>
          <p:cNvPr id="20483" name="Rectangle 3"/>
          <p:cNvSpPr>
            <a:spLocks noGrp="1" noChangeArrowheads="1"/>
          </p:cNvSpPr>
          <p:nvPr>
            <p:ph type="dt" sz="quarter" idx="1"/>
          </p:nvPr>
        </p:nvSpPr>
        <p:spPr bwMode="auto">
          <a:xfrm>
            <a:off x="4143589" y="1"/>
            <a:ext cx="3169920" cy="480060"/>
          </a:xfrm>
          <a:prstGeom prst="rect">
            <a:avLst/>
          </a:prstGeom>
          <a:noFill/>
          <a:ln w="9525">
            <a:noFill/>
            <a:miter lim="800000"/>
            <a:headEnd/>
            <a:tailEnd/>
          </a:ln>
          <a:effectLst/>
        </p:spPr>
        <p:txBody>
          <a:bodyPr vert="horz" wrap="square" lIns="96630" tIns="48314" rIns="96630" bIns="48314" numCol="1" anchor="t" anchorCtr="0" compatLnSpc="1">
            <a:prstTxWarp prst="textNoShape">
              <a:avLst/>
            </a:prstTxWarp>
          </a:bodyPr>
          <a:lstStyle>
            <a:lvl1pPr algn="r">
              <a:defRPr sz="1300">
                <a:latin typeface="Calibri" pitchFamily="34" charset="0"/>
              </a:defRPr>
            </a:lvl1pPr>
          </a:lstStyle>
          <a:p>
            <a:fld id="{2E7CB081-6CFF-4EC4-A673-76D5B88A57B4}" type="datetimeFigureOut">
              <a:rPr lang="en-US"/>
              <a:pPr/>
              <a:t>12/10/2019</a:t>
            </a:fld>
            <a:endParaRPr lang="en-US" dirty="0"/>
          </a:p>
        </p:txBody>
      </p:sp>
      <p:sp>
        <p:nvSpPr>
          <p:cNvPr id="20484" name="Rectangle 4"/>
          <p:cNvSpPr>
            <a:spLocks noGrp="1" noChangeArrowheads="1"/>
          </p:cNvSpPr>
          <p:nvPr>
            <p:ph type="ftr" sz="quarter" idx="2"/>
          </p:nvPr>
        </p:nvSpPr>
        <p:spPr bwMode="auto">
          <a:xfrm>
            <a:off x="0" y="9119477"/>
            <a:ext cx="3169920" cy="480060"/>
          </a:xfrm>
          <a:prstGeom prst="rect">
            <a:avLst/>
          </a:prstGeom>
          <a:noFill/>
          <a:ln w="9525">
            <a:noFill/>
            <a:miter lim="800000"/>
            <a:headEnd/>
            <a:tailEnd/>
          </a:ln>
          <a:effectLst/>
        </p:spPr>
        <p:txBody>
          <a:bodyPr vert="horz" wrap="square" lIns="96630" tIns="48314" rIns="96630" bIns="48314" numCol="1" anchor="b" anchorCtr="0" compatLnSpc="1">
            <a:prstTxWarp prst="textNoShape">
              <a:avLst/>
            </a:prstTxWarp>
          </a:bodyPr>
          <a:lstStyle>
            <a:lvl1pPr>
              <a:defRPr sz="1300">
                <a:latin typeface="Calibri" pitchFamily="34" charset="0"/>
              </a:defRPr>
            </a:lvl1pPr>
          </a:lstStyle>
          <a:p>
            <a:endParaRPr lang="en-US" dirty="0"/>
          </a:p>
        </p:txBody>
      </p:sp>
      <p:sp>
        <p:nvSpPr>
          <p:cNvPr id="20485" name="Rectangle 5"/>
          <p:cNvSpPr>
            <a:spLocks noGrp="1" noChangeArrowheads="1"/>
          </p:cNvSpPr>
          <p:nvPr>
            <p:ph type="sldNum" sz="quarter" idx="3"/>
          </p:nvPr>
        </p:nvSpPr>
        <p:spPr bwMode="auto">
          <a:xfrm>
            <a:off x="4143589" y="9119477"/>
            <a:ext cx="3169920" cy="480060"/>
          </a:xfrm>
          <a:prstGeom prst="rect">
            <a:avLst/>
          </a:prstGeom>
          <a:noFill/>
          <a:ln w="9525">
            <a:noFill/>
            <a:miter lim="800000"/>
            <a:headEnd/>
            <a:tailEnd/>
          </a:ln>
          <a:effectLst/>
        </p:spPr>
        <p:txBody>
          <a:bodyPr vert="horz" wrap="square" lIns="96630" tIns="48314" rIns="96630" bIns="48314" numCol="1" anchor="b" anchorCtr="0" compatLnSpc="1">
            <a:prstTxWarp prst="textNoShape">
              <a:avLst/>
            </a:prstTxWarp>
          </a:bodyPr>
          <a:lstStyle>
            <a:lvl1pPr algn="r">
              <a:defRPr sz="1300">
                <a:latin typeface="Calibri" pitchFamily="34" charset="0"/>
              </a:defRPr>
            </a:lvl1pPr>
          </a:lstStyle>
          <a:p>
            <a:fld id="{A419955D-50D4-4841-B972-341CCA331FAB}" type="slidenum">
              <a:rPr lang="en-US"/>
              <a:pPr/>
              <a:t>‹#›</a:t>
            </a:fld>
            <a:endParaRPr lang="en-US" dirty="0"/>
          </a:p>
        </p:txBody>
      </p:sp>
    </p:spTree>
    <p:extLst>
      <p:ext uri="{BB962C8B-B14F-4D97-AF65-F5344CB8AC3E}">
        <p14:creationId xmlns:p14="http://schemas.microsoft.com/office/powerpoint/2010/main" val="21307522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30" tIns="48314" rIns="96630" bIns="48314" rtlCol="0"/>
          <a:lstStyle>
            <a:lvl1pPr algn="l" fontAlgn="auto">
              <a:spcBef>
                <a:spcPts val="0"/>
              </a:spcBef>
              <a:spcAft>
                <a:spcPts val="0"/>
              </a:spcAft>
              <a:defRPr sz="1300">
                <a:latin typeface="+mn-lt"/>
              </a:defRPr>
            </a:lvl1pPr>
          </a:lstStyle>
          <a:p>
            <a:pPr>
              <a:defRPr/>
            </a:pPr>
            <a:endParaRPr lang="en-US" dirty="0"/>
          </a:p>
        </p:txBody>
      </p:sp>
      <p:sp>
        <p:nvSpPr>
          <p:cNvPr id="3" name="Date Placeholder 2"/>
          <p:cNvSpPr>
            <a:spLocks noGrp="1"/>
          </p:cNvSpPr>
          <p:nvPr>
            <p:ph type="dt" idx="1"/>
          </p:nvPr>
        </p:nvSpPr>
        <p:spPr>
          <a:xfrm>
            <a:off x="4143589" y="1"/>
            <a:ext cx="3169920" cy="480060"/>
          </a:xfrm>
          <a:prstGeom prst="rect">
            <a:avLst/>
          </a:prstGeom>
        </p:spPr>
        <p:txBody>
          <a:bodyPr vert="horz" lIns="96630" tIns="48314" rIns="96630" bIns="48314" rtlCol="0"/>
          <a:lstStyle>
            <a:lvl1pPr algn="r" fontAlgn="auto">
              <a:spcBef>
                <a:spcPts val="0"/>
              </a:spcBef>
              <a:spcAft>
                <a:spcPts val="0"/>
              </a:spcAft>
              <a:defRPr sz="1300" smtClean="0">
                <a:latin typeface="+mn-lt"/>
              </a:defRPr>
            </a:lvl1pPr>
          </a:lstStyle>
          <a:p>
            <a:pPr>
              <a:defRPr/>
            </a:pPr>
            <a:fld id="{E461D60E-F5E4-4DCE-B99E-4ECE2FFCC98D}" type="datetimeFigureOut">
              <a:rPr lang="en-US"/>
              <a:pPr>
                <a:defRPr/>
              </a:pPr>
              <a:t>12/10/2019</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30" tIns="48314" rIns="96630" bIns="48314" rtlCol="0" anchor="ctr"/>
          <a:lstStyle/>
          <a:p>
            <a:pPr lvl="0"/>
            <a:endParaRPr lang="en-US" noProof="0" dirty="0"/>
          </a:p>
        </p:txBody>
      </p:sp>
      <p:sp>
        <p:nvSpPr>
          <p:cNvPr id="5" name="Notes Placeholder 4"/>
          <p:cNvSpPr>
            <a:spLocks noGrp="1"/>
          </p:cNvSpPr>
          <p:nvPr>
            <p:ph type="body" sz="quarter" idx="3"/>
          </p:nvPr>
        </p:nvSpPr>
        <p:spPr>
          <a:xfrm>
            <a:off x="731520" y="4560573"/>
            <a:ext cx="5852160" cy="4320540"/>
          </a:xfrm>
          <a:prstGeom prst="rect">
            <a:avLst/>
          </a:prstGeom>
        </p:spPr>
        <p:txBody>
          <a:bodyPr vert="horz" lIns="96630" tIns="48314" rIns="96630" bIns="4831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7"/>
            <a:ext cx="3169920" cy="480060"/>
          </a:xfrm>
          <a:prstGeom prst="rect">
            <a:avLst/>
          </a:prstGeom>
        </p:spPr>
        <p:txBody>
          <a:bodyPr vert="horz" lIns="96630" tIns="48314" rIns="96630" bIns="48314" rtlCol="0" anchor="b"/>
          <a:lstStyle>
            <a:lvl1pPr algn="l" fontAlgn="auto">
              <a:spcBef>
                <a:spcPts val="0"/>
              </a:spcBef>
              <a:spcAft>
                <a:spcPts val="0"/>
              </a:spcAft>
              <a:defRPr sz="1300">
                <a:latin typeface="+mn-lt"/>
              </a:defRPr>
            </a:lvl1pPr>
          </a:lstStyle>
          <a:p>
            <a:pPr>
              <a:defRPr/>
            </a:pPr>
            <a:endParaRPr lang="en-US" dirty="0"/>
          </a:p>
        </p:txBody>
      </p:sp>
      <p:sp>
        <p:nvSpPr>
          <p:cNvPr id="7" name="Slide Number Placeholder 6"/>
          <p:cNvSpPr>
            <a:spLocks noGrp="1"/>
          </p:cNvSpPr>
          <p:nvPr>
            <p:ph type="sldNum" sz="quarter" idx="5"/>
          </p:nvPr>
        </p:nvSpPr>
        <p:spPr>
          <a:xfrm>
            <a:off x="4143589" y="9119477"/>
            <a:ext cx="3169920" cy="480060"/>
          </a:xfrm>
          <a:prstGeom prst="rect">
            <a:avLst/>
          </a:prstGeom>
        </p:spPr>
        <p:txBody>
          <a:bodyPr vert="horz" lIns="96630" tIns="48314" rIns="96630" bIns="48314" rtlCol="0" anchor="b"/>
          <a:lstStyle>
            <a:lvl1pPr algn="r" fontAlgn="auto">
              <a:spcBef>
                <a:spcPts val="0"/>
              </a:spcBef>
              <a:spcAft>
                <a:spcPts val="0"/>
              </a:spcAft>
              <a:defRPr sz="1300" smtClean="0">
                <a:latin typeface="+mn-lt"/>
              </a:defRPr>
            </a:lvl1pPr>
          </a:lstStyle>
          <a:p>
            <a:pPr>
              <a:defRPr/>
            </a:pPr>
            <a:fld id="{A52E4C87-3D25-498E-9E8C-3D8BB3EA3164}" type="slidenum">
              <a:rPr lang="en-US"/>
              <a:pPr>
                <a:defRPr/>
              </a:pPr>
              <a:t>‹#›</a:t>
            </a:fld>
            <a:endParaRPr lang="en-US" dirty="0"/>
          </a:p>
        </p:txBody>
      </p:sp>
    </p:spTree>
    <p:extLst>
      <p:ext uri="{BB962C8B-B14F-4D97-AF65-F5344CB8AC3E}">
        <p14:creationId xmlns:p14="http://schemas.microsoft.com/office/powerpoint/2010/main" val="4258922061"/>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xfrm>
            <a:off x="1257300" y="720725"/>
            <a:ext cx="4800600" cy="3600450"/>
          </a:xfrm>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E62CD41-BEB7-4542-B2E8-0237D9383225}" type="slidenum">
              <a:rPr lang="en-US"/>
              <a:pPr fontAlgn="base">
                <a:spcBef>
                  <a:spcPct val="0"/>
                </a:spcBef>
                <a:spcAft>
                  <a:spcPct val="0"/>
                </a:spcAft>
              </a:pPr>
              <a:t>1</a:t>
            </a:fld>
            <a:endParaRPr lang="en-US" dirty="0"/>
          </a:p>
        </p:txBody>
      </p:sp>
    </p:spTree>
    <p:extLst>
      <p:ext uri="{BB962C8B-B14F-4D97-AF65-F5344CB8AC3E}">
        <p14:creationId xmlns:p14="http://schemas.microsoft.com/office/powerpoint/2010/main" val="2392974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xfrm>
            <a:off x="1257300" y="720725"/>
            <a:ext cx="4800600" cy="3600450"/>
          </a:xfrm>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E62CD41-BEB7-4542-B2E8-0237D9383225}" type="slidenum">
              <a:rPr lang="en-US"/>
              <a:pPr fontAlgn="base">
                <a:spcBef>
                  <a:spcPct val="0"/>
                </a:spcBef>
                <a:spcAft>
                  <a:spcPct val="0"/>
                </a:spcAft>
              </a:pPr>
              <a:t>10</a:t>
            </a:fld>
            <a:endParaRPr lang="en-US" dirty="0"/>
          </a:p>
        </p:txBody>
      </p:sp>
    </p:spTree>
    <p:extLst>
      <p:ext uri="{BB962C8B-B14F-4D97-AF65-F5344CB8AC3E}">
        <p14:creationId xmlns:p14="http://schemas.microsoft.com/office/powerpoint/2010/main" val="337074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xfrm>
            <a:off x="1257300" y="720725"/>
            <a:ext cx="4800600" cy="3600450"/>
          </a:xfrm>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E62CD41-BEB7-4542-B2E8-0237D9383225}" type="slidenum">
              <a:rPr lang="en-US"/>
              <a:pPr fontAlgn="base">
                <a:spcBef>
                  <a:spcPct val="0"/>
                </a:spcBef>
                <a:spcAft>
                  <a:spcPct val="0"/>
                </a:spcAft>
              </a:pPr>
              <a:t>11</a:t>
            </a:fld>
            <a:endParaRPr lang="en-US" dirty="0"/>
          </a:p>
        </p:txBody>
      </p:sp>
    </p:spTree>
    <p:extLst>
      <p:ext uri="{BB962C8B-B14F-4D97-AF65-F5344CB8AC3E}">
        <p14:creationId xmlns:p14="http://schemas.microsoft.com/office/powerpoint/2010/main" val="865897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xfrm>
            <a:off x="1257300" y="720725"/>
            <a:ext cx="4800600" cy="3600450"/>
          </a:xfrm>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E62CD41-BEB7-4542-B2E8-0237D9383225}" type="slidenum">
              <a:rPr lang="en-US"/>
              <a:pPr fontAlgn="base">
                <a:spcBef>
                  <a:spcPct val="0"/>
                </a:spcBef>
                <a:spcAft>
                  <a:spcPct val="0"/>
                </a:spcAft>
              </a:pPr>
              <a:t>12</a:t>
            </a:fld>
            <a:endParaRPr lang="en-US" dirty="0"/>
          </a:p>
        </p:txBody>
      </p:sp>
    </p:spTree>
    <p:extLst>
      <p:ext uri="{BB962C8B-B14F-4D97-AF65-F5344CB8AC3E}">
        <p14:creationId xmlns:p14="http://schemas.microsoft.com/office/powerpoint/2010/main" val="2740798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xfrm>
            <a:off x="1257300" y="720725"/>
            <a:ext cx="4800600" cy="3600450"/>
          </a:xfrm>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62CD41-BEB7-4542-B2E8-0237D9383225}" type="slidenum">
              <a:rPr lang="en-US">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934734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xfrm>
            <a:off x="1257300" y="720725"/>
            <a:ext cx="4800600" cy="3600450"/>
          </a:xfrm>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62CD41-BEB7-4542-B2E8-0237D9383225}" type="slidenum">
              <a:rPr lang="en-US">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872881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xfrm>
            <a:off x="1257300" y="720725"/>
            <a:ext cx="4800600" cy="3600450"/>
          </a:xfrm>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E62CD41-BEB7-4542-B2E8-0237D9383225}" type="slidenum">
              <a:rPr lang="en-US"/>
              <a:pPr fontAlgn="base">
                <a:spcBef>
                  <a:spcPct val="0"/>
                </a:spcBef>
                <a:spcAft>
                  <a:spcPct val="0"/>
                </a:spcAft>
              </a:pPr>
              <a:t>15</a:t>
            </a:fld>
            <a:endParaRPr lang="en-US" dirty="0"/>
          </a:p>
        </p:txBody>
      </p:sp>
    </p:spTree>
    <p:extLst>
      <p:ext uri="{BB962C8B-B14F-4D97-AF65-F5344CB8AC3E}">
        <p14:creationId xmlns:p14="http://schemas.microsoft.com/office/powerpoint/2010/main" val="230200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xfrm>
            <a:off x="1257300" y="720725"/>
            <a:ext cx="4800600" cy="3600450"/>
          </a:xfrm>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E62CD41-BEB7-4542-B2E8-0237D9383225}" type="slidenum">
              <a:rPr lang="en-US"/>
              <a:pPr fontAlgn="base">
                <a:spcBef>
                  <a:spcPct val="0"/>
                </a:spcBef>
                <a:spcAft>
                  <a:spcPct val="0"/>
                </a:spcAft>
              </a:pPr>
              <a:t>2</a:t>
            </a:fld>
            <a:endParaRPr lang="en-US" dirty="0"/>
          </a:p>
        </p:txBody>
      </p:sp>
    </p:spTree>
    <p:extLst>
      <p:ext uri="{BB962C8B-B14F-4D97-AF65-F5344CB8AC3E}">
        <p14:creationId xmlns:p14="http://schemas.microsoft.com/office/powerpoint/2010/main" val="4098809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xfrm>
            <a:off x="1257300" y="720725"/>
            <a:ext cx="4800600" cy="3600450"/>
          </a:xfrm>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E62CD41-BEB7-4542-B2E8-0237D9383225}" type="slidenum">
              <a:rPr lang="en-US"/>
              <a:pPr fontAlgn="base">
                <a:spcBef>
                  <a:spcPct val="0"/>
                </a:spcBef>
                <a:spcAft>
                  <a:spcPct val="0"/>
                </a:spcAft>
              </a:pPr>
              <a:t>3</a:t>
            </a:fld>
            <a:endParaRPr lang="en-US" dirty="0"/>
          </a:p>
        </p:txBody>
      </p:sp>
    </p:spTree>
    <p:extLst>
      <p:ext uri="{BB962C8B-B14F-4D97-AF65-F5344CB8AC3E}">
        <p14:creationId xmlns:p14="http://schemas.microsoft.com/office/powerpoint/2010/main" val="3374324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xfrm>
            <a:off x="1257300" y="720725"/>
            <a:ext cx="4800600" cy="3600450"/>
          </a:xfrm>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E62CD41-BEB7-4542-B2E8-0237D9383225}" type="slidenum">
              <a:rPr lang="en-US"/>
              <a:pPr fontAlgn="base">
                <a:spcBef>
                  <a:spcPct val="0"/>
                </a:spcBef>
                <a:spcAft>
                  <a:spcPct val="0"/>
                </a:spcAft>
              </a:pPr>
              <a:t>4</a:t>
            </a:fld>
            <a:endParaRPr lang="en-US" dirty="0"/>
          </a:p>
        </p:txBody>
      </p:sp>
    </p:spTree>
    <p:extLst>
      <p:ext uri="{BB962C8B-B14F-4D97-AF65-F5344CB8AC3E}">
        <p14:creationId xmlns:p14="http://schemas.microsoft.com/office/powerpoint/2010/main" val="4278467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xfrm>
            <a:off x="1257300" y="720725"/>
            <a:ext cx="4800600" cy="3600450"/>
          </a:xfrm>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E62CD41-BEB7-4542-B2E8-0237D9383225}" type="slidenum">
              <a:rPr lang="en-US"/>
              <a:pPr fontAlgn="base">
                <a:spcBef>
                  <a:spcPct val="0"/>
                </a:spcBef>
                <a:spcAft>
                  <a:spcPct val="0"/>
                </a:spcAft>
              </a:pPr>
              <a:t>5</a:t>
            </a:fld>
            <a:endParaRPr lang="en-US" dirty="0"/>
          </a:p>
        </p:txBody>
      </p:sp>
    </p:spTree>
    <p:extLst>
      <p:ext uri="{BB962C8B-B14F-4D97-AF65-F5344CB8AC3E}">
        <p14:creationId xmlns:p14="http://schemas.microsoft.com/office/powerpoint/2010/main" val="2393950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xfrm>
            <a:off x="1257300" y="720725"/>
            <a:ext cx="4800600" cy="3600450"/>
          </a:xfrm>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E62CD41-BEB7-4542-B2E8-0237D9383225}" type="slidenum">
              <a:rPr lang="en-US"/>
              <a:pPr fontAlgn="base">
                <a:spcBef>
                  <a:spcPct val="0"/>
                </a:spcBef>
                <a:spcAft>
                  <a:spcPct val="0"/>
                </a:spcAft>
              </a:pPr>
              <a:t>6</a:t>
            </a:fld>
            <a:endParaRPr lang="en-US" dirty="0"/>
          </a:p>
        </p:txBody>
      </p:sp>
    </p:spTree>
    <p:extLst>
      <p:ext uri="{BB962C8B-B14F-4D97-AF65-F5344CB8AC3E}">
        <p14:creationId xmlns:p14="http://schemas.microsoft.com/office/powerpoint/2010/main" val="2849586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xfrm>
            <a:off x="1257300" y="720725"/>
            <a:ext cx="4800600" cy="3600450"/>
          </a:xfrm>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E62CD41-BEB7-4542-B2E8-0237D9383225}" type="slidenum">
              <a:rPr lang="en-US"/>
              <a:pPr fontAlgn="base">
                <a:spcBef>
                  <a:spcPct val="0"/>
                </a:spcBef>
                <a:spcAft>
                  <a:spcPct val="0"/>
                </a:spcAft>
              </a:pPr>
              <a:t>7</a:t>
            </a:fld>
            <a:endParaRPr lang="en-US" dirty="0"/>
          </a:p>
        </p:txBody>
      </p:sp>
    </p:spTree>
    <p:extLst>
      <p:ext uri="{BB962C8B-B14F-4D97-AF65-F5344CB8AC3E}">
        <p14:creationId xmlns:p14="http://schemas.microsoft.com/office/powerpoint/2010/main" val="3628843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xfrm>
            <a:off x="1257300" y="720725"/>
            <a:ext cx="4800600" cy="3600450"/>
          </a:xfrm>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E62CD41-BEB7-4542-B2E8-0237D9383225}" type="slidenum">
              <a:rPr lang="en-US"/>
              <a:pPr fontAlgn="base">
                <a:spcBef>
                  <a:spcPct val="0"/>
                </a:spcBef>
                <a:spcAft>
                  <a:spcPct val="0"/>
                </a:spcAft>
              </a:pPr>
              <a:t>8</a:t>
            </a:fld>
            <a:endParaRPr lang="en-US" dirty="0"/>
          </a:p>
        </p:txBody>
      </p:sp>
    </p:spTree>
    <p:extLst>
      <p:ext uri="{BB962C8B-B14F-4D97-AF65-F5344CB8AC3E}">
        <p14:creationId xmlns:p14="http://schemas.microsoft.com/office/powerpoint/2010/main" val="871714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xfrm>
            <a:off x="1257300" y="720725"/>
            <a:ext cx="4800600" cy="3600450"/>
          </a:xfrm>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62CD41-BEB7-4542-B2E8-0237D9383225}" type="slidenum">
              <a:rPr lang="en-US">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647248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8C42511B-B200-4522-8DC7-468C23C0713A}" type="slidenum">
              <a:rPr lang="en-US" smtClean="0"/>
              <a:pPr>
                <a:defRPr/>
              </a:pPr>
              <a:t>‹#›</a:t>
            </a:fld>
            <a:endParaRPr lang="en-US" dirty="0"/>
          </a:p>
        </p:txBody>
      </p:sp>
    </p:spTree>
    <p:extLst>
      <p:ext uri="{BB962C8B-B14F-4D97-AF65-F5344CB8AC3E}">
        <p14:creationId xmlns:p14="http://schemas.microsoft.com/office/powerpoint/2010/main" val="33770493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0445D8D1-FCA8-4D6C-842A-505AD156ACFE}" type="slidenum">
              <a:rPr lang="en-US" smtClean="0"/>
              <a:pPr>
                <a:defRPr/>
              </a:pPr>
              <a:t>‹#›</a:t>
            </a:fld>
            <a:endParaRPr lang="en-US" dirty="0"/>
          </a:p>
        </p:txBody>
      </p:sp>
    </p:spTree>
    <p:extLst>
      <p:ext uri="{BB962C8B-B14F-4D97-AF65-F5344CB8AC3E}">
        <p14:creationId xmlns:p14="http://schemas.microsoft.com/office/powerpoint/2010/main" val="60162015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8"/>
            <a:ext cx="20574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8"/>
            <a:ext cx="60198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810BAE6-60DD-4C3A-8A2A-C640BDDC8AF9}" type="slidenum">
              <a:rPr lang="en-US" smtClean="0"/>
              <a:pPr>
                <a:defRPr/>
              </a:pPr>
              <a:t>‹#›</a:t>
            </a:fld>
            <a:endParaRPr lang="en-US" dirty="0"/>
          </a:p>
        </p:txBody>
      </p:sp>
    </p:spTree>
    <p:extLst>
      <p:ext uri="{BB962C8B-B14F-4D97-AF65-F5344CB8AC3E}">
        <p14:creationId xmlns:p14="http://schemas.microsoft.com/office/powerpoint/2010/main" val="416406641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2" descr="VIP-Header-201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7536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2" name="Picture 1" descr="VIP-Header-201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7536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3" name="Picture 2" descr="VIP-Header-201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7536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pic>
        <p:nvPicPr>
          <p:cNvPr id="3" name="Picture 2" descr="VIP-Header-201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7536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pic>
        <p:nvPicPr>
          <p:cNvPr id="3" name="Picture 2" descr="VIP-Header-201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7536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pic>
        <p:nvPicPr>
          <p:cNvPr id="3" name="Picture 2" descr="VIP-Header-201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7536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pic>
        <p:nvPicPr>
          <p:cNvPr id="3" name="Picture 2" descr="VIP-Header-201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7536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pic>
        <p:nvPicPr>
          <p:cNvPr id="3" name="Picture 2" descr="VIP-Header-201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7536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D585E618-BDE2-490B-BE8D-A2C9AF841E02}" type="slidenum">
              <a:rPr lang="en-US" smtClean="0"/>
              <a:pPr>
                <a:defRPr/>
              </a:pPr>
              <a:t>‹#›</a:t>
            </a:fld>
            <a:endParaRPr lang="en-US" dirty="0"/>
          </a:p>
        </p:txBody>
      </p:sp>
    </p:spTree>
    <p:extLst>
      <p:ext uri="{BB962C8B-B14F-4D97-AF65-F5344CB8AC3E}">
        <p14:creationId xmlns:p14="http://schemas.microsoft.com/office/powerpoint/2010/main" val="415173438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pic>
        <p:nvPicPr>
          <p:cNvPr id="3" name="Picture 2" descr="VIP-Header-201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7536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pic>
        <p:nvPicPr>
          <p:cNvPr id="3" name="Picture 2" descr="VIP-Header-201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7536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86CE9830-4788-4EE7-B0A9-3182B7F57207}" type="slidenum">
              <a:rPr lang="en-US" smtClean="0"/>
              <a:pPr>
                <a:defRPr/>
              </a:pPr>
              <a:t>‹#›</a:t>
            </a:fld>
            <a:endParaRPr lang="en-US" dirty="0"/>
          </a:p>
        </p:txBody>
      </p:sp>
    </p:spTree>
    <p:extLst>
      <p:ext uri="{BB962C8B-B14F-4D97-AF65-F5344CB8AC3E}">
        <p14:creationId xmlns:p14="http://schemas.microsoft.com/office/powerpoint/2010/main" val="13561819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EA918D3B-9D92-4D26-8FA8-CA66A9CDFD7F}" type="slidenum">
              <a:rPr lang="en-US" smtClean="0"/>
              <a:pPr>
                <a:defRPr/>
              </a:pPr>
              <a:t>‹#›</a:t>
            </a:fld>
            <a:endParaRPr lang="en-US" dirty="0"/>
          </a:p>
        </p:txBody>
      </p:sp>
    </p:spTree>
    <p:extLst>
      <p:ext uri="{BB962C8B-B14F-4D97-AF65-F5344CB8AC3E}">
        <p14:creationId xmlns:p14="http://schemas.microsoft.com/office/powerpoint/2010/main" val="3979181085"/>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4"/>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6C7B6B4C-F556-4C6C-BAA6-844D4EC6C53F}" type="slidenum">
              <a:rPr lang="en-US" smtClean="0"/>
              <a:pPr>
                <a:defRPr/>
              </a:pPr>
              <a:t>‹#›</a:t>
            </a:fld>
            <a:endParaRPr lang="en-US" dirty="0"/>
          </a:p>
        </p:txBody>
      </p:sp>
    </p:spTree>
    <p:extLst>
      <p:ext uri="{BB962C8B-B14F-4D97-AF65-F5344CB8AC3E}">
        <p14:creationId xmlns:p14="http://schemas.microsoft.com/office/powerpoint/2010/main" val="210246598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B3473416-E100-435A-918D-9D545B5E77CC}" type="slidenum">
              <a:rPr lang="en-US" smtClean="0"/>
              <a:pPr>
                <a:defRPr/>
              </a:pPr>
              <a:t>‹#›</a:t>
            </a:fld>
            <a:endParaRPr lang="en-US" dirty="0"/>
          </a:p>
        </p:txBody>
      </p:sp>
    </p:spTree>
    <p:extLst>
      <p:ext uri="{BB962C8B-B14F-4D97-AF65-F5344CB8AC3E}">
        <p14:creationId xmlns:p14="http://schemas.microsoft.com/office/powerpoint/2010/main" val="391730507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020F6DFC-C796-4929-A2EC-458D0FD81839}" type="slidenum">
              <a:rPr lang="en-US" smtClean="0"/>
              <a:pPr>
                <a:defRPr/>
              </a:pPr>
              <a:t>‹#›</a:t>
            </a:fld>
            <a:endParaRPr lang="en-US" dirty="0"/>
          </a:p>
        </p:txBody>
      </p:sp>
    </p:spTree>
    <p:extLst>
      <p:ext uri="{BB962C8B-B14F-4D97-AF65-F5344CB8AC3E}">
        <p14:creationId xmlns:p14="http://schemas.microsoft.com/office/powerpoint/2010/main" val="88909132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0"/>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9"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2B2CE055-5E99-4E4F-A0A6-C9B5E87E0191}" type="slidenum">
              <a:rPr lang="en-US" smtClean="0"/>
              <a:pPr>
                <a:defRPr/>
              </a:pPr>
              <a:t>‹#›</a:t>
            </a:fld>
            <a:endParaRPr lang="en-US" dirty="0"/>
          </a:p>
        </p:txBody>
      </p:sp>
    </p:spTree>
    <p:extLst>
      <p:ext uri="{BB962C8B-B14F-4D97-AF65-F5344CB8AC3E}">
        <p14:creationId xmlns:p14="http://schemas.microsoft.com/office/powerpoint/2010/main" val="3007950348"/>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4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01AF719F-DC32-4CC1-B6CC-23842358F347}" type="slidenum">
              <a:rPr lang="en-US" smtClean="0"/>
              <a:pPr>
                <a:defRPr/>
              </a:pPr>
              <a:t>‹#›</a:t>
            </a:fld>
            <a:endParaRPr lang="en-US" dirty="0"/>
          </a:p>
        </p:txBody>
      </p:sp>
    </p:spTree>
    <p:extLst>
      <p:ext uri="{BB962C8B-B14F-4D97-AF65-F5344CB8AC3E}">
        <p14:creationId xmlns:p14="http://schemas.microsoft.com/office/powerpoint/2010/main" val="292073872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3F82"/>
            </a:gs>
            <a:gs pos="27000">
              <a:srgbClr val="003F82"/>
            </a:gs>
            <a:gs pos="100000">
              <a:srgbClr val="16223C"/>
            </a:gs>
          </a:gsLst>
          <a:path path="rect">
            <a:fillToRect r="100000" b="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C42511B-B200-4522-8DC7-468C23C0713A}" type="slidenum">
              <a:rPr lang="en-US" smtClean="0"/>
              <a:pPr>
                <a:defRPr/>
              </a:pPr>
              <a:t>‹#›</a:t>
            </a:fld>
            <a:endParaRPr lang="en-US" dirty="0"/>
          </a:p>
        </p:txBody>
      </p:sp>
    </p:spTree>
    <p:extLst>
      <p:ext uri="{BB962C8B-B14F-4D97-AF65-F5344CB8AC3E}">
        <p14:creationId xmlns:p14="http://schemas.microsoft.com/office/powerpoint/2010/main" val="30212435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6" r:id="rId13"/>
    <p:sldLayoutId id="2147483677" r:id="rId14"/>
    <p:sldLayoutId id="2147483679" r:id="rId15"/>
    <p:sldLayoutId id="2147483681" r:id="rId16"/>
    <p:sldLayoutId id="2147483682" r:id="rId17"/>
    <p:sldLayoutId id="2147483686" r:id="rId18"/>
    <p:sldLayoutId id="2147483690" r:id="rId19"/>
    <p:sldLayoutId id="2147483691" r:id="rId20"/>
    <p:sldLayoutId id="2147483697" r:id="rId21"/>
  </p:sldLayoutIdLst>
  <p:transition spd="med">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7.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9133" y="2598004"/>
            <a:ext cx="6544733" cy="2492990"/>
          </a:xfrm>
          <a:prstGeom prst="rect">
            <a:avLst/>
          </a:prstGeom>
        </p:spPr>
        <p:txBody>
          <a:bodyPr wrap="square">
            <a:spAutoFit/>
          </a:bodyPr>
          <a:lstStyle/>
          <a:p>
            <a:pPr algn="ctr"/>
            <a:r>
              <a:rPr lang="en-US" sz="3500" b="1" dirty="0">
                <a:solidFill>
                  <a:schemeClr val="bg1"/>
                </a:solidFill>
                <a:effectLst>
                  <a:outerShdw blurRad="38100" dist="38100" dir="2700000" algn="tl">
                    <a:srgbClr val="000000">
                      <a:alpha val="43137"/>
                    </a:srgbClr>
                  </a:outerShdw>
                </a:effectLst>
              </a:rPr>
              <a:t>Visionaries in Practice (VIP) </a:t>
            </a:r>
          </a:p>
          <a:p>
            <a:pPr algn="ctr"/>
            <a:r>
              <a:rPr lang="en-US" sz="3500" b="1" dirty="0">
                <a:solidFill>
                  <a:schemeClr val="bg1"/>
                </a:solidFill>
                <a:effectLst>
                  <a:outerShdw blurRad="38100" dist="38100" dir="2700000" algn="tl">
                    <a:srgbClr val="000000">
                      <a:alpha val="43137"/>
                    </a:srgbClr>
                  </a:outerShdw>
                </a:effectLst>
              </a:rPr>
              <a:t>Giving Program</a:t>
            </a:r>
          </a:p>
          <a:p>
            <a:pPr algn="ctr"/>
            <a:endParaRPr lang="en-US" sz="2800" b="1" dirty="0">
              <a:solidFill>
                <a:schemeClr val="bg1"/>
              </a:solidFill>
              <a:effectLst>
                <a:outerShdw blurRad="38100" dist="38100" dir="2700000" algn="tl">
                  <a:srgbClr val="000000">
                    <a:alpha val="43137"/>
                  </a:srgbClr>
                </a:outerShdw>
              </a:effectLst>
            </a:endParaRPr>
          </a:p>
          <a:p>
            <a:pPr algn="ctr"/>
            <a:r>
              <a:rPr lang="en-US" sz="2800" dirty="0">
                <a:solidFill>
                  <a:schemeClr val="bg1"/>
                </a:solidFill>
                <a:effectLst>
                  <a:outerShdw blurRad="38100" dist="38100" dir="2700000" algn="tl">
                    <a:srgbClr val="000000">
                      <a:alpha val="43137"/>
                    </a:srgbClr>
                  </a:outerShdw>
                </a:effectLst>
              </a:rPr>
              <a:t>Practice groups investing </a:t>
            </a:r>
          </a:p>
          <a:p>
            <a:pPr algn="ctr"/>
            <a:r>
              <a:rPr lang="en-US" sz="2800" dirty="0">
                <a:solidFill>
                  <a:schemeClr val="bg1"/>
                </a:solidFill>
                <a:effectLst>
                  <a:outerShdw blurRad="38100" dist="38100" dir="2700000" algn="tl">
                    <a:srgbClr val="000000">
                      <a:alpha val="43137"/>
                    </a:srgbClr>
                  </a:outerShdw>
                </a:effectLst>
              </a:rPr>
              <a:t>in Radiology’s future</a:t>
            </a:r>
          </a:p>
        </p:txBody>
      </p:sp>
      <p:sp>
        <p:nvSpPr>
          <p:cNvPr id="3" name="Slide Number Placeholder 10"/>
          <p:cNvSpPr txBox="1">
            <a:spLocks/>
          </p:cNvSpPr>
          <p:nvPr/>
        </p:nvSpPr>
        <p:spPr>
          <a:xfrm>
            <a:off x="6553200" y="6356354"/>
            <a:ext cx="2133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C7B6B4C-F556-4C6C-BAA6-844D4EC6C53F}" type="slidenum">
              <a:rPr lang="en-US" sz="1200" smtClean="0">
                <a:solidFill>
                  <a:schemeClr val="bg1"/>
                </a:solidFill>
              </a:rPr>
              <a:pPr algn="r">
                <a:defRPr/>
              </a:pPr>
              <a:t>1</a:t>
            </a:fld>
            <a:endParaRPr lang="en-US" sz="1200" dirty="0">
              <a:solidFill>
                <a:schemeClr val="bg1"/>
              </a:solidFill>
            </a:endParaRPr>
          </a:p>
        </p:txBody>
      </p:sp>
    </p:spTree>
    <p:extLst>
      <p:ext uri="{BB962C8B-B14F-4D97-AF65-F5344CB8AC3E}">
        <p14:creationId xmlns:p14="http://schemas.microsoft.com/office/powerpoint/2010/main" val="986051455"/>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0708" y="1615470"/>
            <a:ext cx="9071517" cy="2031325"/>
          </a:xfrm>
          <a:prstGeom prst="rect">
            <a:avLst/>
          </a:prstGeom>
        </p:spPr>
        <p:txBody>
          <a:bodyPr vert="horz" wrap="square" lIns="91440" tIns="45720" rIns="91440" bIns="45720" rtlCol="0" anchor="ctr">
            <a:spAutoFit/>
          </a:bodyPr>
          <a:lstStyle/>
          <a:p>
            <a:pPr marL="285750" indent="-285750" fontAlgn="auto">
              <a:spcAft>
                <a:spcPts val="0"/>
              </a:spcAft>
              <a:buFont typeface="Arial" pitchFamily="34" charset="0"/>
              <a:buChar char="•"/>
            </a:pPr>
            <a:endParaRPr lang="en-US" dirty="0">
              <a:solidFill>
                <a:schemeClr val="bg1"/>
              </a:solidFill>
              <a:effectLst>
                <a:outerShdw blurRad="50800" dist="38100" dir="2700000" algn="tl" rotWithShape="0">
                  <a:srgbClr val="590101">
                    <a:alpha val="40000"/>
                  </a:srgbClr>
                </a:outerShdw>
              </a:effectLst>
              <a:latin typeface="Arial" pitchFamily="34" charset="0"/>
              <a:cs typeface="Arial" pitchFamily="34" charset="0"/>
            </a:endParaRPr>
          </a:p>
          <a:p>
            <a:pPr marL="285750" indent="-285750" fontAlgn="auto">
              <a:spcAft>
                <a:spcPts val="0"/>
              </a:spcAft>
              <a:buFont typeface="Arial" pitchFamily="34" charset="0"/>
              <a:buChar char="•"/>
            </a:pPr>
            <a:r>
              <a:rPr lang="en-US" dirty="0">
                <a:solidFill>
                  <a:schemeClr val="bg1"/>
                </a:solidFill>
                <a:effectLst>
                  <a:outerShdw blurRad="50800" dist="38100" dir="2700000" algn="tl" rotWithShape="0">
                    <a:srgbClr val="590101">
                      <a:alpha val="40000"/>
                    </a:srgbClr>
                  </a:outerShdw>
                </a:effectLst>
                <a:latin typeface="Arial" pitchFamily="34" charset="0"/>
                <a:cs typeface="Arial" pitchFamily="34" charset="0"/>
              </a:rPr>
              <a:t>On average, each $1 awarded by the R&amp;E Foundation generates more than $50 in subsequent funding to Principal Investigators and Co-Investigators from other sources including the NIH. This ROI translates to more than $3 billion in research funding.</a:t>
            </a:r>
            <a:endParaRPr lang="en-US" dirty="0">
              <a:solidFill>
                <a:schemeClr val="bg1"/>
              </a:solidFill>
              <a:effectLst>
                <a:outerShdw blurRad="50800" dist="38100" dir="2700000" algn="tl" rotWithShape="0">
                  <a:srgbClr val="590101">
                    <a:alpha val="40000"/>
                  </a:srgbClr>
                </a:outerShdw>
              </a:effectLst>
              <a:latin typeface="Arial" pitchFamily="34" charset="0"/>
              <a:ea typeface="+mj-ea"/>
              <a:cs typeface="Arial" pitchFamily="34" charset="0"/>
            </a:endParaRPr>
          </a:p>
          <a:p>
            <a:pPr marL="285750" indent="-285750" fontAlgn="auto">
              <a:spcAft>
                <a:spcPts val="0"/>
              </a:spcAft>
              <a:buFont typeface="Arial" pitchFamily="34" charset="0"/>
              <a:buChar char="•"/>
            </a:pPr>
            <a:endParaRPr lang="en-US" dirty="0">
              <a:solidFill>
                <a:schemeClr val="bg1"/>
              </a:solidFill>
              <a:effectLst>
                <a:outerShdw blurRad="50800" dist="38100" dir="2700000" algn="tl" rotWithShape="0">
                  <a:srgbClr val="590101">
                    <a:alpha val="40000"/>
                  </a:srgbClr>
                </a:outerShdw>
              </a:effectLst>
              <a:latin typeface="Arial" pitchFamily="34" charset="0"/>
              <a:ea typeface="+mj-ea"/>
              <a:cs typeface="Arial" pitchFamily="34" charset="0"/>
            </a:endParaRPr>
          </a:p>
          <a:p>
            <a:pPr marL="285750" indent="-285750" fontAlgn="auto">
              <a:spcAft>
                <a:spcPts val="0"/>
              </a:spcAft>
              <a:buFont typeface="Arial" pitchFamily="34" charset="0"/>
              <a:buChar char="•"/>
            </a:pPr>
            <a:r>
              <a:rPr lang="en-US" dirty="0">
                <a:solidFill>
                  <a:schemeClr val="bg1"/>
                </a:solidFill>
                <a:effectLst>
                  <a:outerShdw blurRad="50800" dist="38100" dir="2700000" algn="tl" rotWithShape="0">
                    <a:srgbClr val="590101">
                      <a:alpha val="40000"/>
                    </a:srgbClr>
                  </a:outerShdw>
                </a:effectLst>
                <a:latin typeface="Arial" pitchFamily="34" charset="0"/>
                <a:ea typeface="+mj-ea"/>
                <a:cs typeface="Arial" pitchFamily="34" charset="0"/>
              </a:rPr>
              <a:t>Based on results from a survey of grant recipients</a:t>
            </a:r>
          </a:p>
        </p:txBody>
      </p:sp>
      <p:sp>
        <p:nvSpPr>
          <p:cNvPr id="10" name="Rectangle 9"/>
          <p:cNvSpPr/>
          <p:nvPr/>
        </p:nvSpPr>
        <p:spPr>
          <a:xfrm>
            <a:off x="-21771" y="1072476"/>
            <a:ext cx="9143999" cy="630942"/>
          </a:xfrm>
          <a:prstGeom prst="rect">
            <a:avLst/>
          </a:prstGeom>
        </p:spPr>
        <p:txBody>
          <a:bodyPr wrap="square">
            <a:spAutoFit/>
          </a:bodyPr>
          <a:lstStyle/>
          <a:p>
            <a:pPr algn="ctr" fontAlgn="auto">
              <a:spcAft>
                <a:spcPts val="0"/>
              </a:spcAft>
            </a:pPr>
            <a:r>
              <a:rPr lang="en-US" sz="35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$50:$1 Return on Your Investment</a:t>
            </a:r>
          </a:p>
        </p:txBody>
      </p:sp>
      <p:sp>
        <p:nvSpPr>
          <p:cNvPr id="14" name="Slide Number Placeholder 10"/>
          <p:cNvSpPr txBox="1">
            <a:spLocks/>
          </p:cNvSpPr>
          <p:nvPr/>
        </p:nvSpPr>
        <p:spPr>
          <a:xfrm>
            <a:off x="6553200" y="6356354"/>
            <a:ext cx="2133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C7B6B4C-F556-4C6C-BAA6-844D4EC6C53F}" type="slidenum">
              <a:rPr lang="en-US" sz="1200" smtClean="0">
                <a:solidFill>
                  <a:schemeClr val="bg1"/>
                </a:solidFill>
              </a:rPr>
              <a:pPr algn="r">
                <a:defRPr/>
              </a:pPr>
              <a:t>10</a:t>
            </a:fld>
            <a:endParaRPr lang="en-US" sz="1200" dirty="0">
              <a:solidFill>
                <a:schemeClr val="bg1"/>
              </a:solidFill>
            </a:endParaRPr>
          </a:p>
        </p:txBody>
      </p:sp>
      <p:pic>
        <p:nvPicPr>
          <p:cNvPr id="15" name="Picture 14"/>
          <p:cNvPicPr>
            <a:picLocks noChangeAspect="1"/>
          </p:cNvPicPr>
          <p:nvPr/>
        </p:nvPicPr>
        <p:blipFill>
          <a:blip r:embed="rId3"/>
          <a:stretch>
            <a:fillRect/>
          </a:stretch>
        </p:blipFill>
        <p:spPr>
          <a:xfrm>
            <a:off x="2876397" y="3717420"/>
            <a:ext cx="3121807" cy="2866143"/>
          </a:xfrm>
          <a:prstGeom prst="rect">
            <a:avLst/>
          </a:prstGeom>
        </p:spPr>
      </p:pic>
    </p:spTree>
    <p:extLst>
      <p:ext uri="{BB962C8B-B14F-4D97-AF65-F5344CB8AC3E}">
        <p14:creationId xmlns:p14="http://schemas.microsoft.com/office/powerpoint/2010/main" val="42637992"/>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771" y="1072476"/>
            <a:ext cx="9143999" cy="630942"/>
          </a:xfrm>
          <a:prstGeom prst="rect">
            <a:avLst/>
          </a:prstGeom>
        </p:spPr>
        <p:txBody>
          <a:bodyPr wrap="square">
            <a:spAutoFit/>
          </a:bodyPr>
          <a:lstStyle/>
          <a:p>
            <a:pPr algn="ctr" fontAlgn="auto">
              <a:spcAft>
                <a:spcPts val="0"/>
              </a:spcAft>
            </a:pPr>
            <a:r>
              <a:rPr lang="en-US" sz="35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Maximum Impact</a:t>
            </a:r>
          </a:p>
        </p:txBody>
      </p:sp>
      <p:sp>
        <p:nvSpPr>
          <p:cNvPr id="12" name="TextBox 11"/>
          <p:cNvSpPr txBox="1"/>
          <p:nvPr/>
        </p:nvSpPr>
        <p:spPr>
          <a:xfrm>
            <a:off x="620504" y="2070789"/>
            <a:ext cx="4008637" cy="923330"/>
          </a:xfrm>
          <a:prstGeom prst="rect">
            <a:avLst/>
          </a:prstGeom>
        </p:spPr>
        <p:txBody>
          <a:bodyPr vert="horz" wrap="square" lIns="91440" tIns="45720" rIns="91440" bIns="45720" rtlCol="0" anchor="ctr">
            <a:spAutoFit/>
          </a:bodyPr>
          <a:lstStyle/>
          <a:p>
            <a:pPr marL="342900" indent="-342900" fontAlgn="auto">
              <a:spcAft>
                <a:spcPts val="0"/>
              </a:spcAft>
              <a:buFont typeface="Arial" panose="020B0604020202020204" pitchFamily="34" charset="0"/>
              <a:buChar char="•"/>
            </a:pPr>
            <a:r>
              <a:rPr lang="en-US" dirty="0">
                <a:solidFill>
                  <a:schemeClr val="bg1"/>
                </a:solidFill>
                <a:effectLst>
                  <a:outerShdw blurRad="50800" dist="38100" dir="2700000" algn="tl" rotWithShape="0">
                    <a:srgbClr val="590101">
                      <a:alpha val="40000"/>
                    </a:srgbClr>
                  </a:outerShdw>
                </a:effectLst>
                <a:latin typeface="Arial" pitchFamily="34" charset="0"/>
                <a:cs typeface="Arial" pitchFamily="34" charset="0"/>
              </a:rPr>
              <a:t>Donors gifts will to be used where the need is greatest</a:t>
            </a:r>
          </a:p>
          <a:p>
            <a:pPr fontAlgn="auto">
              <a:spcAft>
                <a:spcPts val="0"/>
              </a:spcAft>
            </a:pPr>
            <a:endParaRPr lang="en-US" dirty="0">
              <a:solidFill>
                <a:schemeClr val="bg1"/>
              </a:solidFill>
              <a:effectLst>
                <a:outerShdw blurRad="50800" dist="38100" dir="2700000" algn="tl" rotWithShape="0">
                  <a:srgbClr val="590101">
                    <a:alpha val="40000"/>
                  </a:srgbClr>
                </a:outerShdw>
              </a:effectLst>
              <a:latin typeface="Arial" pitchFamily="34" charset="0"/>
              <a:cs typeface="Arial" pitchFamily="34" charset="0"/>
            </a:endParaRPr>
          </a:p>
        </p:txBody>
      </p:sp>
      <p:sp>
        <p:nvSpPr>
          <p:cNvPr id="14" name="Slide Number Placeholder 10"/>
          <p:cNvSpPr txBox="1">
            <a:spLocks/>
          </p:cNvSpPr>
          <p:nvPr/>
        </p:nvSpPr>
        <p:spPr>
          <a:xfrm>
            <a:off x="6553200" y="6356354"/>
            <a:ext cx="2133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C7B6B4C-F556-4C6C-BAA6-844D4EC6C53F}" type="slidenum">
              <a:rPr lang="en-US" sz="1200" smtClean="0">
                <a:solidFill>
                  <a:schemeClr val="bg1"/>
                </a:solidFill>
              </a:rPr>
              <a:pPr algn="r">
                <a:defRPr/>
              </a:pPr>
              <a:t>11</a:t>
            </a:fld>
            <a:endParaRPr lang="en-US" sz="1200" dirty="0">
              <a:solidFill>
                <a:schemeClr val="bg1"/>
              </a:solidFill>
            </a:endParaRPr>
          </a:p>
        </p:txBody>
      </p:sp>
      <p:pic>
        <p:nvPicPr>
          <p:cNvPr id="2" name="Picture 1"/>
          <p:cNvPicPr>
            <a:picLocks noChangeAspect="1"/>
          </p:cNvPicPr>
          <p:nvPr/>
        </p:nvPicPr>
        <p:blipFill>
          <a:blip r:embed="rId3"/>
          <a:stretch>
            <a:fillRect/>
          </a:stretch>
        </p:blipFill>
        <p:spPr>
          <a:xfrm>
            <a:off x="2744739" y="3748452"/>
            <a:ext cx="3348412" cy="2683115"/>
          </a:xfrm>
          <a:prstGeom prst="rect">
            <a:avLst/>
          </a:prstGeom>
        </p:spPr>
      </p:pic>
      <p:sp>
        <p:nvSpPr>
          <p:cNvPr id="4" name="TextBox 3"/>
          <p:cNvSpPr txBox="1"/>
          <p:nvPr/>
        </p:nvSpPr>
        <p:spPr>
          <a:xfrm>
            <a:off x="5230025" y="2087880"/>
            <a:ext cx="3204673"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effectLst>
                  <a:outerShdw blurRad="50800" dist="38100" dir="2700000" algn="tl" rotWithShape="0">
                    <a:srgbClr val="590101">
                      <a:alpha val="40000"/>
                    </a:srgbClr>
                  </a:outerShdw>
                </a:effectLst>
                <a:latin typeface="Arial" pitchFamily="34" charset="0"/>
                <a:cs typeface="Arial" pitchFamily="34" charset="0"/>
              </a:rPr>
              <a:t>94% of our expenses support grant programs</a:t>
            </a:r>
          </a:p>
          <a:p>
            <a:endParaRPr lang="en-US" dirty="0"/>
          </a:p>
        </p:txBody>
      </p:sp>
    </p:spTree>
    <p:extLst>
      <p:ext uri="{BB962C8B-B14F-4D97-AF65-F5344CB8AC3E}">
        <p14:creationId xmlns:p14="http://schemas.microsoft.com/office/powerpoint/2010/main" val="3619734350"/>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2852" y="1746075"/>
            <a:ext cx="9109375" cy="343161"/>
          </a:xfrm>
          <a:prstGeom prst="rect">
            <a:avLst/>
          </a:prstGeom>
        </p:spPr>
        <p:txBody>
          <a:bodyPr vert="horz" wrap="square" lIns="91440" tIns="45720" rIns="91440" bIns="45720" rtlCol="0" anchor="ctr">
            <a:spAutoFit/>
          </a:bodyPr>
          <a:lstStyle/>
          <a:p>
            <a:pPr algn="ctr" fontAlgn="auto">
              <a:spcAft>
                <a:spcPts val="0"/>
              </a:spcAft>
            </a:pPr>
            <a:r>
              <a:rPr lang="en-US" sz="1600" dirty="0">
                <a:solidFill>
                  <a:schemeClr val="bg1"/>
                </a:solidFill>
                <a:effectLst>
                  <a:outerShdw blurRad="50800" dist="38100" dir="2700000" algn="tl" rotWithShape="0">
                    <a:srgbClr val="590101">
                      <a:alpha val="40000"/>
                    </a:srgbClr>
                  </a:outerShdw>
                </a:effectLst>
                <a:latin typeface="Arial" pitchFamily="34" charset="0"/>
                <a:cs typeface="Arial" pitchFamily="34" charset="0"/>
              </a:rPr>
              <a:t>Practice group donations fund research and development that makes an impact on clinical care.</a:t>
            </a:r>
          </a:p>
        </p:txBody>
      </p:sp>
      <p:sp>
        <p:nvSpPr>
          <p:cNvPr id="4" name="Rectangle 3"/>
          <p:cNvSpPr/>
          <p:nvPr/>
        </p:nvSpPr>
        <p:spPr>
          <a:xfrm>
            <a:off x="196010" y="3795793"/>
            <a:ext cx="2933748" cy="436751"/>
          </a:xfrm>
          <a:prstGeom prst="rect">
            <a:avLst/>
          </a:prstGeom>
        </p:spPr>
        <p:txBody>
          <a:bodyPr wrap="square">
            <a:spAutoFit/>
          </a:bodyPr>
          <a:lstStyle/>
          <a:p>
            <a:r>
              <a:rPr lang="en-US" sz="1200" b="1" dirty="0">
                <a:solidFill>
                  <a:srgbClr val="FFFF99"/>
                </a:solidFill>
                <a:effectLst>
                  <a:outerShdw blurRad="38100" dist="38100" dir="2700000" algn="tl">
                    <a:srgbClr val="000000">
                      <a:alpha val="43137"/>
                    </a:srgbClr>
                  </a:outerShdw>
                </a:effectLst>
              </a:rPr>
              <a:t>Geoffrey D. Rubin, MD  </a:t>
            </a:r>
          </a:p>
          <a:p>
            <a:r>
              <a:rPr lang="en-US" sz="1000" dirty="0">
                <a:solidFill>
                  <a:schemeClr val="bg1">
                    <a:lumMod val="95000"/>
                  </a:schemeClr>
                </a:solidFill>
                <a:effectLst>
                  <a:outerShdw blurRad="38100" dist="38100" dir="2700000" algn="tl">
                    <a:srgbClr val="000000">
                      <a:alpha val="43137"/>
                    </a:srgbClr>
                  </a:outerShdw>
                </a:effectLst>
              </a:rPr>
              <a:t>1994 RSNA Research Scholar Grant recipient</a:t>
            </a:r>
          </a:p>
        </p:txBody>
      </p:sp>
      <p:pic>
        <p:nvPicPr>
          <p:cNvPr id="1026" name="Picture 2" descr="G:\Robert Leigh\Marketing\VIP Projects\Grant Recipients\Rubi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2299577"/>
            <a:ext cx="1033100" cy="14657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28919" y="2311744"/>
            <a:ext cx="2325452" cy="1497432"/>
          </a:xfrm>
          <a:prstGeom prst="rect">
            <a:avLst/>
          </a:prstGeom>
        </p:spPr>
        <p:txBody>
          <a:bodyPr vert="horz" wrap="square" lIns="91440" tIns="45720" rIns="91440" bIns="45720" rtlCol="0" anchor="ctr">
            <a:spAutoFit/>
          </a:bodyPr>
          <a:lstStyle/>
          <a:p>
            <a:pPr marL="0" marR="0" indent="0" defTabSz="457200" rtl="0" eaLnBrk="1" fontAlgn="auto" latinLnBrk="0" hangingPunct="1">
              <a:lnSpc>
                <a:spcPct val="100000"/>
              </a:lnSpc>
              <a:spcBef>
                <a:spcPct val="0"/>
              </a:spcBef>
              <a:spcAft>
                <a:spcPts val="0"/>
              </a:spcAft>
              <a:buClrTx/>
              <a:buSzTx/>
              <a:buFontTx/>
              <a:buNone/>
              <a:tabLst/>
            </a:pPr>
            <a:r>
              <a:rPr lang="en-US" sz="1000" noProof="0" dirty="0">
                <a:solidFill>
                  <a:schemeClr val="bg1"/>
                </a:solidFill>
                <a:effectLst>
                  <a:outerShdw blurRad="50800" dist="38100" dir="2700000" algn="tl" rotWithShape="0">
                    <a:srgbClr val="590101">
                      <a:alpha val="40000"/>
                    </a:srgbClr>
                  </a:outerShdw>
                </a:effectLst>
                <a:latin typeface="Arial" pitchFamily="34" charset="0"/>
                <a:ea typeface="+mj-ea"/>
                <a:cs typeface="Arial" pitchFamily="34" charset="0"/>
              </a:rPr>
              <a:t>Dr.  Rubin’s research led to the development and improvement of CT angiography as the principal means for assessing aortic disease. </a:t>
            </a:r>
          </a:p>
          <a:p>
            <a:pPr marL="0" marR="0" indent="0" defTabSz="457200" rtl="0" eaLnBrk="1" fontAlgn="auto" latinLnBrk="0" hangingPunct="1">
              <a:lnSpc>
                <a:spcPct val="100000"/>
              </a:lnSpc>
              <a:spcBef>
                <a:spcPct val="0"/>
              </a:spcBef>
              <a:spcAft>
                <a:spcPts val="0"/>
              </a:spcAft>
              <a:buClrTx/>
              <a:buSzTx/>
              <a:buFontTx/>
              <a:buNone/>
              <a:tabLst/>
            </a:pPr>
            <a:endParaRPr lang="en-US" sz="1000" dirty="0">
              <a:solidFill>
                <a:schemeClr val="bg1"/>
              </a:solidFill>
              <a:effectLst>
                <a:outerShdw blurRad="50800" dist="38100" dir="2700000" algn="tl" rotWithShape="0">
                  <a:srgbClr val="590101">
                    <a:alpha val="40000"/>
                  </a:srgbClr>
                </a:outerShdw>
              </a:effectLst>
              <a:latin typeface="Arial" pitchFamily="34" charset="0"/>
              <a:ea typeface="+mj-ea"/>
              <a:cs typeface="Arial" pitchFamily="34" charset="0"/>
            </a:endParaRPr>
          </a:p>
          <a:p>
            <a:pPr marL="0" marR="0" indent="0" defTabSz="457200" rtl="0" eaLnBrk="1" fontAlgn="auto" latinLnBrk="0" hangingPunct="1">
              <a:lnSpc>
                <a:spcPct val="100000"/>
              </a:lnSpc>
              <a:spcBef>
                <a:spcPct val="0"/>
              </a:spcBef>
              <a:spcAft>
                <a:spcPts val="0"/>
              </a:spcAft>
              <a:buClrTx/>
              <a:buSzTx/>
              <a:buFontTx/>
              <a:buNone/>
              <a:tabLst/>
            </a:pPr>
            <a:r>
              <a:rPr lang="en-US" sz="1000" noProof="0" dirty="0">
                <a:solidFill>
                  <a:schemeClr val="bg1"/>
                </a:solidFill>
                <a:effectLst>
                  <a:outerShdw blurRad="50800" dist="38100" dir="2700000" algn="tl" rotWithShape="0">
                    <a:srgbClr val="590101">
                      <a:alpha val="40000"/>
                    </a:srgbClr>
                  </a:outerShdw>
                </a:effectLst>
                <a:latin typeface="Arial" pitchFamily="34" charset="0"/>
                <a:ea typeface="+mj-ea"/>
                <a:cs typeface="Arial" pitchFamily="34" charset="0"/>
              </a:rPr>
              <a:t>His team’s work included refinement of MDCT techniques, invention of vessel measurement tools, and insights into aortic stent-grafts.</a:t>
            </a:r>
            <a:endParaRPr kumimoji="0" lang="en-US" sz="1000" u="none" strike="noStrike" kern="1200" cap="none" spc="0" normalizeH="0" baseline="0" noProof="0" dirty="0">
              <a:ln>
                <a:noFill/>
              </a:ln>
              <a:solidFill>
                <a:schemeClr val="bg1"/>
              </a:solidFill>
              <a:effectLst>
                <a:outerShdw blurRad="50800" dist="38100" dir="2700000" algn="tl" rotWithShape="0">
                  <a:srgbClr val="590101">
                    <a:alpha val="40000"/>
                  </a:srgbClr>
                </a:outerShdw>
              </a:effectLst>
              <a:uLnTx/>
              <a:uFillTx/>
              <a:latin typeface="Arial" pitchFamily="34" charset="0"/>
              <a:ea typeface="+mj-ea"/>
              <a:cs typeface="Arial" pitchFamily="34" charset="0"/>
            </a:endParaRPr>
          </a:p>
        </p:txBody>
      </p:sp>
      <p:sp>
        <p:nvSpPr>
          <p:cNvPr id="11" name="Rectangle 10"/>
          <p:cNvSpPr/>
          <p:nvPr/>
        </p:nvSpPr>
        <p:spPr>
          <a:xfrm>
            <a:off x="-21771" y="1038607"/>
            <a:ext cx="9143999" cy="639528"/>
          </a:xfrm>
          <a:prstGeom prst="rect">
            <a:avLst/>
          </a:prstGeom>
        </p:spPr>
        <p:txBody>
          <a:bodyPr wrap="square">
            <a:spAutoFit/>
          </a:bodyPr>
          <a:lstStyle/>
          <a:p>
            <a:pPr algn="ctr"/>
            <a:r>
              <a:rPr lang="en-US" sz="35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Your R&amp;D Department</a:t>
            </a:r>
          </a:p>
        </p:txBody>
      </p:sp>
      <p:pic>
        <p:nvPicPr>
          <p:cNvPr id="12" name="Picture 2" descr="G:\Robert Leigh\Marketing\VIP Projects\Grant Recipients\Mintu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0489" y="2320691"/>
            <a:ext cx="1273664" cy="165459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267916" y="3996550"/>
            <a:ext cx="2772967" cy="436751"/>
          </a:xfrm>
          <a:prstGeom prst="rect">
            <a:avLst/>
          </a:prstGeom>
        </p:spPr>
        <p:txBody>
          <a:bodyPr wrap="square">
            <a:spAutoFit/>
          </a:bodyPr>
          <a:lstStyle/>
          <a:p>
            <a:r>
              <a:rPr lang="en-US" sz="1200" b="1" dirty="0">
                <a:solidFill>
                  <a:srgbClr val="FFFF99"/>
                </a:solidFill>
                <a:effectLst>
                  <a:outerShdw blurRad="38100" dist="38100" dir="2700000" algn="tl">
                    <a:srgbClr val="000000">
                      <a:alpha val="43137"/>
                    </a:srgbClr>
                  </a:outerShdw>
                </a:effectLst>
              </a:rPr>
              <a:t>Mark A. Mintun, MD  </a:t>
            </a:r>
          </a:p>
          <a:p>
            <a:r>
              <a:rPr lang="en-US" sz="1000" dirty="0">
                <a:solidFill>
                  <a:schemeClr val="bg1">
                    <a:lumMod val="95000"/>
                  </a:schemeClr>
                </a:solidFill>
                <a:effectLst>
                  <a:outerShdw blurRad="38100" dist="38100" dir="2700000" algn="tl">
                    <a:srgbClr val="000000">
                      <a:alpha val="43137"/>
                    </a:srgbClr>
                  </a:outerShdw>
                </a:effectLst>
              </a:rPr>
              <a:t>1998 RSNA Research Scholar Grant recipient</a:t>
            </a:r>
          </a:p>
        </p:txBody>
      </p:sp>
      <p:sp>
        <p:nvSpPr>
          <p:cNvPr id="14" name="TextBox 13"/>
          <p:cNvSpPr txBox="1"/>
          <p:nvPr/>
        </p:nvSpPr>
        <p:spPr>
          <a:xfrm>
            <a:off x="6667354" y="2320690"/>
            <a:ext cx="2375649" cy="1653415"/>
          </a:xfrm>
          <a:prstGeom prst="rect">
            <a:avLst/>
          </a:prstGeom>
        </p:spPr>
        <p:txBody>
          <a:bodyPr vert="horz" wrap="square" lIns="91440" tIns="45720" rIns="91440" bIns="45720" rtlCol="0" anchor="ctr">
            <a:spAutoFit/>
          </a:bodyPr>
          <a:lstStyle/>
          <a:p>
            <a:pPr marL="0" marR="0" indent="0" defTabSz="457200" rtl="0" eaLnBrk="1" fontAlgn="auto" latinLnBrk="0" hangingPunct="1">
              <a:lnSpc>
                <a:spcPct val="100000"/>
              </a:lnSpc>
              <a:spcBef>
                <a:spcPct val="0"/>
              </a:spcBef>
              <a:spcAft>
                <a:spcPts val="0"/>
              </a:spcAft>
              <a:buClrTx/>
              <a:buSzTx/>
              <a:buFontTx/>
              <a:buNone/>
              <a:tabLst/>
            </a:pPr>
            <a:r>
              <a:rPr lang="en-US" sz="1000" noProof="0" dirty="0">
                <a:solidFill>
                  <a:schemeClr val="bg1"/>
                </a:solidFill>
                <a:effectLst>
                  <a:outerShdw blurRad="50800" dist="38100" dir="2700000" algn="tl" rotWithShape="0">
                    <a:srgbClr val="590101">
                      <a:alpha val="40000"/>
                    </a:srgbClr>
                  </a:outerShdw>
                </a:effectLst>
                <a:latin typeface="Arial" pitchFamily="34" charset="0"/>
                <a:ea typeface="+mj-ea"/>
                <a:cs typeface="Arial" pitchFamily="34" charset="0"/>
              </a:rPr>
              <a:t>Dr. Mintun’s research developed functional brain imaging with PET that laid the groundwork for functional MRI which is now in common use in neuroradiology. </a:t>
            </a:r>
          </a:p>
          <a:p>
            <a:pPr marL="0" marR="0" indent="0" defTabSz="457200" rtl="0" eaLnBrk="1" fontAlgn="auto" latinLnBrk="0" hangingPunct="1">
              <a:lnSpc>
                <a:spcPct val="100000"/>
              </a:lnSpc>
              <a:spcBef>
                <a:spcPct val="0"/>
              </a:spcBef>
              <a:spcAft>
                <a:spcPts val="0"/>
              </a:spcAft>
              <a:buClrTx/>
              <a:buSzTx/>
              <a:buFontTx/>
              <a:buNone/>
              <a:tabLst/>
            </a:pPr>
            <a:endParaRPr lang="en-US" sz="1000" dirty="0">
              <a:solidFill>
                <a:schemeClr val="bg1"/>
              </a:solidFill>
              <a:effectLst>
                <a:outerShdw blurRad="50800" dist="38100" dir="2700000" algn="tl" rotWithShape="0">
                  <a:srgbClr val="590101">
                    <a:alpha val="40000"/>
                  </a:srgbClr>
                </a:outerShdw>
              </a:effectLst>
              <a:latin typeface="Arial" pitchFamily="34" charset="0"/>
              <a:ea typeface="+mj-ea"/>
              <a:cs typeface="Arial" pitchFamily="34" charset="0"/>
            </a:endParaRPr>
          </a:p>
          <a:p>
            <a:pPr marL="0" marR="0" indent="0" defTabSz="457200" rtl="0" eaLnBrk="1" fontAlgn="auto" latinLnBrk="0" hangingPunct="1">
              <a:lnSpc>
                <a:spcPct val="100000"/>
              </a:lnSpc>
              <a:spcBef>
                <a:spcPct val="0"/>
              </a:spcBef>
              <a:spcAft>
                <a:spcPts val="0"/>
              </a:spcAft>
              <a:buClrTx/>
              <a:buSzTx/>
              <a:buFontTx/>
              <a:buNone/>
              <a:tabLst/>
            </a:pPr>
            <a:r>
              <a:rPr lang="en-US" sz="1000" noProof="0" dirty="0">
                <a:solidFill>
                  <a:schemeClr val="bg1"/>
                </a:solidFill>
                <a:effectLst>
                  <a:outerShdw blurRad="50800" dist="38100" dir="2700000" algn="tl" rotWithShape="0">
                    <a:srgbClr val="590101">
                      <a:alpha val="40000"/>
                    </a:srgbClr>
                  </a:outerShdw>
                </a:effectLst>
                <a:latin typeface="Arial" pitchFamily="34" charset="0"/>
                <a:ea typeface="+mj-ea"/>
                <a:cs typeface="Arial" pitchFamily="34" charset="0"/>
              </a:rPr>
              <a:t>His research around amyloid imaging of the brain assisted in creating a better understanding of the biology of Alzheimer’s disease.</a:t>
            </a:r>
            <a:endParaRPr kumimoji="0" lang="en-US" sz="1000" u="none" strike="noStrike" kern="1200" cap="none" spc="0" normalizeH="0" baseline="0" noProof="0" dirty="0">
              <a:ln>
                <a:noFill/>
              </a:ln>
              <a:solidFill>
                <a:schemeClr val="bg1"/>
              </a:solidFill>
              <a:effectLst>
                <a:outerShdw blurRad="50800" dist="38100" dir="2700000" algn="tl" rotWithShape="0">
                  <a:srgbClr val="590101">
                    <a:alpha val="40000"/>
                  </a:srgbClr>
                </a:outerShdw>
              </a:effectLst>
              <a:uLnTx/>
              <a:uFillTx/>
              <a:latin typeface="Arial" pitchFamily="34" charset="0"/>
              <a:ea typeface="+mj-ea"/>
              <a:cs typeface="Arial" pitchFamily="34" charset="0"/>
            </a:endParaRPr>
          </a:p>
        </p:txBody>
      </p:sp>
      <p:sp>
        <p:nvSpPr>
          <p:cNvPr id="2" name="Rectangle 1"/>
          <p:cNvSpPr/>
          <p:nvPr/>
        </p:nvSpPr>
        <p:spPr>
          <a:xfrm>
            <a:off x="2835543" y="6163417"/>
            <a:ext cx="3040532" cy="446276"/>
          </a:xfrm>
          <a:prstGeom prst="rect">
            <a:avLst/>
          </a:prstGeom>
        </p:spPr>
        <p:txBody>
          <a:bodyPr wrap="square">
            <a:spAutoFit/>
          </a:bodyPr>
          <a:lstStyle/>
          <a:p>
            <a:r>
              <a:rPr lang="en-US" sz="1200" b="1" dirty="0">
                <a:solidFill>
                  <a:srgbClr val="FFFF99"/>
                </a:solidFill>
                <a:effectLst>
                  <a:outerShdw blurRad="38100" dist="38100" dir="2700000" algn="tl">
                    <a:srgbClr val="000000">
                      <a:alpha val="43137"/>
                    </a:srgbClr>
                  </a:outerShdw>
                </a:effectLst>
              </a:rPr>
              <a:t>Katie D. Vo, MD  </a:t>
            </a:r>
          </a:p>
          <a:p>
            <a:r>
              <a:rPr lang="en-US" sz="1000" dirty="0">
                <a:solidFill>
                  <a:schemeClr val="bg1">
                    <a:lumMod val="95000"/>
                  </a:schemeClr>
                </a:solidFill>
                <a:effectLst>
                  <a:outerShdw blurRad="38100" dist="38100" dir="2700000" algn="tl">
                    <a:srgbClr val="000000">
                      <a:alpha val="43137"/>
                    </a:srgbClr>
                  </a:outerShdw>
                </a:effectLst>
              </a:rPr>
              <a:t>1998 RSNA Research Fellow Grant recipient</a:t>
            </a:r>
          </a:p>
        </p:txBody>
      </p:sp>
      <p:sp>
        <p:nvSpPr>
          <p:cNvPr id="5" name="Rectangle 4"/>
          <p:cNvSpPr/>
          <p:nvPr/>
        </p:nvSpPr>
        <p:spPr>
          <a:xfrm>
            <a:off x="4139309" y="4584080"/>
            <a:ext cx="2528045" cy="1809397"/>
          </a:xfrm>
          <a:prstGeom prst="rect">
            <a:avLst/>
          </a:prstGeom>
        </p:spPr>
        <p:txBody>
          <a:bodyPr wrap="square">
            <a:spAutoFit/>
          </a:bodyPr>
          <a:lstStyle/>
          <a:p>
            <a:pPr fontAlgn="auto">
              <a:spcAft>
                <a:spcPts val="0"/>
              </a:spcAft>
            </a:pPr>
            <a:r>
              <a:rPr lang="en-US" sz="1000" dirty="0">
                <a:solidFill>
                  <a:schemeClr val="bg1"/>
                </a:solidFill>
                <a:effectLst>
                  <a:outerShdw blurRad="50800" dist="38100" dir="2700000" algn="tl" rotWithShape="0">
                    <a:srgbClr val="590101">
                      <a:alpha val="40000"/>
                    </a:srgbClr>
                  </a:outerShdw>
                </a:effectLst>
                <a:latin typeface="Arial" pitchFamily="34" charset="0"/>
                <a:cs typeface="Arial" pitchFamily="34" charset="0"/>
              </a:rPr>
              <a:t>Dr. Vo’s research on high resolution MR venography of occult venous malformations.</a:t>
            </a:r>
          </a:p>
          <a:p>
            <a:pPr fontAlgn="auto">
              <a:spcAft>
                <a:spcPts val="0"/>
              </a:spcAft>
            </a:pPr>
            <a:endParaRPr lang="en-US" sz="1000" dirty="0">
              <a:solidFill>
                <a:schemeClr val="bg1"/>
              </a:solidFill>
              <a:effectLst>
                <a:outerShdw blurRad="50800" dist="38100" dir="2700000" algn="tl" rotWithShape="0">
                  <a:srgbClr val="590101">
                    <a:alpha val="40000"/>
                  </a:srgbClr>
                </a:outerShdw>
              </a:effectLst>
              <a:latin typeface="Arial" pitchFamily="34" charset="0"/>
              <a:cs typeface="Arial" pitchFamily="34" charset="0"/>
            </a:endParaRPr>
          </a:p>
          <a:p>
            <a:pPr fontAlgn="auto">
              <a:spcAft>
                <a:spcPts val="0"/>
              </a:spcAft>
            </a:pPr>
            <a:r>
              <a:rPr lang="en-US" sz="1000" dirty="0">
                <a:solidFill>
                  <a:schemeClr val="bg1"/>
                </a:solidFill>
                <a:effectLst>
                  <a:outerShdw blurRad="50800" dist="38100" dir="2700000" algn="tl" rotWithShape="0">
                    <a:srgbClr val="590101">
                      <a:alpha val="40000"/>
                    </a:srgbClr>
                  </a:outerShdw>
                </a:effectLst>
                <a:latin typeface="Arial" pitchFamily="34" charset="0"/>
                <a:cs typeface="Arial" pitchFamily="34" charset="0"/>
              </a:rPr>
              <a:t>Her research assessed the clinical utility of a novel MR sequence that was developed at her MIR institution. This BOLD Venography sequence is now known as the SWI (susceptibility sequence) and is widely used in clinical practice.</a:t>
            </a:r>
          </a:p>
        </p:txBody>
      </p:sp>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7090" y="4612904"/>
            <a:ext cx="1103790" cy="14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Slide Number Placeholder 10"/>
          <p:cNvSpPr txBox="1">
            <a:spLocks/>
          </p:cNvSpPr>
          <p:nvPr/>
        </p:nvSpPr>
        <p:spPr>
          <a:xfrm>
            <a:off x="6553200" y="6356354"/>
            <a:ext cx="2133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C7B6B4C-F556-4C6C-BAA6-844D4EC6C53F}" type="slidenum">
              <a:rPr lang="en-US" sz="1200" smtClean="0">
                <a:solidFill>
                  <a:schemeClr val="bg1"/>
                </a:solidFill>
              </a:rPr>
              <a:pPr algn="r">
                <a:defRPr/>
              </a:pPr>
              <a:t>12</a:t>
            </a:fld>
            <a:endParaRPr lang="en-US" sz="1200" dirty="0">
              <a:solidFill>
                <a:schemeClr val="bg1"/>
              </a:solidFill>
            </a:endParaRPr>
          </a:p>
        </p:txBody>
      </p:sp>
    </p:spTree>
    <p:extLst>
      <p:ext uri="{BB962C8B-B14F-4D97-AF65-F5344CB8AC3E}">
        <p14:creationId xmlns:p14="http://schemas.microsoft.com/office/powerpoint/2010/main" val="3838783137"/>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771" y="1275683"/>
            <a:ext cx="9143999" cy="1169551"/>
          </a:xfrm>
          <a:prstGeom prst="rect">
            <a:avLst/>
          </a:prstGeom>
        </p:spPr>
        <p:txBody>
          <a:bodyPr wrap="square">
            <a:spAutoFit/>
          </a:bodyPr>
          <a:lstStyle/>
          <a:p>
            <a:pPr algn="ctr"/>
            <a:r>
              <a:rPr lang="en-US" sz="35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Recognition and Benefits –</a:t>
            </a:r>
          </a:p>
          <a:p>
            <a:pPr algn="ctr"/>
            <a:r>
              <a:rPr lang="en-US" sz="35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Throughout the Year</a:t>
            </a:r>
          </a:p>
        </p:txBody>
      </p:sp>
      <p:sp>
        <p:nvSpPr>
          <p:cNvPr id="7" name="Rectangle 6"/>
          <p:cNvSpPr/>
          <p:nvPr/>
        </p:nvSpPr>
        <p:spPr>
          <a:xfrm>
            <a:off x="404362" y="2719110"/>
            <a:ext cx="8350171" cy="2677656"/>
          </a:xfrm>
          <a:prstGeom prst="rect">
            <a:avLst/>
          </a:prstGeom>
        </p:spPr>
        <p:txBody>
          <a:bodyPr wrap="square">
            <a:spAutoFit/>
          </a:bodyPr>
          <a:lstStyle/>
          <a:p>
            <a:pPr marL="256032" indent="-256032">
              <a:buFont typeface="Arial" pitchFamily="34" charset="0"/>
              <a:buChar char="•"/>
            </a:pPr>
            <a:r>
              <a:rPr lang="en-US" sz="2400" dirty="0">
                <a:solidFill>
                  <a:schemeClr val="bg1"/>
                </a:solidFill>
                <a:effectLst>
                  <a:outerShdw blurRad="38100" dist="38100" dir="2700000" algn="tl">
                    <a:srgbClr val="000000">
                      <a:alpha val="43137"/>
                    </a:srgbClr>
                  </a:outerShdw>
                </a:effectLst>
              </a:rPr>
              <a:t>Special recognition in RSNA publications like </a:t>
            </a:r>
            <a:r>
              <a:rPr lang="en-US" sz="2400" i="1" dirty="0">
                <a:solidFill>
                  <a:schemeClr val="bg1"/>
                </a:solidFill>
                <a:effectLst>
                  <a:outerShdw blurRad="38100" dist="38100" dir="2700000" algn="tl">
                    <a:srgbClr val="000000">
                      <a:alpha val="43137"/>
                    </a:srgbClr>
                  </a:outerShdw>
                </a:effectLst>
              </a:rPr>
              <a:t>RSNA News </a:t>
            </a:r>
            <a:r>
              <a:rPr lang="en-US" sz="2400" dirty="0">
                <a:solidFill>
                  <a:schemeClr val="bg1"/>
                </a:solidFill>
                <a:effectLst>
                  <a:outerShdw blurRad="38100" dist="38100" dir="2700000" algn="tl">
                    <a:srgbClr val="000000">
                      <a:alpha val="43137"/>
                    </a:srgbClr>
                  </a:outerShdw>
                </a:effectLst>
              </a:rPr>
              <a:t> and </a:t>
            </a:r>
            <a:r>
              <a:rPr lang="en-US" sz="2400" i="1" dirty="0">
                <a:solidFill>
                  <a:schemeClr val="bg1"/>
                </a:solidFill>
                <a:effectLst>
                  <a:outerShdw blurRad="38100" dist="38100" dir="2700000" algn="tl">
                    <a:srgbClr val="000000">
                      <a:alpha val="43137"/>
                    </a:srgbClr>
                  </a:outerShdw>
                </a:effectLst>
              </a:rPr>
              <a:t>RadioGraphics</a:t>
            </a:r>
            <a:br>
              <a:rPr lang="en-US" sz="2400" dirty="0">
                <a:solidFill>
                  <a:schemeClr val="bg1"/>
                </a:solidFill>
                <a:effectLst>
                  <a:outerShdw blurRad="38100" dist="38100" dir="2700000" algn="tl">
                    <a:srgbClr val="000000">
                      <a:alpha val="43137"/>
                    </a:srgbClr>
                  </a:outerShdw>
                </a:effectLst>
              </a:rPr>
            </a:br>
            <a:endParaRPr lang="en-US" sz="2400" dirty="0">
              <a:solidFill>
                <a:schemeClr val="bg1"/>
              </a:solidFill>
              <a:effectLst>
                <a:outerShdw blurRad="38100" dist="38100" dir="2700000" algn="tl">
                  <a:srgbClr val="000000">
                    <a:alpha val="43137"/>
                  </a:srgbClr>
                </a:outerShdw>
              </a:effectLst>
            </a:endParaRPr>
          </a:p>
          <a:p>
            <a:pPr marL="256032" indent="-256032">
              <a:buFont typeface="Arial" pitchFamily="34" charset="0"/>
              <a:buChar char="•"/>
            </a:pPr>
            <a:r>
              <a:rPr lang="en-US" sz="2400" dirty="0">
                <a:solidFill>
                  <a:schemeClr val="bg1"/>
                </a:solidFill>
                <a:effectLst>
                  <a:outerShdw blurRad="38100" dist="38100" dir="2700000" algn="tl">
                    <a:srgbClr val="000000">
                      <a:alpha val="43137"/>
                    </a:srgbClr>
                  </a:outerShdw>
                </a:effectLst>
              </a:rPr>
              <a:t>Press release indicating your support for patient care</a:t>
            </a:r>
          </a:p>
          <a:p>
            <a:pPr marL="256032" indent="-256032">
              <a:buFont typeface="Arial" pitchFamily="34" charset="0"/>
              <a:buChar char="•"/>
            </a:pPr>
            <a:endParaRPr lang="en-US" sz="2400" dirty="0">
              <a:solidFill>
                <a:schemeClr val="bg1"/>
              </a:solidFill>
              <a:effectLst>
                <a:outerShdw blurRad="38100" dist="38100" dir="2700000" algn="tl">
                  <a:srgbClr val="000000">
                    <a:alpha val="43137"/>
                  </a:srgbClr>
                </a:outerShdw>
              </a:effectLst>
            </a:endParaRPr>
          </a:p>
          <a:p>
            <a:pPr marL="256032" indent="-256032">
              <a:buFont typeface="Arial" pitchFamily="34" charset="0"/>
              <a:buChar char="•"/>
            </a:pPr>
            <a:r>
              <a:rPr lang="en-US" sz="2400" dirty="0">
                <a:solidFill>
                  <a:schemeClr val="bg1"/>
                </a:solidFill>
                <a:effectLst>
                  <a:outerShdw blurRad="38100" dist="38100" dir="2700000" algn="tl">
                    <a:srgbClr val="000000">
                      <a:alpha val="43137"/>
                    </a:srgbClr>
                  </a:outerShdw>
                </a:effectLst>
              </a:rPr>
              <a:t>Complimentary preferred job postings in </a:t>
            </a:r>
            <a:r>
              <a:rPr lang="en-US" sz="2400" i="1" dirty="0">
                <a:solidFill>
                  <a:schemeClr val="bg1"/>
                </a:solidFill>
                <a:effectLst>
                  <a:outerShdw blurRad="38100" dist="38100" dir="2700000" algn="tl">
                    <a:srgbClr val="000000">
                      <a:alpha val="43137"/>
                    </a:srgbClr>
                  </a:outerShdw>
                </a:effectLst>
              </a:rPr>
              <a:t>Radiology</a:t>
            </a:r>
            <a:r>
              <a:rPr lang="en-US" sz="2400" dirty="0">
                <a:solidFill>
                  <a:schemeClr val="bg1"/>
                </a:solidFill>
                <a:effectLst>
                  <a:outerShdw blurRad="38100" dist="38100" dir="2700000" algn="tl">
                    <a:srgbClr val="000000">
                      <a:alpha val="43137"/>
                    </a:srgbClr>
                  </a:outerShdw>
                </a:effectLst>
              </a:rPr>
              <a:t> and on Career Connect</a:t>
            </a:r>
          </a:p>
        </p:txBody>
      </p:sp>
      <p:sp>
        <p:nvSpPr>
          <p:cNvPr id="8" name="Slide Number Placeholder 10"/>
          <p:cNvSpPr txBox="1">
            <a:spLocks/>
          </p:cNvSpPr>
          <p:nvPr/>
        </p:nvSpPr>
        <p:spPr>
          <a:xfrm>
            <a:off x="6553200" y="6356354"/>
            <a:ext cx="2133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C7B6B4C-F556-4C6C-BAA6-844D4EC6C53F}" type="slidenum">
              <a:rPr lang="en-US" sz="1200" smtClean="0">
                <a:solidFill>
                  <a:schemeClr val="bg1"/>
                </a:solidFill>
              </a:rPr>
              <a:pPr algn="r">
                <a:defRPr/>
              </a:pPr>
              <a:t>13</a:t>
            </a:fld>
            <a:endParaRPr lang="en-US" sz="1200" dirty="0">
              <a:solidFill>
                <a:schemeClr val="bg1"/>
              </a:solidFill>
            </a:endParaRPr>
          </a:p>
        </p:txBody>
      </p:sp>
    </p:spTree>
    <p:extLst>
      <p:ext uri="{BB962C8B-B14F-4D97-AF65-F5344CB8AC3E}">
        <p14:creationId xmlns:p14="http://schemas.microsoft.com/office/powerpoint/2010/main" val="1030592836"/>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127499"/>
            <a:ext cx="9143999" cy="1246495"/>
          </a:xfrm>
          <a:prstGeom prst="rect">
            <a:avLst/>
          </a:prstGeom>
        </p:spPr>
        <p:txBody>
          <a:bodyPr wrap="square">
            <a:spAutoFit/>
          </a:bodyPr>
          <a:lstStyle/>
          <a:p>
            <a:pPr algn="ctr"/>
            <a:r>
              <a:rPr lang="en-US" sz="35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Join a growing number of VIP Practices!</a:t>
            </a:r>
          </a:p>
          <a:p>
            <a:pPr algn="ct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Over 30 practice groups from around the nation support the Foundation. </a:t>
            </a:r>
          </a:p>
          <a:p>
            <a:pPr algn="ct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Here are some of the VIP donors funding Radiology’s future:</a:t>
            </a:r>
          </a:p>
        </p:txBody>
      </p:sp>
      <p:sp>
        <p:nvSpPr>
          <p:cNvPr id="16" name="TextBox 15"/>
          <p:cNvSpPr txBox="1"/>
          <p:nvPr/>
        </p:nvSpPr>
        <p:spPr>
          <a:xfrm>
            <a:off x="515971" y="3732448"/>
            <a:ext cx="3730103" cy="461665"/>
          </a:xfrm>
          <a:prstGeom prst="rect">
            <a:avLst/>
          </a:prstGeom>
        </p:spPr>
        <p:txBody>
          <a:bodyPr vert="horz" wrap="square" lIns="91440" tIns="45720" rIns="91440" bIns="45720" rtlCol="0" anchor="ctr">
            <a:spAutoFit/>
          </a:bodyPr>
          <a:lstStyle/>
          <a:p>
            <a:r>
              <a:rPr lang="en-US" sz="1200" b="1" dirty="0">
                <a:solidFill>
                  <a:schemeClr val="bg1"/>
                </a:solidFill>
              </a:rPr>
              <a:t>Advanced Radiology Services Foundation</a:t>
            </a:r>
          </a:p>
          <a:p>
            <a:r>
              <a:rPr lang="en-US" sz="1200" b="1" dirty="0">
                <a:solidFill>
                  <a:schemeClr val="bg1"/>
                </a:solidFill>
              </a:rPr>
              <a:t>$25,000 Platinum VIP</a:t>
            </a:r>
          </a:p>
        </p:txBody>
      </p:sp>
      <p:sp>
        <p:nvSpPr>
          <p:cNvPr id="21" name="Slide Number Placeholder 10"/>
          <p:cNvSpPr txBox="1">
            <a:spLocks/>
          </p:cNvSpPr>
          <p:nvPr/>
        </p:nvSpPr>
        <p:spPr>
          <a:xfrm>
            <a:off x="6553200" y="6356354"/>
            <a:ext cx="2133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C7B6B4C-F556-4C6C-BAA6-844D4EC6C53F}" type="slidenum">
              <a:rPr lang="en-US" sz="1200" smtClean="0">
                <a:solidFill>
                  <a:schemeClr val="bg1"/>
                </a:solidFill>
              </a:rPr>
              <a:pPr algn="r">
                <a:defRPr/>
              </a:pPr>
              <a:t>14</a:t>
            </a:fld>
            <a:endParaRPr lang="en-US" sz="1200" dirty="0">
              <a:solidFill>
                <a:schemeClr val="bg1"/>
              </a:solidFill>
            </a:endParaRPr>
          </a:p>
        </p:txBody>
      </p:sp>
      <p:pic>
        <p:nvPicPr>
          <p:cNvPr id="23" name="Picture 2" descr="F:\R&amp;E Foundation\Corporate and VIP Logos\VIP Logos\Name\Advanced Radiology Services Found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940" y="3000664"/>
            <a:ext cx="2211378" cy="6856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G:\Fund Development-Restored\VIP\VIP Practice Group Donors\Austin Radiological Association\Logo_Aust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288" y="5212487"/>
            <a:ext cx="2179772" cy="56569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574151" y="5838927"/>
            <a:ext cx="2634713" cy="461665"/>
          </a:xfrm>
          <a:prstGeom prst="rect">
            <a:avLst/>
          </a:prstGeom>
        </p:spPr>
        <p:txBody>
          <a:bodyPr vert="horz" wrap="square" lIns="91440" tIns="45720" rIns="91440" bIns="45720" rtlCol="0" anchor="ctr">
            <a:spAutoFit/>
          </a:bodyPr>
          <a:lstStyle/>
          <a:p>
            <a:r>
              <a:rPr lang="en-US" sz="1200" b="1" dirty="0">
                <a:solidFill>
                  <a:schemeClr val="bg1"/>
                </a:solidFill>
              </a:rPr>
              <a:t>Austin Radiological Association</a:t>
            </a:r>
          </a:p>
          <a:p>
            <a:r>
              <a:rPr lang="en-US" sz="1200" b="1" dirty="0">
                <a:solidFill>
                  <a:schemeClr val="bg1"/>
                </a:solidFill>
              </a:rPr>
              <a:t>$75,000 Platinum VIP</a:t>
            </a:r>
          </a:p>
        </p:txBody>
      </p:sp>
      <p:sp>
        <p:nvSpPr>
          <p:cNvPr id="27" name="TextBox 26"/>
          <p:cNvSpPr txBox="1"/>
          <p:nvPr/>
        </p:nvSpPr>
        <p:spPr>
          <a:xfrm>
            <a:off x="3137744" y="4874174"/>
            <a:ext cx="3202674" cy="461665"/>
          </a:xfrm>
          <a:prstGeom prst="rect">
            <a:avLst/>
          </a:prstGeom>
        </p:spPr>
        <p:txBody>
          <a:bodyPr vert="horz" wrap="square" lIns="91440" tIns="45720" rIns="91440" bIns="45720" rtlCol="0" anchor="ctr">
            <a:spAutoFit/>
          </a:bodyPr>
          <a:lstStyle/>
          <a:p>
            <a:r>
              <a:rPr lang="en-US" sz="1200" b="1" dirty="0">
                <a:solidFill>
                  <a:schemeClr val="bg1"/>
                </a:solidFill>
              </a:rPr>
              <a:t>Inland Imaging Professional Services</a:t>
            </a:r>
          </a:p>
          <a:p>
            <a:r>
              <a:rPr lang="en-US" sz="1200" b="1" dirty="0">
                <a:solidFill>
                  <a:schemeClr val="bg1"/>
                </a:solidFill>
              </a:rPr>
              <a:t>$10,000 Bronze VIP</a:t>
            </a:r>
          </a:p>
        </p:txBody>
      </p:sp>
      <p:sp>
        <p:nvSpPr>
          <p:cNvPr id="29" name="TextBox 28"/>
          <p:cNvSpPr txBox="1"/>
          <p:nvPr/>
        </p:nvSpPr>
        <p:spPr>
          <a:xfrm>
            <a:off x="6258854" y="3861477"/>
            <a:ext cx="1800207" cy="461665"/>
          </a:xfrm>
          <a:prstGeom prst="rect">
            <a:avLst/>
          </a:prstGeom>
        </p:spPr>
        <p:txBody>
          <a:bodyPr vert="horz" wrap="square" lIns="91440" tIns="45720" rIns="91440" bIns="45720" rtlCol="0" anchor="ctr">
            <a:spAutoFit/>
          </a:bodyPr>
          <a:lstStyle/>
          <a:p>
            <a:r>
              <a:rPr lang="en-US" sz="1200" b="1" dirty="0">
                <a:solidFill>
                  <a:schemeClr val="bg1"/>
                </a:solidFill>
              </a:rPr>
              <a:t>Radiology Partners</a:t>
            </a:r>
            <a:br>
              <a:rPr lang="en-US" sz="1200" b="1" dirty="0">
                <a:solidFill>
                  <a:schemeClr val="bg1"/>
                </a:solidFill>
              </a:rPr>
            </a:br>
            <a:r>
              <a:rPr lang="en-US" sz="1200" b="1" dirty="0">
                <a:solidFill>
                  <a:schemeClr val="bg1"/>
                </a:solidFill>
              </a:rPr>
              <a:t>$25,000 Silver VIP</a:t>
            </a:r>
          </a:p>
        </p:txBody>
      </p:sp>
      <p:pic>
        <p:nvPicPr>
          <p:cNvPr id="32" name="Picture 2" descr="C:\Users\rleigh\Desktop\Inland Imagin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8864" y="4194113"/>
            <a:ext cx="2445683" cy="5916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4684" y="2934399"/>
            <a:ext cx="1636558" cy="892966"/>
          </a:xfrm>
          <a:prstGeom prst="rect">
            <a:avLst/>
          </a:prstGeom>
        </p:spPr>
      </p:pic>
      <p:pic>
        <p:nvPicPr>
          <p:cNvPr id="3" name="Picture 2">
            <a:extLst>
              <a:ext uri="{FF2B5EF4-FFF2-40B4-BE49-F238E27FC236}">
                <a16:creationId xmlns:a16="http://schemas.microsoft.com/office/drawing/2014/main" id="{A0F22C30-25AD-4735-90B4-7EB2D505DB4E}"/>
              </a:ext>
            </a:extLst>
          </p:cNvPr>
          <p:cNvPicPr>
            <a:picLocks noChangeAspect="1"/>
          </p:cNvPicPr>
          <p:nvPr/>
        </p:nvPicPr>
        <p:blipFill>
          <a:blip r:embed="rId7"/>
          <a:stretch>
            <a:fillRect/>
          </a:stretch>
        </p:blipFill>
        <p:spPr>
          <a:xfrm>
            <a:off x="6169563" y="5047577"/>
            <a:ext cx="2558108" cy="803308"/>
          </a:xfrm>
          <a:prstGeom prst="rect">
            <a:avLst/>
          </a:prstGeom>
        </p:spPr>
      </p:pic>
      <p:sp>
        <p:nvSpPr>
          <p:cNvPr id="5" name="TextBox 4">
            <a:extLst>
              <a:ext uri="{FF2B5EF4-FFF2-40B4-BE49-F238E27FC236}">
                <a16:creationId xmlns:a16="http://schemas.microsoft.com/office/drawing/2014/main" id="{94399E29-4DA8-4493-9BEE-96CDBBBE3F4C}"/>
              </a:ext>
            </a:extLst>
          </p:cNvPr>
          <p:cNvSpPr txBox="1"/>
          <p:nvPr/>
        </p:nvSpPr>
        <p:spPr>
          <a:xfrm>
            <a:off x="6169563" y="5890029"/>
            <a:ext cx="2847469" cy="461665"/>
          </a:xfrm>
          <a:prstGeom prst="rect">
            <a:avLst/>
          </a:prstGeom>
          <a:noFill/>
        </p:spPr>
        <p:txBody>
          <a:bodyPr wrap="square" rtlCol="0">
            <a:spAutoFit/>
          </a:bodyPr>
          <a:lstStyle/>
          <a:p>
            <a:r>
              <a:rPr lang="en-US" sz="1200" b="1" dirty="0">
                <a:solidFill>
                  <a:schemeClr val="bg1"/>
                </a:solidFill>
              </a:rPr>
              <a:t>MEDNAX Radiology Solutions</a:t>
            </a:r>
            <a:br>
              <a:rPr lang="en-US" sz="1200" b="1" dirty="0">
                <a:solidFill>
                  <a:schemeClr val="bg1"/>
                </a:solidFill>
              </a:rPr>
            </a:br>
            <a:r>
              <a:rPr lang="en-US" sz="1200" b="1" dirty="0">
                <a:solidFill>
                  <a:schemeClr val="bg1"/>
                </a:solidFill>
              </a:rPr>
              <a:t>$50,000 Gold VIP</a:t>
            </a:r>
          </a:p>
        </p:txBody>
      </p:sp>
    </p:spTree>
    <p:extLst>
      <p:ext uri="{BB962C8B-B14F-4D97-AF65-F5344CB8AC3E}">
        <p14:creationId xmlns:p14="http://schemas.microsoft.com/office/powerpoint/2010/main" val="1474823089"/>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47091" y="2577273"/>
            <a:ext cx="8114325" cy="3785652"/>
          </a:xfrm>
          <a:prstGeom prst="rect">
            <a:avLst/>
          </a:prstGeom>
          <a:noFill/>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chemeClr val="bg1"/>
                </a:solidFill>
                <a:effectLst>
                  <a:outerShdw blurRad="76200" dist="50800" dir="2700000" algn="tl" rotWithShape="0">
                    <a:srgbClr val="003F82">
                      <a:alpha val="50000"/>
                    </a:srgbClr>
                  </a:outerShdw>
                </a:effectLst>
                <a:latin typeface="Arial" pitchFamily="34" charset="0"/>
                <a:cs typeface="Arial" pitchFamily="34" charset="0"/>
              </a:rPr>
              <a:t>We appreciate your consideration for support. If you would like to make a donation, schedule a web meeting, or need additional information, please contact:</a:t>
            </a:r>
          </a:p>
          <a:p>
            <a:endParaRPr lang="en-US" sz="2400" dirty="0">
              <a:solidFill>
                <a:schemeClr val="bg1"/>
              </a:solidFill>
              <a:effectLst>
                <a:outerShdw blurRad="76200" dist="50800" dir="2700000">
                  <a:srgbClr val="003F82">
                    <a:alpha val="50000"/>
                  </a:srgbClr>
                </a:outerShdw>
              </a:effectLst>
              <a:latin typeface="Arial" pitchFamily="34" charset="0"/>
              <a:cs typeface="Arial" pitchFamily="34" charset="0"/>
            </a:endParaRPr>
          </a:p>
          <a:p>
            <a:pPr marL="1188720"/>
            <a:r>
              <a:rPr lang="en-US" sz="2400" dirty="0">
                <a:solidFill>
                  <a:schemeClr val="bg1"/>
                </a:solidFill>
                <a:effectLst>
                  <a:outerShdw blurRad="76200" dist="50800" dir="2700000">
                    <a:srgbClr val="003F82">
                      <a:alpha val="50000"/>
                    </a:srgbClr>
                  </a:outerShdw>
                </a:effectLst>
                <a:latin typeface="Arial" pitchFamily="34" charset="0"/>
                <a:cs typeface="Arial" pitchFamily="34" charset="0"/>
              </a:rPr>
              <a:t>Bob Leigh</a:t>
            </a:r>
          </a:p>
          <a:p>
            <a:pPr marL="1188720"/>
            <a:r>
              <a:rPr lang="en-US" sz="2400" dirty="0">
                <a:solidFill>
                  <a:schemeClr val="bg1"/>
                </a:solidFill>
                <a:effectLst>
                  <a:outerShdw blurRad="76200" dist="50800" dir="2700000">
                    <a:srgbClr val="003F82">
                      <a:alpha val="50000"/>
                    </a:srgbClr>
                  </a:outerShdw>
                </a:effectLst>
                <a:latin typeface="Arial" pitchFamily="34" charset="0"/>
                <a:cs typeface="Arial" pitchFamily="34" charset="0"/>
              </a:rPr>
              <a:t>Senior Manager, Fund Development</a:t>
            </a:r>
          </a:p>
          <a:p>
            <a:pPr marL="1188720"/>
            <a:r>
              <a:rPr lang="en-US" sz="2400" dirty="0">
                <a:solidFill>
                  <a:schemeClr val="bg1"/>
                </a:solidFill>
                <a:effectLst>
                  <a:outerShdw blurRad="76200" dist="50800" dir="2700000">
                    <a:srgbClr val="003F82">
                      <a:alpha val="50000"/>
                    </a:srgbClr>
                  </a:outerShdw>
                </a:effectLst>
                <a:latin typeface="Arial" pitchFamily="34" charset="0"/>
                <a:cs typeface="Arial" pitchFamily="34" charset="0"/>
              </a:rPr>
              <a:t>RSNA R&amp;E Foundation</a:t>
            </a:r>
          </a:p>
          <a:p>
            <a:pPr marL="1188720"/>
            <a:r>
              <a:rPr lang="en-US" sz="2400" dirty="0">
                <a:solidFill>
                  <a:schemeClr val="bg1"/>
                </a:solidFill>
                <a:effectLst>
                  <a:outerShdw blurRad="76200" dist="50800" dir="2700000">
                    <a:srgbClr val="003F82">
                      <a:alpha val="50000"/>
                    </a:srgbClr>
                  </a:outerShdw>
                </a:effectLst>
                <a:latin typeface="Arial" pitchFamily="34" charset="0"/>
                <a:cs typeface="Arial" pitchFamily="34" charset="0"/>
              </a:rPr>
              <a:t>(630) 590-7760</a:t>
            </a:r>
          </a:p>
          <a:p>
            <a:pPr marL="1188720"/>
            <a:r>
              <a:rPr lang="en-US" sz="2400" dirty="0">
                <a:solidFill>
                  <a:schemeClr val="bg1"/>
                </a:solidFill>
                <a:effectLst>
                  <a:outerShdw blurRad="76200" dist="50800" dir="2700000">
                    <a:srgbClr val="003F82">
                      <a:alpha val="50000"/>
                    </a:srgbClr>
                  </a:outerShdw>
                </a:effectLst>
                <a:latin typeface="Arial" pitchFamily="34" charset="0"/>
                <a:cs typeface="Arial" pitchFamily="34" charset="0"/>
              </a:rPr>
              <a:t>Central Standard Time</a:t>
            </a:r>
          </a:p>
          <a:p>
            <a:pPr marL="1188720"/>
            <a:r>
              <a:rPr lang="en-US" sz="2400" dirty="0" err="1">
                <a:solidFill>
                  <a:schemeClr val="bg1"/>
                </a:solidFill>
                <a:effectLst>
                  <a:outerShdw blurRad="76200" dist="50800" dir="2700000">
                    <a:srgbClr val="003F82">
                      <a:alpha val="50000"/>
                    </a:srgbClr>
                  </a:outerShdw>
                </a:effectLst>
                <a:latin typeface="Arial" pitchFamily="34" charset="0"/>
                <a:cs typeface="Arial" pitchFamily="34" charset="0"/>
              </a:rPr>
              <a:t>rleigh@rsna.org</a:t>
            </a:r>
            <a:endParaRPr lang="en-US" sz="2400" dirty="0">
              <a:solidFill>
                <a:schemeClr val="bg1"/>
              </a:solidFill>
              <a:effectLst>
                <a:outerShdw blurRad="76200" dist="50800" dir="2700000">
                  <a:srgbClr val="003F82">
                    <a:alpha val="50000"/>
                  </a:srgbClr>
                </a:outerShdw>
              </a:effectLst>
              <a:latin typeface="Arial" pitchFamily="34" charset="0"/>
              <a:cs typeface="Arial" pitchFamily="34" charset="0"/>
            </a:endParaRPr>
          </a:p>
        </p:txBody>
      </p:sp>
      <p:sp>
        <p:nvSpPr>
          <p:cNvPr id="10" name="Slide Number Placeholder 10"/>
          <p:cNvSpPr txBox="1">
            <a:spLocks/>
          </p:cNvSpPr>
          <p:nvPr/>
        </p:nvSpPr>
        <p:spPr>
          <a:xfrm>
            <a:off x="6553200" y="6356354"/>
            <a:ext cx="2133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C7B6B4C-F556-4C6C-BAA6-844D4EC6C53F}" type="slidenum">
              <a:rPr lang="en-US" sz="1200" smtClean="0">
                <a:solidFill>
                  <a:schemeClr val="bg1"/>
                </a:solidFill>
              </a:rPr>
              <a:pPr algn="r">
                <a:defRPr/>
              </a:pPr>
              <a:t>15</a:t>
            </a:fld>
            <a:endParaRPr lang="en-US" sz="1200" dirty="0">
              <a:solidFill>
                <a:schemeClr val="bg1"/>
              </a:solidFill>
            </a:endParaRPr>
          </a:p>
        </p:txBody>
      </p:sp>
      <p:sp>
        <p:nvSpPr>
          <p:cNvPr id="11" name="Rectangle 10"/>
          <p:cNvSpPr/>
          <p:nvPr/>
        </p:nvSpPr>
        <p:spPr>
          <a:xfrm>
            <a:off x="-21771" y="1309552"/>
            <a:ext cx="9143999" cy="1077218"/>
          </a:xfrm>
          <a:prstGeom prst="rect">
            <a:avLst/>
          </a:prstGeom>
        </p:spPr>
        <p:txBody>
          <a:bodyPr wrap="square">
            <a:spAutoFit/>
          </a:bodyPr>
          <a:lstStyle/>
          <a:p>
            <a:pPr algn="ctr"/>
            <a:r>
              <a:rPr lang="en-US" sz="3200" b="1" dirty="0">
                <a:solidFill>
                  <a:schemeClr val="bg1"/>
                </a:solidFill>
                <a:effectLst>
                  <a:outerShdw blurRad="38100" dist="38100" dir="2700000" algn="tl">
                    <a:srgbClr val="000000">
                      <a:alpha val="43137"/>
                    </a:srgbClr>
                  </a:outerShdw>
                </a:effectLst>
              </a:rPr>
              <a:t>Ready to make a VIP commitment</a:t>
            </a:r>
          </a:p>
          <a:p>
            <a:pPr algn="ctr"/>
            <a:r>
              <a:rPr lang="en-US" sz="3200" b="1" dirty="0">
                <a:solidFill>
                  <a:schemeClr val="bg1"/>
                </a:solidFill>
                <a:effectLst>
                  <a:outerShdw blurRad="38100" dist="38100" dir="2700000" algn="tl">
                    <a:srgbClr val="000000">
                      <a:alpha val="43137"/>
                    </a:srgbClr>
                  </a:outerShdw>
                </a:effectLst>
              </a:rPr>
              <a:t>or need more information?</a:t>
            </a:r>
            <a:endParaRPr lang="en-US" sz="35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236028312"/>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372" y="1744921"/>
            <a:ext cx="8479972" cy="3693319"/>
          </a:xfrm>
          <a:prstGeom prst="rect">
            <a:avLst/>
          </a:prstGeom>
        </p:spPr>
        <p:txBody>
          <a:bodyPr wrap="square">
            <a:spAutoFit/>
          </a:bodyPr>
          <a:lstStyle/>
          <a:p>
            <a:endParaRPr lang="en-US" sz="3600" b="1" dirty="0">
              <a:solidFill>
                <a:schemeClr val="bg1"/>
              </a:solidFill>
              <a:effectLst>
                <a:outerShdw blurRad="38100" dist="38100" dir="2700000" algn="tl">
                  <a:srgbClr val="000000">
                    <a:alpha val="43137"/>
                  </a:srgbClr>
                </a:outerShdw>
              </a:effectLst>
            </a:endParaRPr>
          </a:p>
          <a:p>
            <a:r>
              <a:rPr lang="en-US" sz="2400" dirty="0">
                <a:solidFill>
                  <a:schemeClr val="bg1"/>
                </a:solidFill>
                <a:effectLst>
                  <a:outerShdw blurRad="38100" dist="38100" dir="2700000" algn="tl">
                    <a:srgbClr val="000000">
                      <a:alpha val="43137"/>
                    </a:srgbClr>
                  </a:outerShdw>
                </a:effectLst>
              </a:rPr>
              <a:t>Slide 3: RSNA R&amp;E Foundation mission and history</a:t>
            </a:r>
          </a:p>
          <a:p>
            <a:endParaRPr lang="en-US" sz="2400" dirty="0">
              <a:solidFill>
                <a:schemeClr val="bg1"/>
              </a:solidFill>
              <a:effectLst>
                <a:outerShdw blurRad="38100" dist="38100" dir="2700000" algn="tl">
                  <a:srgbClr val="000000">
                    <a:alpha val="43137"/>
                  </a:srgbClr>
                </a:outerShdw>
              </a:effectLst>
            </a:endParaRPr>
          </a:p>
          <a:p>
            <a:r>
              <a:rPr lang="en-US" sz="2400" dirty="0">
                <a:solidFill>
                  <a:schemeClr val="bg1"/>
                </a:solidFill>
                <a:effectLst>
                  <a:outerShdw blurRad="38100" dist="38100" dir="2700000" algn="tl">
                    <a:srgbClr val="000000">
                      <a:alpha val="43137"/>
                    </a:srgbClr>
                  </a:outerShdw>
                </a:effectLst>
              </a:rPr>
              <a:t>Slide 7: VIP Giving Program description</a:t>
            </a:r>
          </a:p>
          <a:p>
            <a:endParaRPr lang="en-US" sz="2400" dirty="0">
              <a:solidFill>
                <a:schemeClr val="bg1"/>
              </a:solidFill>
              <a:effectLst>
                <a:outerShdw blurRad="38100" dist="38100" dir="2700000" algn="tl">
                  <a:srgbClr val="000000">
                    <a:alpha val="43137"/>
                  </a:srgbClr>
                </a:outerShdw>
              </a:effectLst>
            </a:endParaRPr>
          </a:p>
          <a:p>
            <a:r>
              <a:rPr lang="en-US" sz="2400" dirty="0">
                <a:solidFill>
                  <a:schemeClr val="bg1"/>
                </a:solidFill>
                <a:effectLst>
                  <a:outerShdw blurRad="38100" dist="38100" dir="2700000" algn="tl">
                    <a:srgbClr val="000000">
                      <a:alpha val="43137"/>
                    </a:srgbClr>
                  </a:outerShdw>
                </a:effectLst>
              </a:rPr>
              <a:t>Slide 9: Recognition and benefits</a:t>
            </a:r>
          </a:p>
          <a:p>
            <a:endParaRPr lang="en-US" sz="3000" dirty="0">
              <a:solidFill>
                <a:schemeClr val="bg1"/>
              </a:solidFill>
              <a:effectLst>
                <a:outerShdw blurRad="38100" dist="38100" dir="2700000" algn="tl">
                  <a:srgbClr val="000000">
                    <a:alpha val="43137"/>
                  </a:srgbClr>
                </a:outerShdw>
              </a:effectLst>
            </a:endParaRPr>
          </a:p>
          <a:p>
            <a:endParaRPr lang="en-US" sz="2400" dirty="0">
              <a:solidFill>
                <a:schemeClr val="bg1"/>
              </a:solidFill>
              <a:effectLst>
                <a:outerShdw blurRad="38100" dist="38100" dir="2700000" algn="tl">
                  <a:srgbClr val="000000">
                    <a:alpha val="43137"/>
                  </a:srgbClr>
                </a:outerShdw>
              </a:effectLst>
            </a:endParaRPr>
          </a:p>
          <a:p>
            <a:endParaRPr lang="en-US" sz="2400" dirty="0">
              <a:solidFill>
                <a:schemeClr val="bg1"/>
              </a:solidFill>
              <a:effectLst>
                <a:outerShdw blurRad="38100" dist="38100" dir="2700000" algn="tl">
                  <a:srgbClr val="000000">
                    <a:alpha val="43137"/>
                  </a:srgbClr>
                </a:outerShdw>
              </a:effectLst>
            </a:endParaRPr>
          </a:p>
        </p:txBody>
      </p:sp>
      <p:sp>
        <p:nvSpPr>
          <p:cNvPr id="6" name="Title 14"/>
          <p:cNvSpPr txBox="1">
            <a:spLocks/>
          </p:cNvSpPr>
          <p:nvPr/>
        </p:nvSpPr>
        <p:spPr>
          <a:xfrm>
            <a:off x="388636" y="1255129"/>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0"/>
              </a:spcAft>
            </a:pP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Table of Contents</a:t>
            </a:r>
          </a:p>
          <a:p>
            <a:pPr algn="l" fontAlgn="base">
              <a:spcAft>
                <a:spcPts val="0"/>
              </a:spcAft>
            </a:pPr>
            <a:endParaRPr lang="en-US" sz="4100" dirty="0">
              <a:solidFill>
                <a:schemeClr val="bg1"/>
              </a:solidFill>
            </a:endParaRPr>
          </a:p>
        </p:txBody>
      </p:sp>
      <p:sp>
        <p:nvSpPr>
          <p:cNvPr id="7" name="Slide Number Placeholder 10"/>
          <p:cNvSpPr txBox="1">
            <a:spLocks/>
          </p:cNvSpPr>
          <p:nvPr/>
        </p:nvSpPr>
        <p:spPr>
          <a:xfrm>
            <a:off x="6553200" y="6356354"/>
            <a:ext cx="2133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C7B6B4C-F556-4C6C-BAA6-844D4EC6C53F}" type="slidenum">
              <a:rPr lang="en-US" sz="1200" smtClean="0">
                <a:solidFill>
                  <a:schemeClr val="bg1"/>
                </a:solidFill>
              </a:rPr>
              <a:pPr algn="r">
                <a:defRPr/>
              </a:pPr>
              <a:t>2</a:t>
            </a:fld>
            <a:endParaRPr lang="en-US" sz="1200" dirty="0">
              <a:solidFill>
                <a:schemeClr val="bg1"/>
              </a:solidFill>
            </a:endParaRPr>
          </a:p>
        </p:txBody>
      </p:sp>
    </p:spTree>
    <p:extLst>
      <p:ext uri="{BB962C8B-B14F-4D97-AF65-F5344CB8AC3E}">
        <p14:creationId xmlns:p14="http://schemas.microsoft.com/office/powerpoint/2010/main" val="1085353201"/>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372" y="1744921"/>
            <a:ext cx="8479972" cy="4893647"/>
          </a:xfrm>
          <a:prstGeom prst="rect">
            <a:avLst/>
          </a:prstGeom>
        </p:spPr>
        <p:txBody>
          <a:bodyPr wrap="square">
            <a:spAutoFit/>
          </a:bodyPr>
          <a:lstStyle/>
          <a:p>
            <a:endParaRPr lang="en-US" sz="3600" b="1" dirty="0">
              <a:solidFill>
                <a:schemeClr val="bg1"/>
              </a:solidFill>
              <a:effectLst>
                <a:outerShdw blurRad="38100" dist="38100" dir="2700000" algn="tl">
                  <a:srgbClr val="000000">
                    <a:alpha val="43137"/>
                  </a:srgbClr>
                </a:outerShdw>
              </a:effectLst>
            </a:endParaRPr>
          </a:p>
          <a:p>
            <a:r>
              <a:rPr lang="en-US" sz="2400" dirty="0">
                <a:solidFill>
                  <a:schemeClr val="bg1"/>
                </a:solidFill>
                <a:effectLst>
                  <a:outerShdw blurRad="38100" dist="38100" dir="2700000" algn="tl">
                    <a:srgbClr val="000000">
                      <a:alpha val="43137"/>
                    </a:srgbClr>
                  </a:outerShdw>
                </a:effectLst>
              </a:rPr>
              <a:t>The R&amp;E Foundation upholds the same principle that you do: to promote the highest standard of patient care.</a:t>
            </a:r>
          </a:p>
          <a:p>
            <a:pPr algn="ctr"/>
            <a:endParaRPr lang="en-US" sz="2400" u="sng" dirty="0">
              <a:solidFill>
                <a:schemeClr val="bg1"/>
              </a:solidFill>
              <a:effectLst>
                <a:outerShdw blurRad="38100" dist="38100" dir="2700000" algn="tl">
                  <a:srgbClr val="000000">
                    <a:alpha val="43137"/>
                  </a:srgbClr>
                </a:outerShdw>
              </a:effectLst>
            </a:endParaRPr>
          </a:p>
          <a:p>
            <a:pPr algn="ctr"/>
            <a:r>
              <a:rPr lang="en-US" sz="2400" u="sng" dirty="0">
                <a:solidFill>
                  <a:schemeClr val="bg1"/>
                </a:solidFill>
                <a:effectLst>
                  <a:outerShdw blurRad="38100" dist="38100" dir="2700000" algn="tl">
                    <a:srgbClr val="000000">
                      <a:alpha val="43137"/>
                    </a:srgbClr>
                  </a:outerShdw>
                </a:effectLst>
              </a:rPr>
              <a:t>RSNA R&amp;E Foundation Mission</a:t>
            </a:r>
          </a:p>
          <a:p>
            <a:r>
              <a:rPr lang="en-US" sz="2400" dirty="0">
                <a:solidFill>
                  <a:schemeClr val="bg1"/>
                </a:solidFill>
                <a:effectLst>
                  <a:outerShdw blurRad="38100" dist="38100" dir="2700000" algn="tl">
                    <a:srgbClr val="000000">
                      <a:alpha val="43137"/>
                    </a:srgbClr>
                  </a:outerShdw>
                </a:effectLst>
              </a:rPr>
              <a:t>To fund grants and awards to individuals and institutions that will advance radiologic research, education and practice.</a:t>
            </a:r>
          </a:p>
          <a:p>
            <a:endParaRPr lang="en-US" sz="2400" dirty="0">
              <a:solidFill>
                <a:schemeClr val="bg1"/>
              </a:solidFill>
              <a:effectLst>
                <a:outerShdw blurRad="38100" dist="38100" dir="2700000" algn="tl">
                  <a:srgbClr val="000000">
                    <a:alpha val="43137"/>
                  </a:srgbClr>
                </a:outerShdw>
              </a:effectLst>
            </a:endParaRPr>
          </a:p>
          <a:p>
            <a:pPr algn="ctr"/>
            <a:r>
              <a:rPr lang="en-US" sz="3000" dirty="0">
                <a:solidFill>
                  <a:schemeClr val="bg1"/>
                </a:solidFill>
                <a:effectLst>
                  <a:outerShdw blurRad="38100" dist="38100" dir="2700000" algn="tl">
                    <a:srgbClr val="000000">
                      <a:alpha val="43137"/>
                    </a:srgbClr>
                  </a:outerShdw>
                </a:effectLst>
              </a:rPr>
              <a:t>Invest in the future of your practice, your specialty, and the patients you serve.</a:t>
            </a:r>
          </a:p>
          <a:p>
            <a:endParaRPr lang="en-US" sz="2400" dirty="0">
              <a:solidFill>
                <a:schemeClr val="bg1"/>
              </a:solidFill>
              <a:effectLst>
                <a:outerShdw blurRad="38100" dist="38100" dir="2700000" algn="tl">
                  <a:srgbClr val="000000">
                    <a:alpha val="43137"/>
                  </a:srgbClr>
                </a:outerShdw>
              </a:effectLst>
            </a:endParaRPr>
          </a:p>
          <a:p>
            <a:endParaRPr lang="en-US" sz="2400" dirty="0">
              <a:solidFill>
                <a:schemeClr val="bg1"/>
              </a:solidFill>
              <a:effectLst>
                <a:outerShdw blurRad="38100" dist="38100" dir="2700000" algn="tl">
                  <a:srgbClr val="000000">
                    <a:alpha val="43137"/>
                  </a:srgbClr>
                </a:outerShdw>
              </a:effectLst>
            </a:endParaRPr>
          </a:p>
        </p:txBody>
      </p:sp>
      <p:sp>
        <p:nvSpPr>
          <p:cNvPr id="6" name="Title 14"/>
          <p:cNvSpPr txBox="1">
            <a:spLocks/>
          </p:cNvSpPr>
          <p:nvPr/>
        </p:nvSpPr>
        <p:spPr>
          <a:xfrm>
            <a:off x="388636" y="1398995"/>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0"/>
              </a:spcAft>
            </a:pP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Our Mission is Your Mission</a:t>
            </a:r>
          </a:p>
          <a:p>
            <a:pPr algn="l" fontAlgn="base">
              <a:spcAft>
                <a:spcPts val="0"/>
              </a:spcAft>
            </a:pPr>
            <a:endParaRPr lang="en-US" sz="4100" dirty="0">
              <a:solidFill>
                <a:schemeClr val="bg1"/>
              </a:solidFill>
            </a:endParaRPr>
          </a:p>
        </p:txBody>
      </p:sp>
      <p:sp>
        <p:nvSpPr>
          <p:cNvPr id="7" name="Slide Number Placeholder 10"/>
          <p:cNvSpPr txBox="1">
            <a:spLocks/>
          </p:cNvSpPr>
          <p:nvPr/>
        </p:nvSpPr>
        <p:spPr>
          <a:xfrm>
            <a:off x="6553200" y="6356354"/>
            <a:ext cx="2133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C7B6B4C-F556-4C6C-BAA6-844D4EC6C53F}" type="slidenum">
              <a:rPr lang="en-US" sz="1200" smtClean="0">
                <a:solidFill>
                  <a:schemeClr val="bg1"/>
                </a:solidFill>
              </a:rPr>
              <a:pPr algn="r">
                <a:defRPr/>
              </a:pPr>
              <a:t>3</a:t>
            </a:fld>
            <a:endParaRPr lang="en-US" sz="1200" dirty="0">
              <a:solidFill>
                <a:schemeClr val="bg1"/>
              </a:solidFill>
            </a:endParaRPr>
          </a:p>
        </p:txBody>
      </p:sp>
    </p:spTree>
    <p:extLst>
      <p:ext uri="{BB962C8B-B14F-4D97-AF65-F5344CB8AC3E}">
        <p14:creationId xmlns:p14="http://schemas.microsoft.com/office/powerpoint/2010/main" val="2036616704"/>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770" y="3413996"/>
            <a:ext cx="8889258" cy="3170099"/>
          </a:xfrm>
          <a:prstGeom prst="rect">
            <a:avLst/>
          </a:prstGeom>
        </p:spPr>
        <p:txBody>
          <a:bodyPr wrap="square">
            <a:spAutoFit/>
          </a:bodyPr>
          <a:lstStyle/>
          <a:p>
            <a:pPr marL="342900" indent="-342900">
              <a:buFont typeface="Arial" pitchFamily="34" charset="0"/>
              <a:buChar char="•"/>
            </a:pPr>
            <a:r>
              <a:rPr lang="en-US" sz="2400" b="1" dirty="0">
                <a:solidFill>
                  <a:srgbClr val="FFFF99"/>
                </a:solidFill>
                <a:effectLst>
                  <a:outerShdw blurRad="38100" dist="38100" dir="2700000" algn="tl">
                    <a:srgbClr val="000000">
                      <a:alpha val="43137"/>
                    </a:srgbClr>
                  </a:outerShdw>
                </a:effectLst>
              </a:rPr>
              <a:t>Research Scholar:</a:t>
            </a:r>
            <a:r>
              <a:rPr lang="en-US" sz="2400" dirty="0">
                <a:solidFill>
                  <a:srgbClr val="FFFF99"/>
                </a:solidFill>
                <a:effectLst>
                  <a:outerShdw blurRad="38100" dist="38100" dir="2700000" algn="tl">
                    <a:srgbClr val="000000">
                      <a:alpha val="43137"/>
                    </a:srgbClr>
                  </a:outerShdw>
                </a:effectLst>
              </a:rPr>
              <a:t> </a:t>
            </a:r>
            <a:r>
              <a:rPr lang="en-US" dirty="0">
                <a:solidFill>
                  <a:schemeClr val="bg1"/>
                </a:solidFill>
                <a:effectLst>
                  <a:outerShdw blurRad="38100" dist="38100" dir="2700000" algn="tl">
                    <a:srgbClr val="000000">
                      <a:alpha val="43137"/>
                    </a:srgbClr>
                  </a:outerShdw>
                </a:effectLst>
              </a:rPr>
              <a:t>To help prepare junior faculty to become fully-funded, independent investigators. </a:t>
            </a:r>
            <a:br>
              <a:rPr lang="en-US" sz="800" dirty="0">
                <a:solidFill>
                  <a:schemeClr val="bg1"/>
                </a:solidFill>
                <a:effectLst>
                  <a:outerShdw blurRad="38100" dist="38100" dir="2700000" algn="tl">
                    <a:srgbClr val="000000">
                      <a:alpha val="43137"/>
                    </a:srgbClr>
                  </a:outerShdw>
                </a:effectLst>
              </a:rPr>
            </a:br>
            <a:endParaRPr lang="en-US" sz="800" dirty="0">
              <a:solidFill>
                <a:schemeClr val="bg1"/>
              </a:solidFill>
              <a:effectLst>
                <a:outerShdw blurRad="38100" dist="38100" dir="2700000" algn="tl">
                  <a:srgbClr val="000000">
                    <a:alpha val="43137"/>
                  </a:srgbClr>
                </a:outerShdw>
              </a:effectLst>
            </a:endParaRPr>
          </a:p>
          <a:p>
            <a:pPr marL="342900" indent="-342900">
              <a:buFont typeface="Arial" pitchFamily="34" charset="0"/>
              <a:buChar char="•"/>
            </a:pPr>
            <a:r>
              <a:rPr lang="en-US" sz="2400" b="1" dirty="0">
                <a:solidFill>
                  <a:srgbClr val="FFFF99"/>
                </a:solidFill>
                <a:effectLst>
                  <a:outerShdw blurRad="38100" dist="38100" dir="2700000" algn="tl">
                    <a:srgbClr val="000000">
                      <a:alpha val="43137"/>
                    </a:srgbClr>
                  </a:outerShdw>
                </a:effectLst>
              </a:rPr>
              <a:t>Research Seed:</a:t>
            </a:r>
            <a:r>
              <a:rPr lang="en-US" sz="2400" dirty="0">
                <a:solidFill>
                  <a:srgbClr val="FFFF99"/>
                </a:solidFill>
                <a:effectLst>
                  <a:outerShdw blurRad="38100" dist="38100" dir="2700000" algn="tl">
                    <a:srgbClr val="000000">
                      <a:alpha val="43137"/>
                    </a:srgbClr>
                  </a:outerShdw>
                </a:effectLst>
              </a:rPr>
              <a:t> </a:t>
            </a:r>
            <a:r>
              <a:rPr lang="en-US" dirty="0">
                <a:solidFill>
                  <a:schemeClr val="bg1"/>
                </a:solidFill>
                <a:effectLst>
                  <a:outerShdw blurRad="38100" dist="38100" dir="2700000" algn="tl">
                    <a:srgbClr val="000000">
                      <a:alpha val="43137"/>
                    </a:srgbClr>
                  </a:outerShdw>
                </a:effectLst>
              </a:rPr>
              <a:t>To support the preliminary or pilot phases of scientific projects. </a:t>
            </a:r>
            <a:br>
              <a:rPr lang="en-US" sz="800" dirty="0">
                <a:solidFill>
                  <a:schemeClr val="bg1"/>
                </a:solidFill>
                <a:effectLst>
                  <a:outerShdw blurRad="38100" dist="38100" dir="2700000" algn="tl">
                    <a:srgbClr val="000000">
                      <a:alpha val="43137"/>
                    </a:srgbClr>
                  </a:outerShdw>
                </a:effectLst>
              </a:rPr>
            </a:br>
            <a:endParaRPr lang="en-US" sz="800" dirty="0">
              <a:solidFill>
                <a:schemeClr val="bg1"/>
              </a:solidFill>
              <a:effectLst>
                <a:outerShdw blurRad="38100" dist="38100" dir="2700000" algn="tl">
                  <a:srgbClr val="000000">
                    <a:alpha val="43137"/>
                  </a:srgbClr>
                </a:outerShdw>
              </a:effectLst>
            </a:endParaRPr>
          </a:p>
          <a:p>
            <a:pPr marL="342900" indent="-342900">
              <a:buFont typeface="Arial" pitchFamily="34" charset="0"/>
              <a:buChar char="•"/>
            </a:pPr>
            <a:r>
              <a:rPr lang="en-US" sz="2400" b="1" dirty="0">
                <a:solidFill>
                  <a:srgbClr val="FFFF99"/>
                </a:solidFill>
                <a:effectLst>
                  <a:outerShdw blurRad="38100" dist="38100" dir="2700000" algn="tl">
                    <a:srgbClr val="000000">
                      <a:alpha val="43137"/>
                    </a:srgbClr>
                  </a:outerShdw>
                </a:effectLst>
              </a:rPr>
              <a:t>Research Resident / Fellow:</a:t>
            </a:r>
            <a:r>
              <a:rPr lang="en-US" sz="2000" dirty="0">
                <a:solidFill>
                  <a:schemeClr val="bg1"/>
                </a:solidFill>
                <a:effectLst>
                  <a:outerShdw blurRad="38100" dist="38100" dir="2700000" algn="tl">
                    <a:srgbClr val="000000">
                      <a:alpha val="43137"/>
                    </a:srgbClr>
                  </a:outerShdw>
                </a:effectLst>
              </a:rPr>
              <a:t> </a:t>
            </a:r>
            <a:r>
              <a:rPr lang="en-US" dirty="0">
                <a:solidFill>
                  <a:schemeClr val="bg1"/>
                </a:solidFill>
                <a:effectLst>
                  <a:outerShdw blurRad="38100" dist="38100" dir="2700000" algn="tl">
                    <a:srgbClr val="000000">
                      <a:alpha val="43137"/>
                    </a:srgbClr>
                  </a:outerShdw>
                </a:effectLst>
              </a:rPr>
              <a:t>To allow trainees to devote time to a research project under the guidance of a scientific advisor. </a:t>
            </a:r>
            <a:endParaRPr lang="en-US" sz="800" dirty="0">
              <a:solidFill>
                <a:schemeClr val="bg1"/>
              </a:solidFill>
              <a:effectLst>
                <a:outerShdw blurRad="38100" dist="38100" dir="2700000" algn="tl">
                  <a:srgbClr val="000000">
                    <a:alpha val="43137"/>
                  </a:srgbClr>
                </a:outerShdw>
              </a:effectLst>
            </a:endParaRPr>
          </a:p>
          <a:p>
            <a:endParaRPr lang="en-US" sz="800" dirty="0">
              <a:solidFill>
                <a:schemeClr val="bg1"/>
              </a:solidFill>
              <a:effectLst>
                <a:outerShdw blurRad="38100" dist="38100" dir="2700000" algn="tl">
                  <a:srgbClr val="000000">
                    <a:alpha val="43137"/>
                  </a:srgbClr>
                </a:outerShdw>
              </a:effectLst>
            </a:endParaRPr>
          </a:p>
          <a:p>
            <a:pPr marL="342900" indent="-342900">
              <a:buFont typeface="Arial" pitchFamily="34" charset="0"/>
              <a:buChar char="•"/>
            </a:pPr>
            <a:endParaRPr lang="en-US" sz="800" dirty="0">
              <a:solidFill>
                <a:schemeClr val="bg1"/>
              </a:solidFill>
              <a:effectLst>
                <a:outerShdw blurRad="38100" dist="38100" dir="2700000" algn="tl">
                  <a:srgbClr val="000000">
                    <a:alpha val="43137"/>
                  </a:srgbClr>
                </a:outerShdw>
              </a:effectLst>
            </a:endParaRPr>
          </a:p>
          <a:p>
            <a:pPr marL="342900" indent="-342900">
              <a:buFont typeface="Arial" pitchFamily="34" charset="0"/>
              <a:buChar char="•"/>
            </a:pPr>
            <a:r>
              <a:rPr lang="en-US" sz="2400" b="1" dirty="0">
                <a:solidFill>
                  <a:srgbClr val="FFFF99"/>
                </a:solidFill>
                <a:effectLst>
                  <a:outerShdw blurRad="38100" dist="38100" dir="2700000" algn="tl">
                    <a:srgbClr val="000000">
                      <a:alpha val="43137"/>
                    </a:srgbClr>
                  </a:outerShdw>
                </a:effectLst>
              </a:rPr>
              <a:t>Education Scholar:</a:t>
            </a:r>
            <a:r>
              <a:rPr lang="en-US" sz="2000" dirty="0">
                <a:solidFill>
                  <a:srgbClr val="FFFF99"/>
                </a:solidFill>
                <a:effectLst>
                  <a:outerShdw blurRad="38100" dist="38100" dir="2700000" algn="tl">
                    <a:srgbClr val="000000">
                      <a:alpha val="43137"/>
                    </a:srgbClr>
                  </a:outerShdw>
                </a:effectLst>
              </a:rPr>
              <a:t> </a:t>
            </a:r>
            <a:r>
              <a:rPr lang="en-US" dirty="0">
                <a:solidFill>
                  <a:schemeClr val="bg1"/>
                </a:solidFill>
                <a:effectLst>
                  <a:outerShdw blurRad="38100" dist="38100" dir="2700000" algn="tl">
                    <a:srgbClr val="000000">
                      <a:alpha val="43137"/>
                    </a:srgbClr>
                  </a:outerShdw>
                </a:effectLst>
              </a:rPr>
              <a:t>To support any area of radiologic education or education research.</a:t>
            </a:r>
          </a:p>
        </p:txBody>
      </p:sp>
      <p:sp>
        <p:nvSpPr>
          <p:cNvPr id="6" name="Title 14"/>
          <p:cNvSpPr txBox="1">
            <a:spLocks/>
          </p:cNvSpPr>
          <p:nvPr/>
        </p:nvSpPr>
        <p:spPr>
          <a:xfrm>
            <a:off x="110072" y="1198425"/>
            <a:ext cx="9143999" cy="1143000"/>
          </a:xfrm>
          <a:prstGeom prst="rect">
            <a:avLst/>
          </a:prstGeom>
        </p:spPr>
        <p:txBody>
          <a:bodyP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0"/>
              </a:spcAft>
            </a:pPr>
            <a:r>
              <a:rPr lang="en-US" sz="1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Types of R&amp;E Grants</a:t>
            </a:r>
          </a:p>
          <a:p>
            <a:pPr algn="l" fontAlgn="base">
              <a:spcAft>
                <a:spcPts val="0"/>
              </a:spcAft>
            </a:pPr>
            <a:endParaRPr lang="en-US" dirty="0">
              <a:solidFill>
                <a:schemeClr val="bg1"/>
              </a:solidFill>
            </a:endParaRPr>
          </a:p>
          <a:p>
            <a:pPr algn="l" fontAlgn="base">
              <a:spcAft>
                <a:spcPts val="0"/>
              </a:spcAft>
            </a:pPr>
            <a:r>
              <a:rPr lang="en-US" sz="8400" dirty="0">
                <a:solidFill>
                  <a:schemeClr val="bg1"/>
                </a:solidFill>
              </a:rPr>
              <a:t>Research is funded in several areas that advance the specialty, including:</a:t>
            </a:r>
          </a:p>
          <a:p>
            <a:pPr algn="l" fontAlgn="base">
              <a:spcAft>
                <a:spcPts val="0"/>
              </a:spcAft>
            </a:pPr>
            <a:endParaRPr lang="en-US" dirty="0">
              <a:solidFill>
                <a:schemeClr val="bg1"/>
              </a:solidFill>
            </a:endParaRPr>
          </a:p>
        </p:txBody>
      </p:sp>
      <p:sp>
        <p:nvSpPr>
          <p:cNvPr id="4" name="TextBox 3"/>
          <p:cNvSpPr txBox="1"/>
          <p:nvPr/>
        </p:nvSpPr>
        <p:spPr>
          <a:xfrm>
            <a:off x="4944267" y="2209832"/>
            <a:ext cx="2554498" cy="830997"/>
          </a:xfrm>
          <a:prstGeom prst="rect">
            <a:avLst/>
          </a:prstGeom>
          <a:noFill/>
        </p:spPr>
        <p:txBody>
          <a:bodyPr wrap="square" rtlCol="0">
            <a:spAutoFit/>
          </a:bodyPr>
          <a:lstStyle/>
          <a:p>
            <a:pPr marL="285750" indent="-285750">
              <a:spcAft>
                <a:spcPts val="0"/>
              </a:spcAft>
              <a:buFont typeface="Arial" panose="020B0604020202020204" pitchFamily="34" charset="0"/>
              <a:buChar char="•"/>
            </a:pPr>
            <a:r>
              <a:rPr lang="en-US" sz="1600" i="1" dirty="0">
                <a:solidFill>
                  <a:srgbClr val="FFFF99"/>
                </a:solidFill>
              </a:rPr>
              <a:t>Cardiac Radiology</a:t>
            </a:r>
          </a:p>
          <a:p>
            <a:pPr marL="285750" indent="-285750">
              <a:spcAft>
                <a:spcPts val="0"/>
              </a:spcAft>
              <a:buFont typeface="Arial" panose="020B0604020202020204" pitchFamily="34" charset="0"/>
              <a:buChar char="•"/>
            </a:pPr>
            <a:r>
              <a:rPr lang="en-US" sz="1600" i="1" dirty="0">
                <a:solidFill>
                  <a:srgbClr val="FFFF99"/>
                </a:solidFill>
              </a:rPr>
              <a:t>Quality Improvement</a:t>
            </a:r>
          </a:p>
          <a:p>
            <a:pPr marL="285750" indent="-285750">
              <a:spcAft>
                <a:spcPts val="0"/>
              </a:spcAft>
              <a:buFont typeface="Arial" panose="020B0604020202020204" pitchFamily="34" charset="0"/>
              <a:buChar char="•"/>
            </a:pPr>
            <a:r>
              <a:rPr lang="en-US" sz="1600" i="1" dirty="0">
                <a:solidFill>
                  <a:srgbClr val="FFFF99"/>
                </a:solidFill>
              </a:rPr>
              <a:t>and many more</a:t>
            </a:r>
          </a:p>
        </p:txBody>
      </p:sp>
      <p:sp>
        <p:nvSpPr>
          <p:cNvPr id="8" name="TextBox 7"/>
          <p:cNvSpPr txBox="1"/>
          <p:nvPr/>
        </p:nvSpPr>
        <p:spPr>
          <a:xfrm>
            <a:off x="1704278" y="2218318"/>
            <a:ext cx="2979948" cy="1077218"/>
          </a:xfrm>
          <a:prstGeom prst="rect">
            <a:avLst/>
          </a:prstGeom>
          <a:noFill/>
        </p:spPr>
        <p:txBody>
          <a:bodyPr wrap="square" rtlCol="0">
            <a:spAutoFit/>
          </a:bodyPr>
          <a:lstStyle/>
          <a:p>
            <a:pPr marL="285750" indent="-285750">
              <a:spcAft>
                <a:spcPts val="0"/>
              </a:spcAft>
              <a:buFont typeface="Arial" panose="020B0604020202020204" pitchFamily="34" charset="0"/>
              <a:buChar char="•"/>
            </a:pPr>
            <a:r>
              <a:rPr lang="en-US" sz="1600" i="1" dirty="0">
                <a:solidFill>
                  <a:srgbClr val="FFFF99"/>
                </a:solidFill>
              </a:rPr>
              <a:t>Breast/Mammography</a:t>
            </a:r>
          </a:p>
          <a:p>
            <a:pPr marL="285750" indent="-285750">
              <a:spcAft>
                <a:spcPts val="0"/>
              </a:spcAft>
              <a:buFont typeface="Arial" panose="020B0604020202020204" pitchFamily="34" charset="0"/>
              <a:buChar char="•"/>
            </a:pPr>
            <a:r>
              <a:rPr lang="en-US" sz="1600" i="1" dirty="0">
                <a:solidFill>
                  <a:srgbClr val="FFFF99"/>
                </a:solidFill>
              </a:rPr>
              <a:t>Diagnostic Radiology</a:t>
            </a:r>
          </a:p>
          <a:p>
            <a:pPr marL="285750" indent="-285750">
              <a:spcAft>
                <a:spcPts val="0"/>
              </a:spcAft>
              <a:buFont typeface="Arial" panose="020B0604020202020204" pitchFamily="34" charset="0"/>
              <a:buChar char="•"/>
            </a:pPr>
            <a:r>
              <a:rPr lang="en-US" sz="1600" i="1" dirty="0">
                <a:solidFill>
                  <a:srgbClr val="FFFF99"/>
                </a:solidFill>
              </a:rPr>
              <a:t>Interventional Radiology</a:t>
            </a:r>
          </a:p>
          <a:p>
            <a:pPr marL="285750" indent="-285750">
              <a:spcAft>
                <a:spcPts val="0"/>
              </a:spcAft>
              <a:buFont typeface="Arial" panose="020B0604020202020204" pitchFamily="34" charset="0"/>
              <a:buChar char="•"/>
            </a:pPr>
            <a:r>
              <a:rPr lang="en-US" sz="1600" i="1" dirty="0">
                <a:solidFill>
                  <a:srgbClr val="FFFF99"/>
                </a:solidFill>
              </a:rPr>
              <a:t>Neuroradiology</a:t>
            </a:r>
          </a:p>
        </p:txBody>
      </p:sp>
      <p:sp>
        <p:nvSpPr>
          <p:cNvPr id="10" name="Slide Number Placeholder 10"/>
          <p:cNvSpPr txBox="1">
            <a:spLocks/>
          </p:cNvSpPr>
          <p:nvPr/>
        </p:nvSpPr>
        <p:spPr>
          <a:xfrm>
            <a:off x="6553200" y="6356354"/>
            <a:ext cx="2133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C7B6B4C-F556-4C6C-BAA6-844D4EC6C53F}" type="slidenum">
              <a:rPr lang="en-US" sz="1200" smtClean="0">
                <a:solidFill>
                  <a:schemeClr val="bg1"/>
                </a:solidFill>
              </a:rPr>
              <a:pPr algn="r">
                <a:defRPr/>
              </a:pPr>
              <a:t>4</a:t>
            </a:fld>
            <a:endParaRPr lang="en-US" sz="1200" dirty="0">
              <a:solidFill>
                <a:schemeClr val="bg1"/>
              </a:solidFill>
            </a:endParaRPr>
          </a:p>
        </p:txBody>
      </p:sp>
    </p:spTree>
    <p:extLst>
      <p:ext uri="{BB962C8B-B14F-4D97-AF65-F5344CB8AC3E}">
        <p14:creationId xmlns:p14="http://schemas.microsoft.com/office/powerpoint/2010/main" val="2090436185"/>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902" y="1560381"/>
            <a:ext cx="8944429" cy="2308324"/>
          </a:xfrm>
          <a:prstGeom prst="rect">
            <a:avLst/>
          </a:prstGeom>
        </p:spPr>
        <p:txBody>
          <a:bodyPr wrap="square">
            <a:spAutoFit/>
          </a:bodyPr>
          <a:lstStyle/>
          <a:p>
            <a:endParaRPr lang="en-US" sz="1200" dirty="0">
              <a:solidFill>
                <a:schemeClr val="bg1"/>
              </a:solidFill>
              <a:effectLst>
                <a:outerShdw blurRad="38100" dist="38100" dir="2700000" algn="tl">
                  <a:srgbClr val="000000">
                    <a:alpha val="43137"/>
                  </a:srgbClr>
                </a:outerShdw>
              </a:effectLst>
            </a:endParaRPr>
          </a:p>
          <a:p>
            <a:endParaRPr lang="en-US" sz="2000" dirty="0">
              <a:solidFill>
                <a:schemeClr val="bg1"/>
              </a:solidFill>
              <a:effectLst>
                <a:outerShdw blurRad="38100" dist="38100" dir="2700000" algn="tl">
                  <a:srgbClr val="000000">
                    <a:alpha val="43137"/>
                  </a:srgbClr>
                </a:outerShdw>
              </a:effectLst>
            </a:endParaRPr>
          </a:p>
          <a:p>
            <a:r>
              <a:rPr lang="en-US" sz="2000" dirty="0">
                <a:solidFill>
                  <a:schemeClr val="bg1"/>
                </a:solidFill>
                <a:effectLst>
                  <a:outerShdw blurRad="38100" dist="38100" dir="2700000" algn="tl">
                    <a:srgbClr val="000000">
                      <a:alpha val="43137"/>
                    </a:srgbClr>
                  </a:outerShdw>
                </a:effectLst>
              </a:rPr>
              <a:t>The RSNA R&amp;E Foundation models its grant applications and review process on those used by the NIH. The rigorous peer-review system ensures only the best science is funded</a:t>
            </a:r>
            <a:r>
              <a:rPr lang="en-US" sz="1700" dirty="0">
                <a:solidFill>
                  <a:schemeClr val="bg1"/>
                </a:solidFill>
                <a:effectLst>
                  <a:outerShdw blurRad="38100" dist="38100" dir="2700000" algn="tl">
                    <a:srgbClr val="000000">
                      <a:alpha val="43137"/>
                    </a:srgbClr>
                  </a:outerShdw>
                </a:effectLst>
              </a:rPr>
              <a:t>.</a:t>
            </a:r>
          </a:p>
          <a:p>
            <a:endParaRPr lang="en-US" sz="2800" dirty="0">
              <a:solidFill>
                <a:schemeClr val="bg1"/>
              </a:solidFill>
              <a:effectLst>
                <a:outerShdw blurRad="38100" dist="38100" dir="2700000" algn="tl">
                  <a:srgbClr val="000000">
                    <a:alpha val="43137"/>
                  </a:srgbClr>
                </a:outerShdw>
              </a:effectLst>
            </a:endParaRPr>
          </a:p>
          <a:p>
            <a:r>
              <a:rPr lang="en-US" sz="2400" dirty="0">
                <a:solidFill>
                  <a:schemeClr val="bg1"/>
                </a:solidFill>
                <a:effectLst>
                  <a:outerShdw blurRad="38100" dist="38100" dir="2700000" algn="tl">
                    <a:srgbClr val="000000">
                      <a:alpha val="43137"/>
                    </a:srgbClr>
                  </a:outerShdw>
                </a:effectLst>
              </a:rPr>
              <a:t> </a:t>
            </a:r>
          </a:p>
        </p:txBody>
      </p:sp>
      <p:sp>
        <p:nvSpPr>
          <p:cNvPr id="7" name="Title 14"/>
          <p:cNvSpPr txBox="1">
            <a:spLocks/>
          </p:cNvSpPr>
          <p:nvPr/>
        </p:nvSpPr>
        <p:spPr>
          <a:xfrm>
            <a:off x="1" y="1183993"/>
            <a:ext cx="9143999" cy="1143000"/>
          </a:xfrm>
          <a:prstGeom prst="rect">
            <a:avLst/>
          </a:prstGeom>
        </p:spPr>
        <p:txBody>
          <a:bodyPr>
            <a:normAutofit fontScale="3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0"/>
              </a:spcAft>
            </a:pPr>
            <a:r>
              <a:rPr lang="en-US" sz="93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Grant Application and Review</a:t>
            </a:r>
          </a:p>
          <a:p>
            <a:pPr>
              <a:spcAft>
                <a:spcPts val="0"/>
              </a:spcAft>
            </a:pPr>
            <a:br>
              <a:rPr lang="en-US" sz="1400" b="1" dirty="0">
                <a:solidFill>
                  <a:schemeClr val="bg1"/>
                </a:solidFill>
                <a:effectLst>
                  <a:outerShdw blurRad="38100" dist="38100" dir="2700000" algn="tl">
                    <a:srgbClr val="000000">
                      <a:alpha val="43137"/>
                    </a:srgbClr>
                  </a:outerShdw>
                </a:effectLst>
              </a:rPr>
            </a:br>
            <a:endParaRPr lang="en-US" sz="1400" b="1" dirty="0">
              <a:solidFill>
                <a:schemeClr val="bg1"/>
              </a:solidFill>
              <a:effectLst>
                <a:outerShdw blurRad="38100" dist="38100" dir="2700000" algn="tl">
                  <a:srgbClr val="000000">
                    <a:alpha val="43137"/>
                  </a:srgbClr>
                </a:outerShdw>
              </a:effectLst>
            </a:endParaRPr>
          </a:p>
          <a:p>
            <a:pPr algn="l" fontAlgn="base">
              <a:spcAft>
                <a:spcPts val="0"/>
              </a:spcAft>
            </a:pPr>
            <a:br>
              <a:rPr lang="en-US" dirty="0">
                <a:solidFill>
                  <a:schemeClr val="bg1"/>
                </a:solidFill>
              </a:rPr>
            </a:br>
            <a:endParaRPr lang="en-US" dirty="0">
              <a:solidFill>
                <a:schemeClr val="bg1"/>
              </a:solidFill>
            </a:endParaRPr>
          </a:p>
          <a:p>
            <a:pPr algn="l" fontAlgn="base">
              <a:spcAft>
                <a:spcPts val="0"/>
              </a:spcAft>
            </a:pPr>
            <a:endParaRPr lang="en-US" dirty="0">
              <a:solidFill>
                <a:schemeClr val="bg1"/>
              </a:solidFill>
            </a:endParaRPr>
          </a:p>
          <a:p>
            <a:pPr algn="l" fontAlgn="base">
              <a:spcAft>
                <a:spcPts val="0"/>
              </a:spcAft>
            </a:pPr>
            <a:endParaRPr lang="en-US" dirty="0">
              <a:solidFill>
                <a:schemeClr val="bg1"/>
              </a:solidFill>
            </a:endParaRPr>
          </a:p>
        </p:txBody>
      </p:sp>
      <p:sp>
        <p:nvSpPr>
          <p:cNvPr id="8" name="TextBox 7"/>
          <p:cNvSpPr txBox="1"/>
          <p:nvPr/>
        </p:nvSpPr>
        <p:spPr>
          <a:xfrm>
            <a:off x="11626" y="3390288"/>
            <a:ext cx="9143999" cy="311965"/>
          </a:xfrm>
          <a:prstGeom prst="rect">
            <a:avLst/>
          </a:prstGeom>
          <a:gradFill>
            <a:gsLst>
              <a:gs pos="77000">
                <a:schemeClr val="tx1">
                  <a:alpha val="0"/>
                </a:schemeClr>
              </a:gs>
              <a:gs pos="40000">
                <a:schemeClr val="bg1"/>
              </a:gs>
            </a:gsLst>
            <a:lin ang="0" scaled="1"/>
          </a:gradFill>
        </p:spPr>
        <p:txBody>
          <a:bodyPr vert="horz" wrap="square" lIns="91440" tIns="45720" rIns="91440" bIns="45720" rtlCol="0" anchor="ctr">
            <a:spAutoFit/>
          </a:bodyPr>
          <a:lstStyle/>
          <a:p>
            <a:pPr marL="0" marR="0" indent="0" defTabSz="457200" rtl="0" eaLnBrk="1" fontAlgn="auto" latinLnBrk="0" hangingPunct="1">
              <a:lnSpc>
                <a:spcPct val="100000"/>
              </a:lnSpc>
              <a:spcBef>
                <a:spcPct val="0"/>
              </a:spcBef>
              <a:spcAft>
                <a:spcPts val="0"/>
              </a:spcAft>
              <a:buClrTx/>
              <a:buSzTx/>
              <a:buFontTx/>
              <a:buNone/>
              <a:tabLst/>
            </a:pPr>
            <a:r>
              <a:rPr kumimoji="0" lang="en-US" sz="1400" i="1" u="none" strike="noStrike" kern="1200" cap="none" spc="0" normalizeH="0" baseline="0" noProof="0" dirty="0">
                <a:ln>
                  <a:noFill/>
                </a:ln>
                <a:solidFill>
                  <a:srgbClr val="003366"/>
                </a:solidFill>
                <a:effectLst>
                  <a:outerShdw blurRad="50800" dist="38100" dir="2700000" algn="tl" rotWithShape="0">
                    <a:srgbClr val="590101">
                      <a:alpha val="40000"/>
                    </a:srgbClr>
                  </a:outerShdw>
                </a:effectLst>
                <a:uLnTx/>
                <a:uFillTx/>
                <a:latin typeface="Arial Italic"/>
                <a:ea typeface="+mj-ea"/>
                <a:cs typeface="Arial Italic"/>
              </a:rPr>
              <a:t>The Radiology Research Study Section at RSNA Headquarters</a:t>
            </a:r>
          </a:p>
        </p:txBody>
      </p:sp>
      <p:pic>
        <p:nvPicPr>
          <p:cNvPr id="10" name="Picture 5"/>
          <p:cNvPicPr>
            <a:picLocks noChangeArrowheads="1"/>
          </p:cNvPicPr>
          <p:nvPr/>
        </p:nvPicPr>
        <p:blipFill rotWithShape="1">
          <a:blip r:embed="rId3" cstate="screen">
            <a:extLst>
              <a:ext uri="{28A0092B-C50C-407E-A947-70E740481C1C}">
                <a14:useLocalDpi xmlns:a14="http://schemas.microsoft.com/office/drawing/2010/main"/>
              </a:ext>
            </a:extLst>
          </a:blip>
          <a:srcRect l="-162"/>
          <a:stretch/>
        </p:blipFill>
        <p:spPr bwMode="auto">
          <a:xfrm>
            <a:off x="11627" y="3700159"/>
            <a:ext cx="8953081" cy="2772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lide Number Placeholder 10"/>
          <p:cNvSpPr txBox="1">
            <a:spLocks/>
          </p:cNvSpPr>
          <p:nvPr/>
        </p:nvSpPr>
        <p:spPr>
          <a:xfrm>
            <a:off x="6553200" y="6472520"/>
            <a:ext cx="2133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C7B6B4C-F556-4C6C-BAA6-844D4EC6C53F}" type="slidenum">
              <a:rPr lang="en-US" sz="1200" smtClean="0">
                <a:solidFill>
                  <a:schemeClr val="bg1"/>
                </a:solidFill>
              </a:rPr>
              <a:pPr algn="r">
                <a:defRPr/>
              </a:pPr>
              <a:t>5</a:t>
            </a:fld>
            <a:endParaRPr lang="en-US" sz="1200" dirty="0">
              <a:solidFill>
                <a:schemeClr val="bg1"/>
              </a:solidFill>
            </a:endParaRPr>
          </a:p>
        </p:txBody>
      </p:sp>
    </p:spTree>
    <p:extLst>
      <p:ext uri="{BB962C8B-B14F-4D97-AF65-F5344CB8AC3E}">
        <p14:creationId xmlns:p14="http://schemas.microsoft.com/office/powerpoint/2010/main" val="3692025711"/>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0846" y="1609212"/>
            <a:ext cx="7622309" cy="3785652"/>
          </a:xfrm>
          <a:prstGeom prst="rect">
            <a:avLst/>
          </a:prstGeom>
        </p:spPr>
        <p:txBody>
          <a:bodyPr wrap="square">
            <a:spAutoFit/>
          </a:bodyPr>
          <a:lstStyle/>
          <a:p>
            <a:endParaRPr lang="en-US" sz="2400" b="1" dirty="0">
              <a:solidFill>
                <a:schemeClr val="bg1"/>
              </a:solidFill>
              <a:effectLst>
                <a:outerShdw blurRad="38100" dist="38100" dir="2700000" algn="tl">
                  <a:srgbClr val="000000">
                    <a:alpha val="43137"/>
                  </a:srgbClr>
                </a:outerShdw>
              </a:effectLst>
            </a:endParaRPr>
          </a:p>
          <a:p>
            <a:endParaRPr lang="en-US" sz="2400" b="1" dirty="0">
              <a:solidFill>
                <a:schemeClr val="bg1"/>
              </a:solidFill>
              <a:effectLst>
                <a:outerShdw blurRad="38100" dist="38100" dir="2700000" algn="tl">
                  <a:srgbClr val="000000">
                    <a:alpha val="43137"/>
                  </a:srgbClr>
                </a:outerShdw>
              </a:effectLst>
            </a:endParaRPr>
          </a:p>
          <a:p>
            <a:pPr marL="342900" indent="-342900">
              <a:buFont typeface="Arial" pitchFamily="34" charset="0"/>
              <a:buChar char="•"/>
            </a:pPr>
            <a:r>
              <a:rPr lang="en-US" sz="2400" dirty="0">
                <a:solidFill>
                  <a:schemeClr val="bg1"/>
                </a:solidFill>
                <a:effectLst>
                  <a:outerShdw blurRad="38100" dist="38100" dir="2700000" algn="tl">
                    <a:srgbClr val="000000">
                      <a:alpha val="43137"/>
                    </a:srgbClr>
                  </a:outerShdw>
                </a:effectLst>
              </a:rPr>
              <a:t>The Foundation’s Board of Trustees makes grant funding decisions based on scientific merit, available funds and programmatic balance. </a:t>
            </a:r>
          </a:p>
          <a:p>
            <a:pPr marL="342900" indent="-342900">
              <a:buFont typeface="Arial" pitchFamily="34" charset="0"/>
              <a:buChar char="•"/>
            </a:pPr>
            <a:endParaRPr lang="en-US" sz="2400" dirty="0">
              <a:solidFill>
                <a:schemeClr val="bg1"/>
              </a:solidFill>
              <a:effectLst>
                <a:outerShdw blurRad="38100" dist="38100" dir="2700000" algn="tl">
                  <a:srgbClr val="000000">
                    <a:alpha val="43137"/>
                  </a:srgbClr>
                </a:outerShdw>
              </a:effectLst>
            </a:endParaRPr>
          </a:p>
          <a:p>
            <a:pPr marL="342900" indent="-342900">
              <a:buFont typeface="Arial" pitchFamily="34" charset="0"/>
              <a:buChar char="•"/>
            </a:pPr>
            <a:r>
              <a:rPr lang="en-US" sz="2400" dirty="0">
                <a:solidFill>
                  <a:schemeClr val="bg1"/>
                </a:solidFill>
                <a:effectLst>
                  <a:outerShdw blurRad="38100" dist="38100" dir="2700000" algn="tl">
                    <a:srgbClr val="000000">
                      <a:alpha val="43137"/>
                    </a:srgbClr>
                  </a:outerShdw>
                </a:effectLst>
              </a:rPr>
              <a:t>Input from study section chairs help the Board determine the quality line for each grant program.</a:t>
            </a:r>
          </a:p>
          <a:p>
            <a:pPr marL="342900" indent="-342900">
              <a:buFont typeface="Arial" pitchFamily="34" charset="0"/>
              <a:buChar char="•"/>
            </a:pPr>
            <a:endParaRPr lang="en-US" sz="2400" dirty="0">
              <a:solidFill>
                <a:schemeClr val="bg1"/>
              </a:solidFill>
              <a:effectLst>
                <a:outerShdw blurRad="38100" dist="38100" dir="2700000" algn="tl">
                  <a:srgbClr val="000000">
                    <a:alpha val="43137"/>
                  </a:srgbClr>
                </a:outerShdw>
              </a:effectLst>
            </a:endParaRPr>
          </a:p>
          <a:p>
            <a:pPr marL="342900" indent="-342900">
              <a:buFont typeface="Arial" pitchFamily="34" charset="0"/>
              <a:buChar char="•"/>
            </a:pPr>
            <a:r>
              <a:rPr lang="en-US" sz="2400" dirty="0">
                <a:solidFill>
                  <a:schemeClr val="bg1"/>
                </a:solidFill>
                <a:effectLst>
                  <a:outerShdw blurRad="38100" dist="38100" dir="2700000" algn="tl">
                    <a:srgbClr val="000000">
                      <a:alpha val="43137"/>
                    </a:srgbClr>
                  </a:outerShdw>
                </a:effectLst>
              </a:rPr>
              <a:t>Minimum funding rate goal of 25%.</a:t>
            </a:r>
          </a:p>
        </p:txBody>
      </p:sp>
      <p:sp>
        <p:nvSpPr>
          <p:cNvPr id="10" name="Title 14"/>
          <p:cNvSpPr txBox="1">
            <a:spLocks/>
          </p:cNvSpPr>
          <p:nvPr/>
        </p:nvSpPr>
        <p:spPr>
          <a:xfrm>
            <a:off x="388636" y="1415929"/>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0"/>
              </a:spcAft>
            </a:pP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Grant Funding Decisions</a:t>
            </a:r>
          </a:p>
          <a:p>
            <a:pPr algn="l" fontAlgn="base">
              <a:spcAft>
                <a:spcPts val="0"/>
              </a:spcAft>
            </a:pPr>
            <a:endParaRPr lang="en-US" sz="4100" dirty="0">
              <a:solidFill>
                <a:schemeClr val="bg1"/>
              </a:solidFill>
            </a:endParaRPr>
          </a:p>
        </p:txBody>
      </p:sp>
      <p:sp>
        <p:nvSpPr>
          <p:cNvPr id="7" name="Slide Number Placeholder 10"/>
          <p:cNvSpPr txBox="1">
            <a:spLocks/>
          </p:cNvSpPr>
          <p:nvPr/>
        </p:nvSpPr>
        <p:spPr>
          <a:xfrm>
            <a:off x="6553200" y="6356354"/>
            <a:ext cx="2133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C7B6B4C-F556-4C6C-BAA6-844D4EC6C53F}" type="slidenum">
              <a:rPr lang="en-US" sz="1200" smtClean="0">
                <a:solidFill>
                  <a:schemeClr val="bg1"/>
                </a:solidFill>
              </a:rPr>
              <a:pPr algn="r">
                <a:defRPr/>
              </a:pPr>
              <a:t>6</a:t>
            </a:fld>
            <a:endParaRPr lang="en-US" sz="1200" dirty="0">
              <a:solidFill>
                <a:schemeClr val="bg1"/>
              </a:solidFill>
            </a:endParaRPr>
          </a:p>
        </p:txBody>
      </p:sp>
    </p:spTree>
    <p:extLst>
      <p:ext uri="{BB962C8B-B14F-4D97-AF65-F5344CB8AC3E}">
        <p14:creationId xmlns:p14="http://schemas.microsoft.com/office/powerpoint/2010/main" val="2401036370"/>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8636" y="2488629"/>
            <a:ext cx="8581193" cy="4585870"/>
          </a:xfrm>
          <a:prstGeom prst="rect">
            <a:avLst/>
          </a:prstGeom>
        </p:spPr>
        <p:txBody>
          <a:bodyPr wrap="square">
            <a:spAutoFit/>
          </a:bodyPr>
          <a:lstStyle/>
          <a:p>
            <a:pPr algn="ctr"/>
            <a:r>
              <a:rPr lang="en-US" sz="2400" dirty="0">
                <a:solidFill>
                  <a:schemeClr val="bg1"/>
                </a:solidFill>
                <a:effectLst>
                  <a:outerShdw blurRad="38100" dist="38100" dir="2700000" algn="tl">
                    <a:srgbClr val="000000">
                      <a:alpha val="43137"/>
                    </a:srgbClr>
                  </a:outerShdw>
                </a:effectLst>
              </a:rPr>
              <a:t>Established in 2005, the VIP Giving Program recognizes private practice groups and academic institutions making valuable investments in radiologic research and development with group donations to the RSNA R&amp;E Foundation.</a:t>
            </a:r>
          </a:p>
          <a:p>
            <a:pPr algn="ctr"/>
            <a:endParaRPr lang="en-US" sz="2400" dirty="0">
              <a:solidFill>
                <a:schemeClr val="bg1"/>
              </a:solidFill>
              <a:effectLst>
                <a:outerShdw blurRad="38100" dist="38100" dir="2700000" algn="tl">
                  <a:srgbClr val="000000">
                    <a:alpha val="43137"/>
                  </a:srgbClr>
                </a:outerShdw>
              </a:effectLst>
            </a:endParaRPr>
          </a:p>
          <a:p>
            <a:pPr algn="ctr"/>
            <a:r>
              <a:rPr lang="en-US" sz="2800" b="1" dirty="0">
                <a:solidFill>
                  <a:srgbClr val="CCFFCC"/>
                </a:solidFill>
                <a:effectLst>
                  <a:outerShdw blurRad="38100" dist="38100" dir="2700000" algn="tl">
                    <a:srgbClr val="000000">
                      <a:alpha val="43137"/>
                    </a:srgbClr>
                  </a:outerShdw>
                </a:effectLst>
              </a:rPr>
              <a:t>Over $5.5 million </a:t>
            </a:r>
            <a:r>
              <a:rPr lang="en-US" sz="2400" dirty="0">
                <a:solidFill>
                  <a:schemeClr val="bg1"/>
                </a:solidFill>
                <a:effectLst>
                  <a:outerShdw blurRad="38100" dist="38100" dir="2700000" algn="tl">
                    <a:srgbClr val="000000">
                      <a:alpha val="43137"/>
                    </a:srgbClr>
                  </a:outerShdw>
                </a:effectLst>
              </a:rPr>
              <a:t>in funding has been dedicated to advancing research and education in medical imaging.</a:t>
            </a:r>
          </a:p>
          <a:p>
            <a:endParaRPr lang="en-US" sz="2400" dirty="0">
              <a:solidFill>
                <a:schemeClr val="bg1"/>
              </a:solidFill>
              <a:effectLst>
                <a:outerShdw blurRad="38100" dist="38100" dir="2700000" algn="tl">
                  <a:srgbClr val="000000">
                    <a:alpha val="43137"/>
                  </a:srgbClr>
                </a:outerShdw>
              </a:effectLst>
            </a:endParaRPr>
          </a:p>
          <a:p>
            <a:pPr algn="ctr"/>
            <a:r>
              <a:rPr lang="en-US" sz="2400" b="1" dirty="0">
                <a:solidFill>
                  <a:schemeClr val="bg1"/>
                </a:solidFill>
                <a:effectLst>
                  <a:outerShdw blurRad="38100" dist="38100" dir="2700000" algn="tl">
                    <a:srgbClr val="000000">
                      <a:alpha val="43137"/>
                    </a:srgbClr>
                  </a:outerShdw>
                </a:effectLst>
              </a:rPr>
              <a:t>With your generous gifts we </a:t>
            </a:r>
          </a:p>
          <a:p>
            <a:pPr algn="ctr"/>
            <a:r>
              <a:rPr lang="en-US" sz="2400" b="1" dirty="0">
                <a:solidFill>
                  <a:schemeClr val="bg1"/>
                </a:solidFill>
                <a:effectLst>
                  <a:outerShdw blurRad="38100" dist="38100" dir="2700000" algn="tl">
                    <a:srgbClr val="000000">
                      <a:alpha val="43137"/>
                    </a:srgbClr>
                  </a:outerShdw>
                </a:effectLst>
              </a:rPr>
              <a:t>all can continue to invest in the future!</a:t>
            </a:r>
          </a:p>
          <a:p>
            <a:r>
              <a:rPr lang="en-US" sz="2400" dirty="0">
                <a:solidFill>
                  <a:schemeClr val="bg1"/>
                </a:solidFill>
                <a:effectLst>
                  <a:outerShdw blurRad="38100" dist="38100" dir="2700000" algn="tl">
                    <a:srgbClr val="000000">
                      <a:alpha val="43137"/>
                    </a:srgbClr>
                  </a:outerShdw>
                </a:effectLst>
              </a:rPr>
              <a:t> </a:t>
            </a:r>
          </a:p>
          <a:p>
            <a:pPr algn="ctr"/>
            <a:endParaRPr lang="en-US" sz="2400" dirty="0">
              <a:solidFill>
                <a:schemeClr val="bg1"/>
              </a:solidFill>
              <a:effectLst>
                <a:outerShdw blurRad="38100" dist="38100" dir="2700000" algn="tl">
                  <a:srgbClr val="000000">
                    <a:alpha val="43137"/>
                  </a:srgbClr>
                </a:outerShdw>
              </a:effectLst>
            </a:endParaRPr>
          </a:p>
        </p:txBody>
      </p:sp>
      <p:sp>
        <p:nvSpPr>
          <p:cNvPr id="6" name="Title 14"/>
          <p:cNvSpPr txBox="1">
            <a:spLocks/>
          </p:cNvSpPr>
          <p:nvPr/>
        </p:nvSpPr>
        <p:spPr>
          <a:xfrm>
            <a:off x="1" y="1332164"/>
            <a:ext cx="9143999" cy="1143000"/>
          </a:xfrm>
          <a:prstGeom prst="rect">
            <a:avLst/>
          </a:prstGeom>
        </p:spPr>
        <p:txBody>
          <a:bodyP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Visionaries in Practice (VIP) </a:t>
            </a:r>
          </a:p>
          <a:p>
            <a:r>
              <a:rPr lang="en-US" sz="1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Giving Program</a:t>
            </a:r>
          </a:p>
          <a:p>
            <a:pPr>
              <a:spcAft>
                <a:spcPts val="0"/>
              </a:spcAft>
            </a:pPr>
            <a:br>
              <a:rPr lang="en-US" sz="1400" b="1" dirty="0">
                <a:solidFill>
                  <a:schemeClr val="bg1"/>
                </a:solidFill>
                <a:effectLst>
                  <a:outerShdw blurRad="38100" dist="38100" dir="2700000" algn="tl">
                    <a:srgbClr val="000000">
                      <a:alpha val="43137"/>
                    </a:srgbClr>
                  </a:outerShdw>
                </a:effectLst>
              </a:rPr>
            </a:br>
            <a:endParaRPr lang="en-US" sz="1400" b="1" dirty="0">
              <a:solidFill>
                <a:schemeClr val="bg1"/>
              </a:solidFill>
              <a:effectLst>
                <a:outerShdw blurRad="38100" dist="38100" dir="2700000" algn="tl">
                  <a:srgbClr val="000000">
                    <a:alpha val="43137"/>
                  </a:srgbClr>
                </a:outerShdw>
              </a:effectLst>
            </a:endParaRPr>
          </a:p>
          <a:p>
            <a:pPr algn="l" fontAlgn="base">
              <a:spcAft>
                <a:spcPts val="0"/>
              </a:spcAft>
            </a:pPr>
            <a:br>
              <a:rPr lang="en-US" dirty="0">
                <a:solidFill>
                  <a:schemeClr val="bg1"/>
                </a:solidFill>
              </a:rPr>
            </a:br>
            <a:endParaRPr lang="en-US" dirty="0">
              <a:solidFill>
                <a:schemeClr val="bg1"/>
              </a:solidFill>
            </a:endParaRPr>
          </a:p>
          <a:p>
            <a:pPr algn="l" fontAlgn="base">
              <a:spcAft>
                <a:spcPts val="0"/>
              </a:spcAft>
            </a:pPr>
            <a:endParaRPr lang="en-US" dirty="0">
              <a:solidFill>
                <a:schemeClr val="bg1"/>
              </a:solidFill>
            </a:endParaRPr>
          </a:p>
          <a:p>
            <a:pPr algn="l" fontAlgn="base">
              <a:spcAft>
                <a:spcPts val="0"/>
              </a:spcAft>
            </a:pPr>
            <a:endParaRPr lang="en-US" dirty="0">
              <a:solidFill>
                <a:schemeClr val="bg1"/>
              </a:solidFill>
            </a:endParaRPr>
          </a:p>
        </p:txBody>
      </p:sp>
      <p:sp>
        <p:nvSpPr>
          <p:cNvPr id="7" name="Slide Number Placeholder 10"/>
          <p:cNvSpPr txBox="1">
            <a:spLocks/>
          </p:cNvSpPr>
          <p:nvPr/>
        </p:nvSpPr>
        <p:spPr>
          <a:xfrm>
            <a:off x="6553200" y="6356354"/>
            <a:ext cx="2133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C7B6B4C-F556-4C6C-BAA6-844D4EC6C53F}" type="slidenum">
              <a:rPr lang="en-US" sz="1200" smtClean="0">
                <a:solidFill>
                  <a:schemeClr val="bg1"/>
                </a:solidFill>
              </a:rPr>
              <a:pPr algn="r">
                <a:defRPr/>
              </a:pPr>
              <a:t>7</a:t>
            </a:fld>
            <a:endParaRPr lang="en-US" sz="1200" dirty="0">
              <a:solidFill>
                <a:schemeClr val="bg1"/>
              </a:solidFill>
            </a:endParaRPr>
          </a:p>
        </p:txBody>
      </p:sp>
    </p:spTree>
    <p:extLst>
      <p:ext uri="{BB962C8B-B14F-4D97-AF65-F5344CB8AC3E}">
        <p14:creationId xmlns:p14="http://schemas.microsoft.com/office/powerpoint/2010/main" val="3018456713"/>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5412" y="3324975"/>
            <a:ext cx="7247106" cy="830997"/>
          </a:xfrm>
          <a:prstGeom prst="rect">
            <a:avLst/>
          </a:prstGeom>
        </p:spPr>
        <p:txBody>
          <a:bodyPr wrap="square">
            <a:spAutoFit/>
          </a:bodyPr>
          <a:lstStyle/>
          <a:p>
            <a:r>
              <a:rPr lang="en-US" sz="2400" dirty="0">
                <a:solidFill>
                  <a:schemeClr val="bg1"/>
                </a:solidFill>
                <a:effectLst>
                  <a:outerShdw blurRad="38100" dist="38100" dir="2700000" algn="tl">
                    <a:srgbClr val="000000">
                      <a:alpha val="43137"/>
                    </a:srgbClr>
                  </a:outerShdw>
                </a:effectLst>
              </a:rPr>
              <a:t>Gifts of $10,000 + receive recognition at the RSNA annual meeting and in publications.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45" y="1894785"/>
            <a:ext cx="8763112" cy="1314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4"/>
          <p:cNvSpPr txBox="1">
            <a:spLocks/>
          </p:cNvSpPr>
          <p:nvPr/>
        </p:nvSpPr>
        <p:spPr>
          <a:xfrm>
            <a:off x="1" y="969818"/>
            <a:ext cx="9143999" cy="1143000"/>
          </a:xfrm>
          <a:prstGeom prst="rect">
            <a:avLst/>
          </a:prstGeom>
        </p:spPr>
        <p:txBody>
          <a:bodyP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0"/>
              </a:spcAft>
            </a:pPr>
            <a:br>
              <a:rPr lang="en-US" sz="1400" b="1" dirty="0">
                <a:solidFill>
                  <a:schemeClr val="bg1"/>
                </a:solidFill>
                <a:effectLst>
                  <a:outerShdw blurRad="38100" dist="38100" dir="2700000" algn="tl">
                    <a:srgbClr val="000000">
                      <a:alpha val="43137"/>
                    </a:srgbClr>
                  </a:outerShdw>
                </a:effectLst>
              </a:rPr>
            </a:br>
            <a:endParaRPr lang="en-US" sz="1400" b="1" dirty="0">
              <a:solidFill>
                <a:schemeClr val="bg1"/>
              </a:solidFill>
              <a:effectLst>
                <a:outerShdw blurRad="38100" dist="38100" dir="2700000" algn="tl">
                  <a:srgbClr val="000000">
                    <a:alpha val="43137"/>
                  </a:srgbClr>
                </a:outerShdw>
              </a:effectLst>
            </a:endParaRPr>
          </a:p>
          <a:p>
            <a:pPr algn="l" fontAlgn="base">
              <a:spcAft>
                <a:spcPts val="0"/>
              </a:spcAft>
            </a:pPr>
            <a:br>
              <a:rPr lang="en-US" dirty="0">
                <a:solidFill>
                  <a:schemeClr val="bg1"/>
                </a:solidFill>
              </a:rPr>
            </a:br>
            <a:endParaRPr lang="en-US" dirty="0">
              <a:solidFill>
                <a:schemeClr val="bg1"/>
              </a:solidFill>
            </a:endParaRPr>
          </a:p>
          <a:p>
            <a:pPr algn="l" fontAlgn="base">
              <a:spcAft>
                <a:spcPts val="0"/>
              </a:spcAft>
            </a:pPr>
            <a:endParaRPr lang="en-US" dirty="0">
              <a:solidFill>
                <a:schemeClr val="bg1"/>
              </a:solidFill>
            </a:endParaRPr>
          </a:p>
          <a:p>
            <a:pPr algn="l" fontAlgn="base">
              <a:spcAft>
                <a:spcPts val="0"/>
              </a:spcAft>
            </a:pPr>
            <a:endParaRPr lang="en-US" dirty="0">
              <a:solidFill>
                <a:schemeClr val="bg1"/>
              </a:solidFill>
            </a:endParaRPr>
          </a:p>
        </p:txBody>
      </p:sp>
      <p:pic>
        <p:nvPicPr>
          <p:cNvPr id="3074" name="Picture 2" descr="G:\Fund Development-Restored\VIP\VIP Practice Group Donors\Radiology Imaging Associates, P.C\RIA_Endo Group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462" y="4271961"/>
            <a:ext cx="2952750" cy="2214563"/>
          </a:xfrm>
          <a:prstGeom prst="rect">
            <a:avLst/>
          </a:prstGeom>
          <a:noFill/>
          <a:ln>
            <a:solidFill>
              <a:srgbClr val="FFFF99"/>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3848100" y="4424421"/>
            <a:ext cx="4572000" cy="2062103"/>
          </a:xfrm>
          <a:prstGeom prst="rect">
            <a:avLst/>
          </a:prstGeom>
        </p:spPr>
        <p:txBody>
          <a:bodyPr>
            <a:spAutoFit/>
          </a:bodyPr>
          <a:lstStyle/>
          <a:p>
            <a:r>
              <a:rPr lang="en-US" sz="1600" i="1" dirty="0">
                <a:solidFill>
                  <a:srgbClr val="FFFF99"/>
                </a:solidFill>
              </a:rPr>
              <a:t>“Our specialty’s survival depends on the ability of radiology collectively, and radiologists individually, to demonstrate our relevance. RIA donates through the VIP Giving Program to support the research that demonstrates our collective value.”</a:t>
            </a:r>
          </a:p>
          <a:p>
            <a:pPr lvl="0"/>
            <a:r>
              <a:rPr lang="en-US" sz="1600" dirty="0">
                <a:solidFill>
                  <a:schemeClr val="bg1"/>
                </a:solidFill>
              </a:rPr>
              <a:t>     - Peter Ricci, MD</a:t>
            </a:r>
          </a:p>
          <a:p>
            <a:pPr lvl="0"/>
            <a:r>
              <a:rPr lang="en-US" sz="1600" dirty="0">
                <a:solidFill>
                  <a:schemeClr val="bg1"/>
                </a:solidFill>
              </a:rPr>
              <a:t>       Radiology Imaging Associates</a:t>
            </a:r>
          </a:p>
        </p:txBody>
      </p:sp>
      <p:sp>
        <p:nvSpPr>
          <p:cNvPr id="11" name="Slide Number Placeholder 10"/>
          <p:cNvSpPr txBox="1">
            <a:spLocks/>
          </p:cNvSpPr>
          <p:nvPr/>
        </p:nvSpPr>
        <p:spPr>
          <a:xfrm>
            <a:off x="6553200" y="6356354"/>
            <a:ext cx="2133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C7B6B4C-F556-4C6C-BAA6-844D4EC6C53F}" type="slidenum">
              <a:rPr lang="en-US" sz="1200" smtClean="0">
                <a:solidFill>
                  <a:schemeClr val="bg1"/>
                </a:solidFill>
              </a:rPr>
              <a:pPr algn="r">
                <a:defRPr/>
              </a:pPr>
              <a:t>8</a:t>
            </a:fld>
            <a:endParaRPr lang="en-US" sz="1200" dirty="0">
              <a:solidFill>
                <a:schemeClr val="bg1"/>
              </a:solidFill>
            </a:endParaRPr>
          </a:p>
        </p:txBody>
      </p:sp>
      <p:sp>
        <p:nvSpPr>
          <p:cNvPr id="12" name="Rectangle 11"/>
          <p:cNvSpPr/>
          <p:nvPr/>
        </p:nvSpPr>
        <p:spPr>
          <a:xfrm>
            <a:off x="887818" y="1132022"/>
            <a:ext cx="7247106" cy="630942"/>
          </a:xfrm>
          <a:prstGeom prst="rect">
            <a:avLst/>
          </a:prstGeom>
        </p:spPr>
        <p:txBody>
          <a:bodyPr wrap="square">
            <a:spAutoFit/>
          </a:bodyPr>
          <a:lstStyle/>
          <a:p>
            <a:pPr algn="ctr"/>
            <a:r>
              <a:rPr lang="en-US" sz="3500" b="1" dirty="0">
                <a:solidFill>
                  <a:schemeClr val="bg1"/>
                </a:solidFill>
                <a:effectLst>
                  <a:outerShdw blurRad="38100" dist="38100" dir="2700000" algn="tl">
                    <a:srgbClr val="000000">
                      <a:alpha val="43137"/>
                    </a:srgbClr>
                  </a:outerShdw>
                </a:effectLst>
              </a:rPr>
              <a:t>Annual VIP Giving Levels</a:t>
            </a:r>
          </a:p>
        </p:txBody>
      </p:sp>
    </p:spTree>
    <p:extLst>
      <p:ext uri="{BB962C8B-B14F-4D97-AF65-F5344CB8AC3E}">
        <p14:creationId xmlns:p14="http://schemas.microsoft.com/office/powerpoint/2010/main" val="167875449"/>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771" y="970511"/>
            <a:ext cx="9143999" cy="1169551"/>
          </a:xfrm>
          <a:prstGeom prst="rect">
            <a:avLst/>
          </a:prstGeom>
        </p:spPr>
        <p:txBody>
          <a:bodyPr wrap="square">
            <a:spAutoFit/>
          </a:bodyPr>
          <a:lstStyle/>
          <a:p>
            <a:pPr algn="ctr"/>
            <a:r>
              <a:rPr lang="en-US" sz="35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Recognition and Benefits – </a:t>
            </a:r>
          </a:p>
          <a:p>
            <a:pPr algn="ctr"/>
            <a:r>
              <a:rPr lang="en-US" sz="35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the RSNA annual meeting</a:t>
            </a:r>
          </a:p>
        </p:txBody>
      </p:sp>
      <p:sp>
        <p:nvSpPr>
          <p:cNvPr id="7" name="Rectangle 6"/>
          <p:cNvSpPr/>
          <p:nvPr/>
        </p:nvSpPr>
        <p:spPr>
          <a:xfrm>
            <a:off x="3178626" y="2244546"/>
            <a:ext cx="5892799" cy="4216539"/>
          </a:xfrm>
          <a:prstGeom prst="rect">
            <a:avLst/>
          </a:prstGeom>
        </p:spPr>
        <p:txBody>
          <a:bodyPr wrap="square">
            <a:spAutoFit/>
          </a:bodyPr>
          <a:lstStyle/>
          <a:p>
            <a:pPr marL="256032" indent="-256032">
              <a:buFont typeface="Arial" pitchFamily="34" charset="0"/>
              <a:buChar char="•"/>
            </a:pPr>
            <a:r>
              <a:rPr lang="en-US" dirty="0">
                <a:solidFill>
                  <a:schemeClr val="bg1"/>
                </a:solidFill>
                <a:effectLst>
                  <a:outerShdw blurRad="38100" dist="38100" dir="2700000" algn="tl">
                    <a:srgbClr val="000000">
                      <a:alpha val="43137"/>
                    </a:srgbClr>
                  </a:outerShdw>
                </a:effectLst>
              </a:rPr>
              <a:t>Special recognition in signage and in meeting publications</a:t>
            </a:r>
          </a:p>
          <a:p>
            <a:pPr marL="256032" indent="-256032">
              <a:buFont typeface="Arial" pitchFamily="34" charset="0"/>
              <a:buChar char="•"/>
            </a:pPr>
            <a:r>
              <a:rPr lang="en-US" dirty="0">
                <a:solidFill>
                  <a:schemeClr val="bg1"/>
                </a:solidFill>
                <a:effectLst>
                  <a:outerShdw blurRad="38100" dist="38100" dir="2700000" algn="tl">
                    <a:srgbClr val="000000">
                      <a:alpha val="43137"/>
                    </a:srgbClr>
                  </a:outerShdw>
                </a:effectLst>
              </a:rPr>
              <a:t>Access to R&amp;E Donor Suite</a:t>
            </a:r>
          </a:p>
          <a:p>
            <a:pPr marL="256032" indent="-256032">
              <a:buFont typeface="Arial" pitchFamily="34" charset="0"/>
              <a:buChar char="•"/>
            </a:pPr>
            <a:r>
              <a:rPr lang="en-US" dirty="0">
                <a:solidFill>
                  <a:schemeClr val="bg1"/>
                </a:solidFill>
                <a:effectLst>
                  <a:outerShdw blurRad="38100" dist="38100" dir="2700000" algn="tl">
                    <a:srgbClr val="000000">
                      <a:alpha val="43137"/>
                    </a:srgbClr>
                  </a:outerShdw>
                </a:effectLst>
              </a:rPr>
              <a:t>Early registration hotel rooms prior to RSNA annual meeting (Silver level and up)</a:t>
            </a:r>
          </a:p>
          <a:p>
            <a:pPr marL="256032" indent="-256032">
              <a:buFont typeface="Arial" pitchFamily="34" charset="0"/>
              <a:buChar char="•"/>
            </a:pPr>
            <a:r>
              <a:rPr lang="en-US" dirty="0">
                <a:solidFill>
                  <a:schemeClr val="bg1"/>
                </a:solidFill>
                <a:effectLst>
                  <a:outerShdw blurRad="38100" dist="38100" dir="2700000" algn="tl">
                    <a:srgbClr val="000000">
                      <a:alpha val="43137"/>
                    </a:srgbClr>
                  </a:outerShdw>
                </a:effectLst>
              </a:rPr>
              <a:t>Network with leaders in the field at the Distinguished Donor Reception </a:t>
            </a:r>
          </a:p>
          <a:p>
            <a:pPr marL="256032" indent="-256032">
              <a:buFont typeface="Arial" pitchFamily="34" charset="0"/>
              <a:buChar char="•"/>
            </a:pPr>
            <a:r>
              <a:rPr lang="en-US" dirty="0">
                <a:solidFill>
                  <a:schemeClr val="bg1"/>
                </a:solidFill>
                <a:effectLst>
                  <a:outerShdw blurRad="38100" dist="38100" dir="2700000" algn="tl">
                    <a:srgbClr val="000000">
                      <a:alpha val="43137"/>
                    </a:srgbClr>
                  </a:outerShdw>
                </a:effectLst>
              </a:rPr>
              <a:t>Access to the front of taxi and shuttle bus lines </a:t>
            </a:r>
            <a:br>
              <a:rPr lang="en-US" dirty="0">
                <a:solidFill>
                  <a:schemeClr val="bg1"/>
                </a:solidFill>
                <a:effectLst>
                  <a:outerShdw blurRad="38100" dist="38100" dir="2700000" algn="tl">
                    <a:srgbClr val="000000">
                      <a:alpha val="43137"/>
                    </a:srgbClr>
                  </a:outerShdw>
                </a:effectLst>
              </a:rPr>
            </a:br>
            <a:r>
              <a:rPr lang="en-US" dirty="0">
                <a:solidFill>
                  <a:schemeClr val="bg1"/>
                </a:solidFill>
                <a:effectLst>
                  <a:outerShdw blurRad="38100" dist="38100" dir="2700000" algn="tl">
                    <a:srgbClr val="000000">
                      <a:alpha val="43137"/>
                    </a:srgbClr>
                  </a:outerShdw>
                </a:effectLst>
              </a:rPr>
              <a:t>from McCormick Place to your destination </a:t>
            </a:r>
            <a:br>
              <a:rPr lang="en-US" dirty="0">
                <a:solidFill>
                  <a:schemeClr val="bg1"/>
                </a:solidFill>
                <a:effectLst>
                  <a:outerShdw blurRad="38100" dist="38100" dir="2700000" algn="tl">
                    <a:srgbClr val="000000">
                      <a:alpha val="43137"/>
                    </a:srgbClr>
                  </a:outerShdw>
                </a:effectLst>
              </a:rPr>
            </a:br>
            <a:r>
              <a:rPr lang="en-US" dirty="0">
                <a:solidFill>
                  <a:schemeClr val="bg1"/>
                </a:solidFill>
                <a:effectLst>
                  <a:outerShdw blurRad="38100" dist="38100" dir="2700000" algn="tl">
                    <a:srgbClr val="000000">
                      <a:alpha val="43137"/>
                    </a:srgbClr>
                  </a:outerShdw>
                </a:effectLst>
              </a:rPr>
              <a:t>(Silver level and up)</a:t>
            </a:r>
          </a:p>
          <a:p>
            <a:pPr marL="256032" indent="-256032">
              <a:buFont typeface="Arial" pitchFamily="34" charset="0"/>
              <a:buChar char="•"/>
            </a:pPr>
            <a:r>
              <a:rPr lang="en-US" dirty="0">
                <a:solidFill>
                  <a:schemeClr val="bg1"/>
                </a:solidFill>
                <a:effectLst>
                  <a:outerShdw blurRad="38100" dist="38100" dir="2700000" algn="tl">
                    <a:srgbClr val="000000">
                      <a:alpha val="43137"/>
                    </a:srgbClr>
                  </a:outerShdw>
                </a:effectLst>
              </a:rPr>
              <a:t>Complimentary ground transportation for up two practice members (Gold level and up)</a:t>
            </a:r>
          </a:p>
          <a:p>
            <a:pPr marL="256032" indent="-256032">
              <a:spcAft>
                <a:spcPts val="1200"/>
              </a:spcAft>
              <a:buFont typeface="Arial" pitchFamily="34" charset="0"/>
              <a:buChar char="•"/>
            </a:pPr>
            <a:r>
              <a:rPr lang="en-US" dirty="0">
                <a:solidFill>
                  <a:schemeClr val="bg1"/>
                </a:solidFill>
                <a:effectLst>
                  <a:outerShdw blurRad="38100" dist="38100" dir="2700000" algn="tl">
                    <a:srgbClr val="000000">
                      <a:alpha val="43137"/>
                    </a:srgbClr>
                  </a:outerShdw>
                </a:effectLst>
              </a:rPr>
              <a:t>Complimentary lunch at Bistro RSNA (Platinum level)</a:t>
            </a:r>
          </a:p>
          <a:p>
            <a:pPr algn="r"/>
            <a:r>
              <a:rPr lang="en-US" sz="1200" i="1" dirty="0">
                <a:solidFill>
                  <a:schemeClr val="bg1"/>
                </a:solidFill>
                <a:effectLst>
                  <a:outerShdw blurRad="38100" dist="38100" dir="2700000" algn="tl">
                    <a:srgbClr val="000000">
                      <a:alpha val="43137"/>
                    </a:srgbClr>
                  </a:outerShdw>
                </a:effectLst>
              </a:rPr>
              <a:t>*Donation deadline for annual meeting </a:t>
            </a:r>
          </a:p>
          <a:p>
            <a:pPr algn="r"/>
            <a:r>
              <a:rPr lang="en-US" sz="1200" i="1" dirty="0">
                <a:solidFill>
                  <a:schemeClr val="bg1"/>
                </a:solidFill>
                <a:effectLst>
                  <a:outerShdw blurRad="38100" dist="38100" dir="2700000" algn="tl">
                    <a:srgbClr val="000000">
                      <a:alpha val="43137"/>
                    </a:srgbClr>
                  </a:outerShdw>
                </a:effectLst>
              </a:rPr>
              <a:t>recognition and benefits is September 30, 2020</a:t>
            </a:r>
          </a:p>
        </p:txBody>
      </p:sp>
      <p:pic>
        <p:nvPicPr>
          <p:cNvPr id="8" name="Picture 3" descr="F:\R&amp;E Foundation\Foundation Focus Newsletter\Vol 6 Issue 3 Jan 2013\Distinguished Donor page\12-1198-0_1853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46" y="2325080"/>
            <a:ext cx="2133453" cy="16774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97469" y="3591351"/>
            <a:ext cx="2158501" cy="1690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G:\Meeting Photos\RSNA 2010\10-1198-0_581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986" y="4933538"/>
            <a:ext cx="2220681" cy="174350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Slide Number Placeholder 10"/>
          <p:cNvSpPr txBox="1">
            <a:spLocks/>
          </p:cNvSpPr>
          <p:nvPr/>
        </p:nvSpPr>
        <p:spPr>
          <a:xfrm>
            <a:off x="6819900" y="6524633"/>
            <a:ext cx="2133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6C7B6B4C-F556-4C6C-BAA6-844D4EC6C53F}" type="slidenum">
              <a:rPr lang="en-US" sz="1200" smtClean="0">
                <a:solidFill>
                  <a:schemeClr val="bg1"/>
                </a:solidFill>
              </a:rPr>
              <a:pPr algn="r">
                <a:defRPr/>
              </a:pPr>
              <a:t>9</a:t>
            </a:fld>
            <a:endParaRPr lang="en-US" sz="1200" dirty="0">
              <a:solidFill>
                <a:schemeClr val="bg1"/>
              </a:solidFill>
            </a:endParaRPr>
          </a:p>
        </p:txBody>
      </p:sp>
    </p:spTree>
    <p:extLst>
      <p:ext uri="{BB962C8B-B14F-4D97-AF65-F5344CB8AC3E}">
        <p14:creationId xmlns:p14="http://schemas.microsoft.com/office/powerpoint/2010/main" val="3060340177"/>
      </p:ext>
    </p:extLst>
  </p:cSld>
  <p:clrMapOvr>
    <a:masterClrMapping/>
  </p:clrMapOvr>
  <p:transition spd="med">
    <p:fade/>
  </p:transition>
</p:sld>
</file>

<file path=ppt/theme/theme1.xml><?xml version="1.0" encoding="utf-8"?>
<a:theme xmlns:a="http://schemas.openxmlformats.org/drawingml/2006/main" name="RSNA20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6846</TotalTime>
  <Words>1048</Words>
  <Application>Microsoft Office PowerPoint</Application>
  <PresentationFormat>On-screen Show (4:3)</PresentationFormat>
  <Paragraphs>165</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Arial Italic</vt:lpstr>
      <vt:lpstr>Calibri</vt:lpstr>
      <vt:lpstr>RSNA2011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RSNA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mstanits</dc:creator>
  <cp:lastModifiedBy>Robert Leigh</cp:lastModifiedBy>
  <cp:revision>411</cp:revision>
  <cp:lastPrinted>2019-08-26T18:53:36Z</cp:lastPrinted>
  <dcterms:created xsi:type="dcterms:W3CDTF">2010-08-11T13:55:38Z</dcterms:created>
  <dcterms:modified xsi:type="dcterms:W3CDTF">2019-12-10T20:15:07Z</dcterms:modified>
</cp:coreProperties>
</file>